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58" r:id="rId3"/>
    <p:sldId id="258" r:id="rId4"/>
    <p:sldId id="338" r:id="rId5"/>
    <p:sldId id="314" r:id="rId6"/>
    <p:sldId id="339" r:id="rId7"/>
    <p:sldId id="340" r:id="rId8"/>
    <p:sldId id="341" r:id="rId9"/>
    <p:sldId id="330" r:id="rId10"/>
    <p:sldId id="359" r:id="rId11"/>
    <p:sldId id="287" r:id="rId12"/>
    <p:sldId id="342" r:id="rId13"/>
    <p:sldId id="343" r:id="rId14"/>
    <p:sldId id="322" r:id="rId15"/>
    <p:sldId id="344" r:id="rId16"/>
    <p:sldId id="321" r:id="rId17"/>
    <p:sldId id="345" r:id="rId18"/>
    <p:sldId id="331" r:id="rId19"/>
    <p:sldId id="335" r:id="rId20"/>
    <p:sldId id="279" r:id="rId21"/>
    <p:sldId id="346" r:id="rId22"/>
    <p:sldId id="347" r:id="rId23"/>
    <p:sldId id="348" r:id="rId24"/>
    <p:sldId id="360" r:id="rId25"/>
    <p:sldId id="326" r:id="rId26"/>
    <p:sldId id="349" r:id="rId27"/>
    <p:sldId id="334" r:id="rId28"/>
    <p:sldId id="350" r:id="rId29"/>
    <p:sldId id="355" r:id="rId30"/>
    <p:sldId id="357" r:id="rId31"/>
    <p:sldId id="327" r:id="rId32"/>
    <p:sldId id="351" r:id="rId33"/>
    <p:sldId id="356" r:id="rId34"/>
    <p:sldId id="332" r:id="rId35"/>
    <p:sldId id="328" r:id="rId36"/>
    <p:sldId id="352" r:id="rId37"/>
    <p:sldId id="329" r:id="rId38"/>
    <p:sldId id="353" r:id="rId39"/>
    <p:sldId id="354" r:id="rId40"/>
    <p:sldId id="333" r:id="rId41"/>
    <p:sldId id="336" r:id="rId42"/>
    <p:sldId id="337" r:id="rId43"/>
    <p:sldId id="36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031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6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6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1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19567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463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454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3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5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B3B6837-392C-4871-99C6-1F67DD41EF81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2055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B3B6837-392C-4871-99C6-1F67DD41EF81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8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591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EzY4Vl460U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2" y="803188"/>
            <a:ext cx="10318418" cy="1848133"/>
          </a:xfrm>
        </p:spPr>
        <p:txBody>
          <a:bodyPr/>
          <a:lstStyle/>
          <a:p>
            <a:r>
              <a:rPr lang="en-US" u="sng" dirty="0" smtClean="0">
                <a:solidFill>
                  <a:schemeClr val="accent5"/>
                </a:solidFill>
              </a:rPr>
              <a:t>ECONOMICS</a:t>
            </a:r>
            <a:endParaRPr lang="en-US" u="sng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989" y="3118224"/>
            <a:ext cx="11429999" cy="74227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Chapter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7.4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:  Putting Supply and Demand Together</a:t>
            </a:r>
          </a:p>
        </p:txBody>
      </p:sp>
      <p:sp>
        <p:nvSpPr>
          <p:cNvPr id="4" name="Rectangle 3"/>
          <p:cNvSpPr/>
          <p:nvPr/>
        </p:nvSpPr>
        <p:spPr>
          <a:xfrm>
            <a:off x="716691" y="5811965"/>
            <a:ext cx="110592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Interaction of Supply &amp; Demand &amp; Government Restrictions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4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73" y="145471"/>
            <a:ext cx="11419609" cy="2389909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Ch. 7.4: </a:t>
            </a:r>
            <a:r>
              <a:rPr lang="en-US" sz="4000" dirty="0">
                <a:solidFill>
                  <a:schemeClr val="tx1"/>
                </a:solidFill>
              </a:rPr>
              <a:t>Putting Supply and Demand Together</a:t>
            </a:r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earning 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Target: Understand the Interaction of </a:t>
            </a: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Supply</a:t>
            </a:r>
            <a:b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&amp; 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Demand &amp; Government </a:t>
            </a: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Restrictions</a:t>
            </a:r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755" y="2535381"/>
            <a:ext cx="11284527" cy="432262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3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3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1. Graph &amp; explain Equilibrium Price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2. Explain how Shortages &amp; Surpluses disappear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3. Describe Government involvement in the marketplace such as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Price Ceilings, Price Floors &amp; Rationing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2500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797840"/>
              </p:ext>
            </p:extLst>
          </p:nvPr>
        </p:nvGraphicFramePr>
        <p:xfrm>
          <a:off x="1087395" y="0"/>
          <a:ext cx="11104605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43254"/>
                <a:gridCol w="7361351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How are prices used as signals between producers and consumers?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506757"/>
              </p:ext>
            </p:extLst>
          </p:nvPr>
        </p:nvGraphicFramePr>
        <p:xfrm>
          <a:off x="1087395" y="0"/>
          <a:ext cx="11104605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43254"/>
                <a:gridCol w="7361351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How are prices used as signals between producers and consumers?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Rising prices signal producers to produce more and consumers to buy less.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Falling </a:t>
                      </a:r>
                      <a:r>
                        <a:rPr lang="en-US" sz="4400" dirty="0" smtClean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prices…</a:t>
                      </a:r>
                      <a:endParaRPr lang="en-US" sz="44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0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01694"/>
              </p:ext>
            </p:extLst>
          </p:nvPr>
        </p:nvGraphicFramePr>
        <p:xfrm>
          <a:off x="1087395" y="0"/>
          <a:ext cx="11104605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43254"/>
                <a:gridCol w="7361351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How are prices used as signals between producers and consumers?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Rising prices signal producers to produce more and consumers to buy less.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Falling prices signal producers to produce less and consumers to purchase more.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208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18360"/>
              </p:ext>
            </p:extLst>
          </p:nvPr>
        </p:nvGraphicFramePr>
        <p:xfrm>
          <a:off x="1198605" y="0"/>
          <a:ext cx="10416745" cy="2743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11382"/>
                <a:gridCol w="6905363"/>
              </a:tblGrid>
              <a:tr h="26391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What is a shortage?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399" y="3148886"/>
            <a:ext cx="4415667" cy="35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829108"/>
              </p:ext>
            </p:extLst>
          </p:nvPr>
        </p:nvGraphicFramePr>
        <p:xfrm>
          <a:off x="1198605" y="0"/>
          <a:ext cx="10416745" cy="2865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11382"/>
                <a:gridCol w="6905363"/>
              </a:tblGrid>
              <a:tr h="26391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What is a shortage?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When </a:t>
                      </a: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the quantity demanded is greater than the quantity supplied at the current price</a:t>
                      </a:r>
                      <a:r>
                        <a:rPr lang="en-US" sz="4400" dirty="0" smtClean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200" dirty="0" smtClean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399" y="3148886"/>
            <a:ext cx="4415667" cy="35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106882"/>
              </p:ext>
            </p:extLst>
          </p:nvPr>
        </p:nvGraphicFramePr>
        <p:xfrm>
          <a:off x="1255363" y="296562"/>
          <a:ext cx="10285848" cy="4023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67258"/>
                <a:gridCol w="6818590"/>
              </a:tblGrid>
              <a:tr h="36403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What is a surplus?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 smtClean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 smtClean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 smtClean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 smtClean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8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627318"/>
              </p:ext>
            </p:extLst>
          </p:nvPr>
        </p:nvGraphicFramePr>
        <p:xfrm>
          <a:off x="1255363" y="296562"/>
          <a:ext cx="10285848" cy="4023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67258"/>
                <a:gridCol w="6818590"/>
              </a:tblGrid>
              <a:tr h="36403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What is a surplus?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When the quantity supplied is greater than the quantity demanded at the current price.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314" y="359358"/>
            <a:ext cx="5412702" cy="4980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611" y="526461"/>
            <a:ext cx="5143177" cy="464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967" y="1433465"/>
            <a:ext cx="1092958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1. 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Explain how prices are determined in a free market.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2. What is Equilibrium 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Price?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3. How can you </a:t>
            </a: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find the Equilibrium P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rice?</a:t>
            </a:r>
          </a:p>
          <a:p>
            <a:pPr algn="ctr">
              <a:defRPr/>
            </a:pPr>
            <a:r>
              <a:rPr lang="en-US" sz="30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4. Explain how consumers and producers react to </a:t>
            </a:r>
            <a:r>
              <a:rPr lang="en-US" sz="30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falling </a:t>
            </a:r>
            <a:r>
              <a:rPr lang="en-US" sz="30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prices.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5. Explain the difference between a surplus and a shortage.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chemeClr val="bg1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6325" y="726220"/>
            <a:ext cx="9898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</a:t>
            </a: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at your </a:t>
            </a: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8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8" y="5267621"/>
            <a:ext cx="1544670" cy="154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932" y="5261772"/>
            <a:ext cx="1552296" cy="155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4113" y="57137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37" y="5436376"/>
            <a:ext cx="7744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Interaction of Supply &amp; Demand </a:t>
            </a: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Government Restrictions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83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73" y="145471"/>
            <a:ext cx="11419609" cy="2389909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Ch. 7.4: </a:t>
            </a:r>
            <a:r>
              <a:rPr lang="en-US" sz="4000" dirty="0">
                <a:solidFill>
                  <a:schemeClr val="tx1"/>
                </a:solidFill>
              </a:rPr>
              <a:t>Putting Supply and Demand Together</a:t>
            </a:r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earning 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Target: Understand the Interaction of </a:t>
            </a: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Supply</a:t>
            </a:r>
            <a:b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&amp; 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Demand &amp; Government </a:t>
            </a: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Restrictions</a:t>
            </a:r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755" y="2535381"/>
            <a:ext cx="11284527" cy="432262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3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3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1. Graph &amp; explain Equilibrium Price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2. Explain how Shortages &amp; Surpluses disappear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3. Describe Government involvement in the marketplace such as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Price Ceilings, Price Floors &amp; Rationing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2500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085397"/>
              </p:ext>
            </p:extLst>
          </p:nvPr>
        </p:nvGraphicFramePr>
        <p:xfrm>
          <a:off x="1342626" y="0"/>
          <a:ext cx="10268606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61447"/>
                <a:gridCol w="6807159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What causes shortages and surpluses to eventually disappear?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100" dirty="0" smtClean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5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983493"/>
              </p:ext>
            </p:extLst>
          </p:nvPr>
        </p:nvGraphicFramePr>
        <p:xfrm>
          <a:off x="1342626" y="0"/>
          <a:ext cx="10268606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61447"/>
                <a:gridCol w="6807159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What causes shortages and surpluses to eventually disappear?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 smtClean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Market </a:t>
                      </a: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forces take care of it. 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6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267682"/>
              </p:ext>
            </p:extLst>
          </p:nvPr>
        </p:nvGraphicFramePr>
        <p:xfrm>
          <a:off x="1342626" y="0"/>
          <a:ext cx="10268606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61447"/>
                <a:gridCol w="6807159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What causes shortages and surpluses to eventually disappear?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 smtClean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Market </a:t>
                      </a: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forces take care of it.  When shortages occur, prices go up to eliminate the shortage.  When surpluses occur, prices fall to eliminate the surplus</a:t>
                      </a:r>
                      <a:r>
                        <a:rPr lang="en-US" sz="4100" dirty="0" smtClean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100" dirty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2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514695"/>
              </p:ext>
            </p:extLst>
          </p:nvPr>
        </p:nvGraphicFramePr>
        <p:xfrm>
          <a:off x="1342626" y="0"/>
          <a:ext cx="10268606" cy="6873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61447"/>
                <a:gridCol w="6807159"/>
              </a:tblGrid>
              <a:tr h="48337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What causes shortages and surpluses to eventually disappear?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 smtClean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Market </a:t>
                      </a: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forces take care of it.  When shortages occur, prices go up to eliminate the shortage.  When surpluses occur, prices fall to eliminate the surplus.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1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Shortages and surpluses eventually disappear when markets are allowed to operate without </a:t>
                      </a:r>
                      <a:r>
                        <a:rPr lang="en-US" sz="4100" dirty="0">
                          <a:solidFill>
                            <a:srgbClr val="FF0000"/>
                          </a:solidFill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governmental restrictions</a:t>
                      </a:r>
                      <a:r>
                        <a:rPr lang="en-US" sz="4100" dirty="0" smtClean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100" dirty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9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73" y="145471"/>
            <a:ext cx="11419609" cy="2389909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Ch. 7.4: </a:t>
            </a:r>
            <a:r>
              <a:rPr lang="en-US" sz="4000" dirty="0">
                <a:solidFill>
                  <a:schemeClr val="tx1"/>
                </a:solidFill>
              </a:rPr>
              <a:t>Putting Supply and Demand Together</a:t>
            </a:r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earning 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Target: Understand the Interaction of </a:t>
            </a: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Supply</a:t>
            </a:r>
            <a:b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&amp; 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Demand &amp; Government </a:t>
            </a: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Restrictions</a:t>
            </a:r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755" y="2535381"/>
            <a:ext cx="11284527" cy="432262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3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3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1. Graph &amp; explain Equilibrium Price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2. Explain how Shortages &amp; Surpluses disappear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3. Describe Government involvement in the marketplace such as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Price Ceilings, Price Floors &amp; Rationing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2500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570657"/>
              </p:ext>
            </p:extLst>
          </p:nvPr>
        </p:nvGraphicFramePr>
        <p:xfrm>
          <a:off x="1346886" y="810353"/>
          <a:ext cx="10231395" cy="4937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48903"/>
                <a:gridCol w="6782492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Why does the government get involved in setting/ limiting some prices?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3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0237"/>
              </p:ext>
            </p:extLst>
          </p:nvPr>
        </p:nvGraphicFramePr>
        <p:xfrm>
          <a:off x="1346886" y="810353"/>
          <a:ext cx="10231395" cy="4937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48903"/>
                <a:gridCol w="6782492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Why does the government get involved in setting/ limiting some prices?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To protect </a:t>
                      </a:r>
                      <a:r>
                        <a:rPr lang="en-US" sz="4400" dirty="0" smtClean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consumers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or suppliers.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0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751953"/>
              </p:ext>
            </p:extLst>
          </p:nvPr>
        </p:nvGraphicFramePr>
        <p:xfrm>
          <a:off x="1248032" y="0"/>
          <a:ext cx="10354963" cy="22733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90557"/>
                <a:gridCol w="6864406"/>
              </a:tblGrid>
              <a:tr h="22733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Price ceiling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029" y="2425593"/>
            <a:ext cx="5453143" cy="4271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239" y="2273393"/>
            <a:ext cx="5160936" cy="45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670111"/>
              </p:ext>
            </p:extLst>
          </p:nvPr>
        </p:nvGraphicFramePr>
        <p:xfrm>
          <a:off x="1248032" y="0"/>
          <a:ext cx="10354963" cy="22733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90557"/>
                <a:gridCol w="6864406"/>
              </a:tblGrid>
              <a:tr h="22733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Price ceiling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A government set maximum price that can be charged for a good or service</a:t>
                      </a:r>
                      <a:r>
                        <a:rPr lang="en-US" sz="4400" dirty="0" smtClean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.  Examples?</a:t>
                      </a:r>
                      <a:endParaRPr lang="en-US" sz="4400" dirty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029" y="2425593"/>
            <a:ext cx="5453143" cy="4271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239" y="2273393"/>
            <a:ext cx="5160936" cy="45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781" y="826873"/>
            <a:ext cx="6477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274040"/>
              </p:ext>
            </p:extLst>
          </p:nvPr>
        </p:nvGraphicFramePr>
        <p:xfrm>
          <a:off x="1149178" y="0"/>
          <a:ext cx="11042822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22428"/>
                <a:gridCol w="7320394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How are prices determined in a free market?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18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906344"/>
              </p:ext>
            </p:extLst>
          </p:nvPr>
        </p:nvGraphicFramePr>
        <p:xfrm>
          <a:off x="1309816" y="0"/>
          <a:ext cx="10305535" cy="22733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73895"/>
                <a:gridCol w="6831640"/>
              </a:tblGrid>
              <a:tr h="22733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Price floor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300" dirty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970" y="2893009"/>
            <a:ext cx="4875613" cy="3754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839" y="2647421"/>
            <a:ext cx="4463512" cy="421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137665"/>
              </p:ext>
            </p:extLst>
          </p:nvPr>
        </p:nvGraphicFramePr>
        <p:xfrm>
          <a:off x="1309816" y="0"/>
          <a:ext cx="10305535" cy="22733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73895"/>
                <a:gridCol w="6831640"/>
              </a:tblGrid>
              <a:tr h="22733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Price floor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A government set minimum price that can be charged for a good or </a:t>
                      </a:r>
                      <a:r>
                        <a:rPr lang="en-US" sz="4400" dirty="0" smtClean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service.</a:t>
                      </a:r>
                      <a:r>
                        <a:rPr lang="en-US" sz="4400" baseline="0" dirty="0" smtClean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300" dirty="0" smtClean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Examples?</a:t>
                      </a:r>
                      <a:r>
                        <a:rPr lang="en-US" sz="43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970" y="2893009"/>
            <a:ext cx="4875613" cy="3754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839" y="2647421"/>
            <a:ext cx="4463512" cy="421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68" y="1172347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87" y="247973"/>
            <a:ext cx="8160355" cy="560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603760"/>
              </p:ext>
            </p:extLst>
          </p:nvPr>
        </p:nvGraphicFramePr>
        <p:xfrm>
          <a:off x="1136822" y="0"/>
          <a:ext cx="10577383" cy="22733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65533"/>
                <a:gridCol w="7011850"/>
              </a:tblGrid>
              <a:tr h="22733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Rationing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295" y="2663047"/>
            <a:ext cx="3496629" cy="3496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03" y="2966063"/>
            <a:ext cx="3820171" cy="2890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313" y="2966063"/>
            <a:ext cx="4687453" cy="289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292145"/>
              </p:ext>
            </p:extLst>
          </p:nvPr>
        </p:nvGraphicFramePr>
        <p:xfrm>
          <a:off x="1136822" y="0"/>
          <a:ext cx="10577383" cy="22733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65533"/>
                <a:gridCol w="7011850"/>
              </a:tblGrid>
              <a:tr h="22733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Rationing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When </a:t>
                      </a: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the government limits items that are in short supply</a:t>
                      </a:r>
                      <a:r>
                        <a:rPr lang="en-US" sz="4400" dirty="0" smtClean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295" y="2663047"/>
            <a:ext cx="3496629" cy="3496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03" y="2966063"/>
            <a:ext cx="3820171" cy="2890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313" y="2966063"/>
            <a:ext cx="4687453" cy="289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126971"/>
              </p:ext>
            </p:extLst>
          </p:nvPr>
        </p:nvGraphicFramePr>
        <p:xfrm>
          <a:off x="1136822" y="0"/>
          <a:ext cx="10515600" cy="31509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44706"/>
                <a:gridCol w="6970894"/>
              </a:tblGrid>
              <a:tr h="31509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Black market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200" dirty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9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493965"/>
              </p:ext>
            </p:extLst>
          </p:nvPr>
        </p:nvGraphicFramePr>
        <p:xfrm>
          <a:off x="1136822" y="0"/>
          <a:ext cx="10515600" cy="3200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44706"/>
                <a:gridCol w="6970894"/>
              </a:tblGrid>
              <a:tr h="26391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Black market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2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An “underground” or illegal market where goods (some illegal) are sold (some prices may be </a:t>
                      </a:r>
                      <a:r>
                        <a:rPr lang="en-US" sz="4200" dirty="0" smtClean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above/below </a:t>
                      </a:r>
                      <a:r>
                        <a:rPr lang="en-US" sz="42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the legal </a:t>
                      </a:r>
                      <a:r>
                        <a:rPr lang="en-US" sz="4200" dirty="0" smtClean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limits).</a:t>
                      </a:r>
                      <a:endParaRPr lang="en-US" sz="4200" dirty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5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493965"/>
              </p:ext>
            </p:extLst>
          </p:nvPr>
        </p:nvGraphicFramePr>
        <p:xfrm>
          <a:off x="1136822" y="0"/>
          <a:ext cx="10515600" cy="3200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44706"/>
                <a:gridCol w="6970894"/>
              </a:tblGrid>
              <a:tr h="26391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Black market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2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An “underground” or illegal market where goods (some illegal) are sold (some prices may be </a:t>
                      </a:r>
                      <a:r>
                        <a:rPr lang="en-US" sz="4200" dirty="0" smtClean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above/below </a:t>
                      </a:r>
                      <a:r>
                        <a:rPr lang="en-US" sz="42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the legal </a:t>
                      </a:r>
                      <a:r>
                        <a:rPr lang="en-US" sz="4200" dirty="0" smtClean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limits).</a:t>
                      </a:r>
                      <a:endParaRPr lang="en-US" sz="4200" dirty="0">
                        <a:effectLst/>
                        <a:latin typeface="Rockwell Condensed" panose="020606030504050201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53" y="2827795"/>
            <a:ext cx="3761525" cy="4030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86" y="2967279"/>
            <a:ext cx="4850736" cy="375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422273"/>
              </p:ext>
            </p:extLst>
          </p:nvPr>
        </p:nvGraphicFramePr>
        <p:xfrm>
          <a:off x="1149178" y="0"/>
          <a:ext cx="11042822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22428"/>
                <a:gridCol w="7320394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How are prices determined in a free market?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 Condensed" panose="02060603050405020104" pitchFamily="18" charset="0"/>
                          <a:ea typeface="Times New Roman" panose="02020603050405020304" pitchFamily="18" charset="0"/>
                        </a:rPr>
                        <a:t>By the interaction of supply and demand.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0049" y="1756497"/>
            <a:ext cx="7135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hlinkClick r:id="rId2"/>
              </a:rPr>
              <a:t>“Econ 2.5 Price Ceilings and Floors” (4:30 </a:t>
            </a:r>
            <a:r>
              <a:rPr lang="en-US" sz="2800" dirty="0" err="1" smtClean="0">
                <a:hlinkClick r:id="rId2"/>
              </a:rPr>
              <a:t>mins</a:t>
            </a:r>
            <a:r>
              <a:rPr lang="en-US" sz="2800" dirty="0" smtClean="0">
                <a:hlinkClick r:id="rId2"/>
              </a:rPr>
              <a:t>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94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968" y="1112189"/>
            <a:ext cx="10929589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6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. Explain why shortages and surpluses are generally temporary.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7. Why does the government get involved with some prices?</a:t>
            </a:r>
          </a:p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8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. What is a price ceiling? Give an example.</a:t>
            </a:r>
          </a:p>
          <a:p>
            <a:pPr algn="ctr">
              <a:defRPr/>
            </a:pPr>
            <a:r>
              <a:rPr lang="en-US" sz="30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9</a:t>
            </a:r>
            <a:r>
              <a:rPr lang="en-US" sz="30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. What is a price floor? Give an example.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10. Give an example of a product that was rationed and when it occurred.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11. What is a Black Market and what might be sold there?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chemeClr val="bg1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6325" y="726220"/>
            <a:ext cx="9898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</a:t>
            </a: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at your </a:t>
            </a: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8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8" y="5267621"/>
            <a:ext cx="1544670" cy="154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932" y="5261772"/>
            <a:ext cx="1552296" cy="155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4113" y="57137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37" y="5436376"/>
            <a:ext cx="7744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Interaction of Supply &amp; Demand </a:t>
            </a: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Government Restrictions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92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285" y="962386"/>
            <a:ext cx="8402077" cy="458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3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73" y="145471"/>
            <a:ext cx="11419609" cy="2389909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Ch. 7.4: </a:t>
            </a:r>
            <a:r>
              <a:rPr lang="en-US" sz="4000" dirty="0">
                <a:solidFill>
                  <a:schemeClr val="tx1"/>
                </a:solidFill>
              </a:rPr>
              <a:t>Putting Supply and Demand Together</a:t>
            </a:r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earning 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Target: Understand the Interaction of </a:t>
            </a: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Supply</a:t>
            </a:r>
            <a:b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&amp; 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Demand &amp; Government </a:t>
            </a: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Restrictions</a:t>
            </a:r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755" y="2535381"/>
            <a:ext cx="11284527" cy="432262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3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3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1. Graph &amp; explain Equilibrium Price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2. Explain how Shortages &amp; Surpluses disappear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3. Describe Government involvement in the marketplace such as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Price Ceilings, Price Floors &amp; Rationing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2500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8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800427"/>
              </p:ext>
            </p:extLst>
          </p:nvPr>
        </p:nvGraphicFramePr>
        <p:xfrm>
          <a:off x="1136823" y="0"/>
          <a:ext cx="11055178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26593"/>
                <a:gridCol w="732858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Equilibrium price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8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2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77019"/>
              </p:ext>
            </p:extLst>
          </p:nvPr>
        </p:nvGraphicFramePr>
        <p:xfrm>
          <a:off x="1136823" y="0"/>
          <a:ext cx="11055178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26593"/>
                <a:gridCol w="732858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Equilibrium price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The </a:t>
                      </a:r>
                      <a:r>
                        <a:rPr lang="en-US" sz="38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price at which the amount producers are willing to supply is equal to the amount consumers are willing to buy</a:t>
                      </a:r>
                      <a:r>
                        <a:rPr lang="en-US" sz="3800" dirty="0" smtClean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8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2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719773"/>
              </p:ext>
            </p:extLst>
          </p:nvPr>
        </p:nvGraphicFramePr>
        <p:xfrm>
          <a:off x="1136823" y="0"/>
          <a:ext cx="11055178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26593"/>
                <a:gridCol w="732858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Equilibrium price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The </a:t>
                      </a:r>
                      <a:r>
                        <a:rPr lang="en-US" sz="38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price at which the amount producers are willing to supply is equal to the amount consumers are willing to buy.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solidFill>
                            <a:schemeClr val="tx1"/>
                          </a:solidFill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On a graph it is where the supply and demand curves intersect.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(see figure 7.10, page 195</a:t>
                      </a:r>
                      <a:r>
                        <a:rPr lang="en-US" sz="3200" dirty="0" smtClean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774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741463"/>
              </p:ext>
            </p:extLst>
          </p:nvPr>
        </p:nvGraphicFramePr>
        <p:xfrm>
          <a:off x="1136823" y="0"/>
          <a:ext cx="11055178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26593"/>
                <a:gridCol w="732858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Equilibrium price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The </a:t>
                      </a:r>
                      <a:r>
                        <a:rPr lang="en-US" sz="38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price at which the amount producers are willing to supply is equal to the amount consumers are willing to buy.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solidFill>
                            <a:schemeClr val="tx1"/>
                          </a:solidFill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On a graph it is where the supply and demand curves intersect.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(see figure 7.10, page 195)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The interaction of supply and demand determines the equilibrium price</a:t>
                      </a:r>
                      <a:r>
                        <a:rPr lang="en-US" sz="3800" dirty="0" smtClean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3800" dirty="0">
                          <a:effectLst/>
                          <a:latin typeface="Rockwell" panose="020606030202050204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82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140" y="1324090"/>
            <a:ext cx="5282662" cy="4032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495" y="1324090"/>
            <a:ext cx="3949807" cy="380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0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2803</TotalTime>
  <Words>876</Words>
  <Application>Microsoft Office PowerPoint</Application>
  <PresentationFormat>Widescreen</PresentationFormat>
  <Paragraphs>188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Bradley Hand ITC TT-Bold</vt:lpstr>
      <vt:lpstr>Georgia</vt:lpstr>
      <vt:lpstr>Gill Sans MT</vt:lpstr>
      <vt:lpstr>Impact</vt:lpstr>
      <vt:lpstr>Rockwell</vt:lpstr>
      <vt:lpstr>Rockwell Condensed</vt:lpstr>
      <vt:lpstr>Times</vt:lpstr>
      <vt:lpstr>Times New Roman</vt:lpstr>
      <vt:lpstr>Badge</vt:lpstr>
      <vt:lpstr>ECONOMICS</vt:lpstr>
      <vt:lpstr>ECONOMICS Ch. 7.4: Putting Supply and Demand Together  Learning Target: Understand the Interaction of Supply &amp; Demand &amp; Government Restrictions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Ch. 7.4: Putting Supply and Demand Together  Learning Target: Understand the Interaction of Supply &amp; Demand &amp; Government Restrictions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Ch. 7.4: Putting Supply and Demand Together  Learning Target: Understand the Interaction of Supply &amp; Demand &amp; Government Restrictions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Ch. 7.4: Putting Supply and Demand Together  Learning Target: Understand the Interaction of Supply &amp; Demand &amp; Government Restrictions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58</cp:revision>
  <dcterms:created xsi:type="dcterms:W3CDTF">2015-09-14T18:35:59Z</dcterms:created>
  <dcterms:modified xsi:type="dcterms:W3CDTF">2018-10-23T17:13:03Z</dcterms:modified>
</cp:coreProperties>
</file>