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4" r:id="rId3"/>
    <p:sldId id="258" r:id="rId4"/>
    <p:sldId id="334" r:id="rId5"/>
    <p:sldId id="314" r:id="rId6"/>
    <p:sldId id="335" r:id="rId7"/>
    <p:sldId id="331" r:id="rId8"/>
    <p:sldId id="345" r:id="rId9"/>
    <p:sldId id="287" r:id="rId10"/>
    <p:sldId id="288" r:id="rId11"/>
    <p:sldId id="336" r:id="rId12"/>
    <p:sldId id="337" r:id="rId13"/>
    <p:sldId id="332" r:id="rId14"/>
    <p:sldId id="329" r:id="rId15"/>
    <p:sldId id="326" r:id="rId16"/>
    <p:sldId id="338" r:id="rId17"/>
    <p:sldId id="339" r:id="rId18"/>
    <p:sldId id="340" r:id="rId19"/>
    <p:sldId id="346" r:id="rId20"/>
    <p:sldId id="327" r:id="rId21"/>
    <p:sldId id="341" r:id="rId22"/>
    <p:sldId id="342" r:id="rId23"/>
    <p:sldId id="343" r:id="rId24"/>
    <p:sldId id="330" r:id="rId25"/>
    <p:sldId id="328" r:id="rId26"/>
    <p:sldId id="333" r:id="rId27"/>
    <p:sldId id="34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2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33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0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2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9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0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PNugIqCUM" TargetMode="External"/><Relationship Id="rId2" Type="http://schemas.openxmlformats.org/officeDocument/2006/relationships/hyperlink" Target="https://www.youtube.com/watch?v=8NPzLBSBzPI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290" y="411738"/>
            <a:ext cx="9755187" cy="1496694"/>
          </a:xfrm>
        </p:spPr>
        <p:txBody>
          <a:bodyPr>
            <a:normAutofit/>
          </a:bodyPr>
          <a:lstStyle/>
          <a:p>
            <a:r>
              <a:rPr lang="en-US" sz="8800" u="sng" dirty="0" smtClean="0">
                <a:solidFill>
                  <a:srgbClr val="002060"/>
                </a:solidFill>
              </a:rPr>
              <a:t>ECONOMICS</a:t>
            </a:r>
            <a:endParaRPr lang="en-US" sz="8800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5419" y="1997684"/>
            <a:ext cx="9755187" cy="55033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Chapter 7.3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  The Law of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Supply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725" y="3209368"/>
            <a:ext cx="10427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Explain the Law of Supply, the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Determinants</a:t>
            </a:r>
          </a:p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 Supply and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Law of Diminishing Returns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30066"/>
              </p:ext>
            </p:extLst>
          </p:nvPr>
        </p:nvGraphicFramePr>
        <p:xfrm>
          <a:off x="-1" y="-3"/>
          <a:ext cx="11701849" cy="6376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4578"/>
                <a:gridCol w="7757271"/>
              </a:tblGrid>
              <a:tr h="3188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 schedule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8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 curve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Script MT Bold" panose="030406020406070809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50" y="3926487"/>
            <a:ext cx="3455979" cy="24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56098"/>
              </p:ext>
            </p:extLst>
          </p:nvPr>
        </p:nvGraphicFramePr>
        <p:xfrm>
          <a:off x="-1" y="-3"/>
          <a:ext cx="11701849" cy="6376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4578"/>
                <a:gridCol w="7757271"/>
              </a:tblGrid>
              <a:tr h="3188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 schedule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table showing quantities supplied at different possible prices.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figure 7.7A, page 188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188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 curve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Script MT Bold" panose="030406020406070809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50" y="3926487"/>
            <a:ext cx="3455979" cy="24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26930"/>
              </p:ext>
            </p:extLst>
          </p:nvPr>
        </p:nvGraphicFramePr>
        <p:xfrm>
          <a:off x="-1" y="-3"/>
          <a:ext cx="11701849" cy="6376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4578"/>
                <a:gridCol w="7757271"/>
              </a:tblGrid>
              <a:tr h="3188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 schedule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table showing quantities supplied at different possible prices.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figure 7.7A, page 188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188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 curve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graph with an upward sloping line that shows the quantities supplied at each possible price.  (see figure 7.7B, page 189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Script MT Bold" panose="03040602040607080904" pitchFamily="66" charset="0"/>
                          <a:ea typeface="Times New Roman" panose="02020603050405020304" pitchFamily="18" charset="0"/>
                        </a:rPr>
                        <a:t>Supply goes to the sky.</a:t>
                      </a:r>
                      <a:endParaRPr lang="en-US" sz="4000" dirty="0">
                        <a:effectLst/>
                        <a:latin typeface="Script MT Bold" panose="030406020406070809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50" y="3926487"/>
            <a:ext cx="3455979" cy="24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17" y="185351"/>
            <a:ext cx="7979410" cy="52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7695"/>
            <a:ext cx="11685373" cy="389337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Explain how prices are determined in your own words.</a:t>
            </a:r>
            <a:endParaRPr lang="en-US" sz="35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5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5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Explain the relationship between price and supply.</a:t>
            </a:r>
          </a:p>
          <a:p>
            <a:pPr algn="ctr">
              <a:defRPr/>
            </a:pP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3. What things impact the amount supplied of a good or service.</a:t>
            </a:r>
          </a:p>
          <a:p>
            <a:pPr algn="ctr">
              <a:defRPr/>
            </a:pPr>
            <a:r>
              <a:rPr lang="en-US" sz="35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How would you describe a supply curve?</a:t>
            </a:r>
          </a:p>
          <a:p>
            <a:pPr lvl="0" algn="ctr">
              <a:defRPr/>
            </a:pP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5. </a:t>
            </a:r>
            <a:r>
              <a:rPr lang="en-US" sz="3500" kern="0" dirty="0">
                <a:solidFill>
                  <a:srgbClr val="00B0F0"/>
                </a:solidFill>
                <a:sym typeface="Bradley Hand ITC TT-Bold" charset="0"/>
              </a:rPr>
              <a:t>Draw an example of a supply curve.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8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097" y="724671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</a:t>
            </a: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8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0907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83" y="5079210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002060"/>
                </a:solidFill>
              </a:rPr>
              <a:t>QUESTIONS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4671" y="5473446"/>
            <a:ext cx="8872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Explain the Law of Supply, the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Determinants of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Supply and the Law of Diminishing Returns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10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3647"/>
              </p:ext>
            </p:extLst>
          </p:nvPr>
        </p:nvGraphicFramePr>
        <p:xfrm>
          <a:off x="0" y="0"/>
          <a:ext cx="11689492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Supply?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graphs on pages 190-191.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Four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major determinants of supply: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of inputs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needed to make a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391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28814"/>
              </p:ext>
            </p:extLst>
          </p:nvPr>
        </p:nvGraphicFramePr>
        <p:xfrm>
          <a:off x="0" y="0"/>
          <a:ext cx="11689492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Supply?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graphs on pages 190-191.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Four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major determinants of supply: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of inputs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needed to make a product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firms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the industry (more firms increases availability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46115"/>
              </p:ext>
            </p:extLst>
          </p:nvPr>
        </p:nvGraphicFramePr>
        <p:xfrm>
          <a:off x="0" y="0"/>
          <a:ext cx="11689492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Supply?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graphs on pages 190-191.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Four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major determinants of supply: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of inputs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needed to make a product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firms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the industry (more firms increases availability)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Taxes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(as taxes go up, supply goes down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01355"/>
              </p:ext>
            </p:extLst>
          </p:nvPr>
        </p:nvGraphicFramePr>
        <p:xfrm>
          <a:off x="0" y="0"/>
          <a:ext cx="11689492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determines Supply?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graphs on pages 190-191.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Four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major determinants of supply: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of inputs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needed to make a product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firms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the industry (more firms increases availability)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Taxes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(as taxes go up, supply goes down)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Technology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(improved technology generally leads to decreased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costs which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leads to an increase in supply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1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519545"/>
            <a:ext cx="11419609" cy="180801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7.3: The LAW OF SUPPLY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Target: Explain the Law of Supply, the Determinants</a:t>
            </a:r>
            <a:b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of Supply and the Law of Diminishing </a:t>
            </a:r>
            <a:r>
              <a:rPr lang="en-US" sz="3200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Returns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645" y="2524992"/>
            <a:ext cx="11523519" cy="39277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Explain the Law of Supply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2. Explain &amp; graph the Determinants of Supply &amp; show how they shift the supply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3. Describe the Law of Diminishing Returns &amp;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519545"/>
            <a:ext cx="11419609" cy="180801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7.3: The LAW OF SUPPLY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Target: Explain the Law of Supply, the Determinants</a:t>
            </a:r>
            <a:b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of Supply and the Law of Diminishing </a:t>
            </a:r>
            <a:r>
              <a:rPr lang="en-US" sz="3200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Returns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645" y="2524992"/>
            <a:ext cx="11523519" cy="39277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Explain the Law of Supply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2. Explain &amp; graph the Determinants of Supply &amp; show how they shift the supply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3. Describe the Law of Diminishing Returns &amp;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14675"/>
              </p:ext>
            </p:extLst>
          </p:nvPr>
        </p:nvGraphicFramePr>
        <p:xfrm>
          <a:off x="0" y="0"/>
          <a:ext cx="11677135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36248"/>
                <a:gridCol w="7740887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Diminishing Returns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73194"/>
              </p:ext>
            </p:extLst>
          </p:nvPr>
        </p:nvGraphicFramePr>
        <p:xfrm>
          <a:off x="0" y="0"/>
          <a:ext cx="11677135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36248"/>
                <a:gridCol w="7740887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Diminishing Returns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rule stating that as more units of a factor of production are added, total output continues to increase, but at a diminishing rate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7.9, page 193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9256"/>
              </p:ext>
            </p:extLst>
          </p:nvPr>
        </p:nvGraphicFramePr>
        <p:xfrm>
          <a:off x="0" y="0"/>
          <a:ext cx="11677135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36248"/>
                <a:gridCol w="7740887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Diminishing Returns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is it important for a business to understand the law of diminishing returns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rule stating that as more units of a factor of production are added, total output continues to increase, but at a diminishing rate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7.9, page 193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17194"/>
              </p:ext>
            </p:extLst>
          </p:nvPr>
        </p:nvGraphicFramePr>
        <p:xfrm>
          <a:off x="0" y="0"/>
          <a:ext cx="11677135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36248"/>
                <a:gridCol w="7740887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Diminishing Returns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is it important for a business to understand the law of diminishing returns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rule stating that as more units of a factor of production are added, total output continues to increase, but at a diminishing rate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7.9, page 193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law of diminishing returns helps business managers decide how much of each factor of production to employ.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7695"/>
            <a:ext cx="11685373" cy="389337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6. List the factors that impact supply.</a:t>
            </a:r>
            <a:endParaRPr lang="en-US" sz="35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5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7. Which factor(s) likely will lead to a decrease in supply?</a:t>
            </a:r>
          </a:p>
          <a:p>
            <a:pPr algn="ctr">
              <a:defRPr/>
            </a:pP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8. </a:t>
            </a:r>
            <a:r>
              <a:rPr lang="en-US" sz="3500" kern="0" dirty="0">
                <a:solidFill>
                  <a:srgbClr val="00B0F0"/>
                </a:solidFill>
                <a:sym typeface="Bradley Hand ITC TT-Bold" charset="0"/>
              </a:rPr>
              <a:t>Which factor(s) likely will lead to </a:t>
            </a: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an increase in supply</a:t>
            </a:r>
          </a:p>
          <a:p>
            <a:pPr algn="ctr">
              <a:defRPr/>
            </a:pPr>
            <a:r>
              <a:rPr lang="en-US" sz="35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9. </a:t>
            </a:r>
            <a:r>
              <a:rPr lang="en-US" sz="35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Explain the Law of Diminishing Returns.</a:t>
            </a:r>
          </a:p>
          <a:p>
            <a:pPr lvl="0" algn="ctr">
              <a:defRPr/>
            </a:pP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10</a:t>
            </a:r>
            <a:r>
              <a:rPr lang="en-US" sz="3500" kern="0" dirty="0">
                <a:solidFill>
                  <a:srgbClr val="00B0F0"/>
                </a:solidFill>
                <a:sym typeface="Bradley Hand ITC TT-Bold" charset="0"/>
              </a:rPr>
              <a:t>. </a:t>
            </a: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Give an example of </a:t>
            </a:r>
            <a:r>
              <a:rPr lang="en-US" sz="3500" kern="0" dirty="0">
                <a:solidFill>
                  <a:srgbClr val="00B0F0"/>
                </a:solidFill>
                <a:sym typeface="Bradley Hand ITC TT-Bold" charset="0"/>
              </a:rPr>
              <a:t>the Law of Diminishing </a:t>
            </a:r>
            <a:r>
              <a:rPr lang="en-US" sz="3500" kern="0" dirty="0" smtClean="0">
                <a:solidFill>
                  <a:srgbClr val="00B0F0"/>
                </a:solidFill>
                <a:sym typeface="Bradley Hand ITC TT-Bold" charset="0"/>
              </a:rPr>
              <a:t>Returns.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8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097" y="724671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</a:t>
            </a: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8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0907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83" y="5079210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002060"/>
                </a:solidFill>
              </a:rPr>
              <a:t>QUESTIONS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4671" y="5473446"/>
            <a:ext cx="8872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Explain the Law of Supply, the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Determinants of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Supply and the Law of Diminishing Returns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479" y="1322544"/>
            <a:ext cx="2447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hlinkClick r:id="rId2"/>
              </a:rPr>
              <a:t>I Love Lucy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309247" y="3301138"/>
            <a:ext cx="8819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“Econ 2.2 Demand and Supply Explained” (5 </a:t>
            </a:r>
            <a:r>
              <a:rPr lang="en-US" sz="2800" dirty="0" err="1" smtClean="0">
                <a:hlinkClick r:id="rId3"/>
              </a:rPr>
              <a:t>mins</a:t>
            </a:r>
            <a:r>
              <a:rPr lang="en-US" sz="2800" dirty="0" smtClean="0">
                <a:hlinkClick r:id="rId3"/>
              </a:rPr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68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13" y="982207"/>
            <a:ext cx="8402077" cy="4585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0" y="99626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519545"/>
            <a:ext cx="11419609" cy="180801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7.3: The LAW OF SUPPLY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Target: Explain the Law of Supply, the Determinants</a:t>
            </a:r>
            <a:b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of Supply and the Law of Diminishing </a:t>
            </a:r>
            <a:r>
              <a:rPr lang="en-US" sz="3200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Returns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645" y="2524992"/>
            <a:ext cx="11523519" cy="39277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Explain the Law of Supply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2. Explain &amp; graph the Determinants of Supply &amp; show how they shift the supply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3. Describe the Law of Diminishing Returns &amp;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18081"/>
              </p:ext>
            </p:extLst>
          </p:nvPr>
        </p:nvGraphicFramePr>
        <p:xfrm>
          <a:off x="0" y="0"/>
          <a:ext cx="11689492" cy="6363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63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are prices determined in a marketplace?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10059"/>
              </p:ext>
            </p:extLst>
          </p:nvPr>
        </p:nvGraphicFramePr>
        <p:xfrm>
          <a:off x="0" y="0"/>
          <a:ext cx="11689492" cy="6363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63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are prices determined in a marketplace?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Through supply and demand.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6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50388"/>
              </p:ext>
            </p:extLst>
          </p:nvPr>
        </p:nvGraphicFramePr>
        <p:xfrm>
          <a:off x="0" y="0"/>
          <a:ext cx="11689492" cy="6363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63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Law of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economic rule stating that price and quantity supplied move in the same direction.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2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6123"/>
              </p:ext>
            </p:extLst>
          </p:nvPr>
        </p:nvGraphicFramePr>
        <p:xfrm>
          <a:off x="0" y="0"/>
          <a:ext cx="11689492" cy="6363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63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Law of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economic rule stating that price and quantity supplied move in the same direction.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price goes up/down, the quantity supplied goes up/down.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02329"/>
            <a:ext cx="83724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519545"/>
            <a:ext cx="11419609" cy="180801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7.3: The LAW OF SUPPLY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Target: Explain the Law of Supply, the Determinants</a:t>
            </a:r>
            <a:b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of Supply and the Law of Diminishing </a:t>
            </a:r>
            <a:r>
              <a:rPr lang="en-US" sz="3200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Returns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645" y="2524992"/>
            <a:ext cx="11523519" cy="39277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Explain the Law of Supply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2. Explain &amp; graph the Determinants of Supply &amp; show how they shift the supply curve left or right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3. Describe the Law of Diminishing Returns &amp; give an example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24960"/>
              </p:ext>
            </p:extLst>
          </p:nvPr>
        </p:nvGraphicFramePr>
        <p:xfrm>
          <a:off x="0" y="0"/>
          <a:ext cx="11689492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0413"/>
                <a:gridCol w="7749079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Quantity supplied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amount of a good or service that a producer is willing and able to supply at a specific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2485</TotalTime>
  <Words>892</Words>
  <Application>Microsoft Office PowerPoint</Application>
  <PresentationFormat>Widescreen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Bradley Hand ITC TT-Bold</vt:lpstr>
      <vt:lpstr>Georgia</vt:lpstr>
      <vt:lpstr>Impact</vt:lpstr>
      <vt:lpstr>Script MT Bold</vt:lpstr>
      <vt:lpstr>Times</vt:lpstr>
      <vt:lpstr>Times New Roman</vt:lpstr>
      <vt:lpstr>Main Event</vt:lpstr>
      <vt:lpstr>ECONOMICS</vt:lpstr>
      <vt:lpstr>ECONOMICS Ch. 7.3: The LAW OF SUPPLY Learning Target: Explain the Law of Supply, the Determinants of Supply and the Law of Diminishing Returns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7.3: The LAW OF SUPPLY Learning Target: Explain the Law of Supply, the Determinants of Supply and the Law of Diminishing Returns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7.3: The LAW OF SUPPLY Learning Target: Explain the Law of Supply, the Determinants of Supply and the Law of Diminishing Returns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7.3: The LAW OF SUPPLY Learning Target: Explain the Law of Supply, the Determinants of Supply and the Law of Diminishing Returns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53</cp:revision>
  <dcterms:created xsi:type="dcterms:W3CDTF">2015-09-14T18:35:59Z</dcterms:created>
  <dcterms:modified xsi:type="dcterms:W3CDTF">2018-10-11T19:07:06Z</dcterms:modified>
</cp:coreProperties>
</file>