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69" r:id="rId3"/>
    <p:sldId id="258" r:id="rId4"/>
    <p:sldId id="341" r:id="rId5"/>
    <p:sldId id="342" r:id="rId6"/>
    <p:sldId id="330" r:id="rId7"/>
    <p:sldId id="314" r:id="rId8"/>
    <p:sldId id="343" r:id="rId9"/>
    <p:sldId id="335" r:id="rId10"/>
    <p:sldId id="287" r:id="rId11"/>
    <p:sldId id="344" r:id="rId12"/>
    <p:sldId id="345" r:id="rId13"/>
    <p:sldId id="346" r:id="rId14"/>
    <p:sldId id="331" r:id="rId15"/>
    <p:sldId id="321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37" r:id="rId27"/>
    <p:sldId id="370" r:id="rId28"/>
    <p:sldId id="328" r:id="rId29"/>
    <p:sldId id="336" r:id="rId30"/>
    <p:sldId id="326" r:id="rId31"/>
    <p:sldId id="327" r:id="rId32"/>
    <p:sldId id="315" r:id="rId33"/>
    <p:sldId id="357" r:id="rId34"/>
    <p:sldId id="358" r:id="rId35"/>
    <p:sldId id="371" r:id="rId36"/>
    <p:sldId id="279" r:id="rId37"/>
    <p:sldId id="359" r:id="rId38"/>
    <p:sldId id="360" r:id="rId39"/>
    <p:sldId id="361" r:id="rId40"/>
    <p:sldId id="362" r:id="rId41"/>
    <p:sldId id="332" r:id="rId42"/>
    <p:sldId id="324" r:id="rId43"/>
    <p:sldId id="363" r:id="rId44"/>
    <p:sldId id="364" r:id="rId45"/>
    <p:sldId id="365" r:id="rId46"/>
    <p:sldId id="329" r:id="rId47"/>
    <p:sldId id="333" r:id="rId48"/>
    <p:sldId id="338" r:id="rId49"/>
    <p:sldId id="372" r:id="rId50"/>
    <p:sldId id="325" r:id="rId51"/>
    <p:sldId id="366" r:id="rId52"/>
    <p:sldId id="367" r:id="rId53"/>
    <p:sldId id="368" r:id="rId54"/>
    <p:sldId id="292" r:id="rId55"/>
    <p:sldId id="340" r:id="rId56"/>
    <p:sldId id="37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37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4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1994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9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923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14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5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293286"/>
            <a:ext cx="8361229" cy="2098226"/>
          </a:xfrm>
        </p:spPr>
        <p:txBody>
          <a:bodyPr/>
          <a:lstStyle/>
          <a:p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2391512"/>
            <a:ext cx="6831673" cy="1086237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Ch. 7.2</a:t>
            </a:r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Demand Curve and Elasticity of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Demand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0983" y="5037366"/>
            <a:ext cx="6985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Explore and understand the Determinants of Demand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35934"/>
              </p:ext>
            </p:extLst>
          </p:nvPr>
        </p:nvGraphicFramePr>
        <p:xfrm>
          <a:off x="1235676" y="0"/>
          <a:ext cx="10956324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3270"/>
                <a:gridCol w="726305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causes a change in quantity demanded? How is this shown visually?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20098"/>
              </p:ext>
            </p:extLst>
          </p:nvPr>
        </p:nvGraphicFramePr>
        <p:xfrm>
          <a:off x="1235676" y="0"/>
          <a:ext cx="10956324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3270"/>
                <a:gridCol w="726305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causes a change in quantity demanded? How is this shown visually?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quantity demanded varies inversely with price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6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74696"/>
              </p:ext>
            </p:extLst>
          </p:nvPr>
        </p:nvGraphicFramePr>
        <p:xfrm>
          <a:off x="1235676" y="0"/>
          <a:ext cx="10956324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3270"/>
                <a:gridCol w="726305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causes a change in quantity demanded? How is this shown visually?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quantity demanded varies inversely with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price falls, quantity demanded increases, and vice versa</a:t>
                      </a:r>
                      <a:r>
                        <a:rPr lang="en-US" sz="4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8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71132"/>
              </p:ext>
            </p:extLst>
          </p:nvPr>
        </p:nvGraphicFramePr>
        <p:xfrm>
          <a:off x="1235676" y="0"/>
          <a:ext cx="10956324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3270"/>
                <a:gridCol w="726305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causes a change in quantity demanded? How is this shown visually?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quantity demanded varies inversely with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price falls, quantity demanded increases, and vice versa.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is shown visually on a graph with price on the vertical axis and quantity demanded on the horizontal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axis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7.3 B, page 179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729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31" y="247973"/>
            <a:ext cx="9839165" cy="62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42845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820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46595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62453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3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29825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Income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2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88337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Income: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income = 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2"/>
            <a:ext cx="11419609" cy="180801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7.2: The </a:t>
            </a:r>
            <a:r>
              <a:rPr lang="en-US" sz="4000" dirty="0">
                <a:solidFill>
                  <a:schemeClr val="tx1"/>
                </a:solidFill>
              </a:rPr>
              <a:t>Demand Curve and Elasticity of </a:t>
            </a:r>
            <a:r>
              <a:rPr lang="en-US" sz="4000" dirty="0" smtClean="0">
                <a:solidFill>
                  <a:schemeClr val="tx1"/>
                </a:solidFill>
              </a:rPr>
              <a:t>Demand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Explore and understand the Determinants of Demand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1953491"/>
            <a:ext cx="11284527" cy="461356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Explain &amp; graph the Determinants of Demand &amp; show how they shift the demand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Explain the Price Elasticity of Demand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Elastic &amp; Inelastic Demand &amp; provide examples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13354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Income: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income = 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Tastes and 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preferences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5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63298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Income: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income = 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Tastes and preferences: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popularity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in Demand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6419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Income: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income = 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Tastes and preferences: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popularity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in Demand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4) 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Substitutes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6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07977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Income: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income = 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Tastes and preferences: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popularity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in Demand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4) Substitutes: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or low cost substitutes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Decrease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9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0191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Income: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income = 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Tastes and preferences: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popularity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in Demand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4) Substitutes: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or low cost substitutes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Decrease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5) Complementary goods (items often 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sold together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such as I-pods 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ear buds)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9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168305"/>
              </p:ext>
            </p:extLst>
          </p:nvPr>
        </p:nvGraphicFramePr>
        <p:xfrm>
          <a:off x="1255363" y="0"/>
          <a:ext cx="1093663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factors affect demand for products or services?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how does this change the demand curves?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Population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population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 Income: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income = 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</a:t>
                      </a:r>
                      <a:endParaRPr lang="en-US" sz="3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Tastes and preferences: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popularity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in Demand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4) Substitutes: 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or low cost substitutes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Decrease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Demand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5) Complementary goods (items often 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sold together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such as I-pods 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ear </a:t>
                      </a: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buds</a:t>
                      </a:r>
                      <a:r>
                        <a:rPr lang="en-US" sz="3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):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Decrease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price of one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Increase in Demand 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the </a:t>
                      </a:r>
                      <a:r>
                        <a:rPr lang="en-US" sz="3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r>
                        <a:rPr lang="en-US" sz="3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1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692" y="1212659"/>
            <a:ext cx="11475308" cy="403187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What is the difference between a demand schedule and a demand curve?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What direction do demand curves always slope?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Explain why and how the quantity demanded changes.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Explain several factors that might affect the quantity demanded.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8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097" y="724671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</a:t>
            </a: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8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5313329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04" y="5301632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8081" y="5436376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Explore and understand the Determinants of Demand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04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2"/>
            <a:ext cx="11419609" cy="180801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7.2: The </a:t>
            </a:r>
            <a:r>
              <a:rPr lang="en-US" sz="4000" dirty="0">
                <a:solidFill>
                  <a:schemeClr val="tx1"/>
                </a:solidFill>
              </a:rPr>
              <a:t>Demand Curve and Elasticity of </a:t>
            </a:r>
            <a:r>
              <a:rPr lang="en-US" sz="4000" dirty="0" smtClean="0">
                <a:solidFill>
                  <a:schemeClr val="tx1"/>
                </a:solidFill>
              </a:rPr>
              <a:t>Demand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Explore and understand the Determinants of Demand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1953491"/>
            <a:ext cx="11284527" cy="461356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Explain &amp; graph the Determinants of Demand &amp; show how they shift the demand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Explain the Price Elasticity of Demand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Elastic &amp; Inelastic Demand &amp; provide examples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05" y="117388"/>
            <a:ext cx="8830686" cy="66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8" y="0"/>
            <a:ext cx="86083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06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28721"/>
              </p:ext>
            </p:extLst>
          </p:nvPr>
        </p:nvGraphicFramePr>
        <p:xfrm>
          <a:off x="1223319" y="0"/>
          <a:ext cx="1096868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7435"/>
                <a:gridCol w="727124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demand schedule?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96" y="798989"/>
            <a:ext cx="10832936" cy="37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41" y="369447"/>
            <a:ext cx="10835876" cy="48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5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95863"/>
              </p:ext>
            </p:extLst>
          </p:nvPr>
        </p:nvGraphicFramePr>
        <p:xfrm>
          <a:off x="1255364" y="1"/>
          <a:ext cx="10936636" cy="68367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4"/>
              </a:tblGrid>
              <a:tr h="3213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3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elasticity of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demand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4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75138"/>
              </p:ext>
            </p:extLst>
          </p:nvPr>
        </p:nvGraphicFramePr>
        <p:xfrm>
          <a:off x="1255364" y="1"/>
          <a:ext cx="10936636" cy="68367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4"/>
              </a:tblGrid>
              <a:tr h="3213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Consumers’ responsiveness to an increase or decrease in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483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elasticity of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demand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23053"/>
              </p:ext>
            </p:extLst>
          </p:nvPr>
        </p:nvGraphicFramePr>
        <p:xfrm>
          <a:off x="1255364" y="1"/>
          <a:ext cx="10936636" cy="68367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632"/>
                <a:gridCol w="7250004"/>
              </a:tblGrid>
              <a:tr h="3213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Consumers’ responsiveness to an increase or decrease in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483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elasticity of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demand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much demand varies according to changes in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figure 7.4,  page 182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4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2"/>
            <a:ext cx="11419609" cy="180801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7.2: The </a:t>
            </a:r>
            <a:r>
              <a:rPr lang="en-US" sz="4000" dirty="0">
                <a:solidFill>
                  <a:schemeClr val="tx1"/>
                </a:solidFill>
              </a:rPr>
              <a:t>Demand Curve and Elasticity of </a:t>
            </a:r>
            <a:r>
              <a:rPr lang="en-US" sz="4000" dirty="0" smtClean="0">
                <a:solidFill>
                  <a:schemeClr val="tx1"/>
                </a:solidFill>
              </a:rPr>
              <a:t>Demand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Explore and understand the Determinants of Demand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1953491"/>
            <a:ext cx="11284527" cy="461356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Explain &amp; graph the Determinants of Demand &amp; show how they shift the demand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Explain the Price Elasticity of Demand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Elastic &amp; Inelastic Demand &amp; provide examples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85196"/>
              </p:ext>
            </p:extLst>
          </p:nvPr>
        </p:nvGraphicFramePr>
        <p:xfrm>
          <a:off x="1248032" y="0"/>
          <a:ext cx="1094396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9105"/>
                <a:gridCol w="725486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20170"/>
              </p:ext>
            </p:extLst>
          </p:nvPr>
        </p:nvGraphicFramePr>
        <p:xfrm>
          <a:off x="1248032" y="0"/>
          <a:ext cx="1094396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9105"/>
                <a:gridCol w="725486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given rise or fall in a product’s price greatly affects the amount that people are willing to buy.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4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2031"/>
              </p:ext>
            </p:extLst>
          </p:nvPr>
        </p:nvGraphicFramePr>
        <p:xfrm>
          <a:off x="1248032" y="0"/>
          <a:ext cx="1094396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9105"/>
                <a:gridCol w="725486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given rise or fall in a product’s price greatly affects the amount that people are willing to buy.  </a:t>
                      </a:r>
                      <a:r>
                        <a:rPr lang="en-US" sz="4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Items may be considered luxuries</a:t>
                      </a:r>
                      <a:r>
                        <a:rPr lang="en-US" sz="4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00310"/>
              </p:ext>
            </p:extLst>
          </p:nvPr>
        </p:nvGraphicFramePr>
        <p:xfrm>
          <a:off x="1248032" y="0"/>
          <a:ext cx="1094396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9105"/>
                <a:gridCol w="725486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given rise or fall in a product’s price greatly affects the amount that people are willing to buy.  </a:t>
                      </a:r>
                      <a:r>
                        <a:rPr lang="en-US" sz="4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Items may be considered luxuries.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There is flexibility in people’s paying of the product.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35747"/>
              </p:ext>
            </p:extLst>
          </p:nvPr>
        </p:nvGraphicFramePr>
        <p:xfrm>
          <a:off x="1223319" y="0"/>
          <a:ext cx="1096868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7435"/>
                <a:gridCol w="727124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demand schedule?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table showing quantities demanded at different possible prices.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6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27926"/>
              </p:ext>
            </p:extLst>
          </p:nvPr>
        </p:nvGraphicFramePr>
        <p:xfrm>
          <a:off x="1235677" y="0"/>
          <a:ext cx="10956324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3270"/>
                <a:gridCol w="726305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Junk food,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Slurpees, CDs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DVDs,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concert or sports tickets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859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56" y="226191"/>
            <a:ext cx="5128163" cy="2683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67" y="935794"/>
            <a:ext cx="5699725" cy="4559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79" y="3215684"/>
            <a:ext cx="5159540" cy="32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60533"/>
              </p:ext>
            </p:extLst>
          </p:nvPr>
        </p:nvGraphicFramePr>
        <p:xfrm>
          <a:off x="1260389" y="0"/>
          <a:ext cx="1093161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4940"/>
                <a:gridCol w="724667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9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77178"/>
              </p:ext>
            </p:extLst>
          </p:nvPr>
        </p:nvGraphicFramePr>
        <p:xfrm>
          <a:off x="1260389" y="0"/>
          <a:ext cx="1093161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4940"/>
                <a:gridCol w="724667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product’s price change has little impact on the quantity demanded by consumers.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08281"/>
              </p:ext>
            </p:extLst>
          </p:nvPr>
        </p:nvGraphicFramePr>
        <p:xfrm>
          <a:off x="1260389" y="0"/>
          <a:ext cx="1093161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4940"/>
                <a:gridCol w="724667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product’s price change has little impact on the quantity demanded by consumers.  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Items may be considered necessities.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6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02478"/>
              </p:ext>
            </p:extLst>
          </p:nvPr>
        </p:nvGraphicFramePr>
        <p:xfrm>
          <a:off x="1260389" y="0"/>
          <a:ext cx="1093161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4940"/>
                <a:gridCol w="724667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Inelastic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product’s price change has little impact on the quantity demanded by consumers.  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Items may be considered necessities.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Medicine, milk, light bulbs, electricity (?), gasoline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(?)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62" y="309128"/>
            <a:ext cx="8444317" cy="60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96" y="3498078"/>
            <a:ext cx="4330205" cy="2886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715" y="209259"/>
            <a:ext cx="4084452" cy="2709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11" y="2001264"/>
            <a:ext cx="2401269" cy="240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991" y="3634584"/>
            <a:ext cx="4146176" cy="2750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97" y="344260"/>
            <a:ext cx="4330205" cy="24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2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692" y="1271778"/>
            <a:ext cx="11475308" cy="39549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5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Explain what a substitute good is.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6. Explain what a complimentary good is.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7. Write a definition for elasticity in your own words.</a:t>
            </a:r>
          </a:p>
          <a:p>
            <a:pPr algn="ctr">
              <a:defRPr/>
            </a:pPr>
            <a:r>
              <a:rPr lang="en-US" sz="31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8. What is the difference between elastic and inelastic demand?</a:t>
            </a:r>
          </a:p>
          <a:p>
            <a:pPr algn="ctr">
              <a:defRPr/>
            </a:pPr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097" y="724671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</a:t>
            </a: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8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5313329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04" y="5301632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8081" y="5436376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Explore and understand the Determinants of Demand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2"/>
            <a:ext cx="11419609" cy="180801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7.2: The </a:t>
            </a:r>
            <a:r>
              <a:rPr lang="en-US" sz="4000" dirty="0">
                <a:solidFill>
                  <a:schemeClr val="tx1"/>
                </a:solidFill>
              </a:rPr>
              <a:t>Demand Curve and Elasticity of </a:t>
            </a:r>
            <a:r>
              <a:rPr lang="en-US" sz="4000" dirty="0" smtClean="0">
                <a:solidFill>
                  <a:schemeClr val="tx1"/>
                </a:solidFill>
              </a:rPr>
              <a:t>Demand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Explore and understand the Determinants of Demand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1953491"/>
            <a:ext cx="11284527" cy="461356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Explain &amp; graph the Determinants of Demand &amp; show how they shift the demand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Explain the Price Elasticity of Demand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Elastic &amp; Inelastic Demand &amp; provide examples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77977"/>
              </p:ext>
            </p:extLst>
          </p:nvPr>
        </p:nvGraphicFramePr>
        <p:xfrm>
          <a:off x="1223319" y="0"/>
          <a:ext cx="10968681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7435"/>
                <a:gridCol w="727124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demand schedule?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table showing quantities demanded at different possible prices.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prices go </a:t>
                      </a:r>
                      <a:r>
                        <a:rPr lang="en-US" sz="4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down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the quantity demanded goes </a:t>
                      </a:r>
                      <a:r>
                        <a:rPr lang="en-US" sz="4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figure 7.3 A, page 178)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5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35126"/>
              </p:ext>
            </p:extLst>
          </p:nvPr>
        </p:nvGraphicFramePr>
        <p:xfrm>
          <a:off x="1198605" y="0"/>
          <a:ext cx="1099339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5766"/>
                <a:gridCol w="728762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price elasticity of demand?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7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01361"/>
              </p:ext>
            </p:extLst>
          </p:nvPr>
        </p:nvGraphicFramePr>
        <p:xfrm>
          <a:off x="1198605" y="0"/>
          <a:ext cx="1099339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5766"/>
                <a:gridCol w="728762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price elasticity of demand?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Substitutes.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0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1886"/>
              </p:ext>
            </p:extLst>
          </p:nvPr>
        </p:nvGraphicFramePr>
        <p:xfrm>
          <a:off x="1198605" y="0"/>
          <a:ext cx="1099339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5766"/>
                <a:gridCol w="728762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price elasticity of demand?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Substitutes.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% of your budget used to purchase an item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8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84154"/>
              </p:ext>
            </p:extLst>
          </p:nvPr>
        </p:nvGraphicFramePr>
        <p:xfrm>
          <a:off x="1198605" y="0"/>
          <a:ext cx="1099339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5766"/>
                <a:gridCol w="728762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price elasticity of demand?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Substitutes.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% of your budget used to purchase an item.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Time – It takes time to adjust to price changes and adjust accordingly.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9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01" y="909419"/>
            <a:ext cx="8106583" cy="5948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8835" y="0"/>
            <a:ext cx="6404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162425" algn="l"/>
              </a:tabLst>
            </a:pPr>
            <a:r>
              <a:rPr lang="en-US" sz="4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Determinants of Demand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692" y="1271778"/>
            <a:ext cx="11475308" cy="398570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100" kern="0" dirty="0" smtClean="0">
                <a:solidFill>
                  <a:srgbClr val="00B0F0"/>
                </a:solidFill>
                <a:sym typeface="Bradley Hand ITC TT-Bold" charset="0"/>
              </a:rPr>
              <a:t>9. Explain several factors that impact the price elasticity of demand.</a:t>
            </a:r>
            <a:endParaRPr lang="en-US" sz="31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10. Give an example of substitute goods.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11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. Give an example of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complimentary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goods.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12. 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Give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several examples 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of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elastic goods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13. Give several examples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of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inelastic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goods.</a:t>
            </a:r>
          </a:p>
          <a:p>
            <a:pPr algn="ctr">
              <a:defRPr/>
            </a:pPr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  <a:p>
            <a:pPr algn="ctr">
              <a:defRPr/>
            </a:pPr>
            <a:endParaRPr lang="en-US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097" y="724671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</a:t>
            </a: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8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5313329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04" y="5301632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8081" y="5436376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Explore and understand the Determinants of Demand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2"/>
            <a:ext cx="11419609" cy="180801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7.2: The </a:t>
            </a:r>
            <a:r>
              <a:rPr lang="en-US" sz="4000" dirty="0">
                <a:solidFill>
                  <a:schemeClr val="tx1"/>
                </a:solidFill>
              </a:rPr>
              <a:t>Demand Curve and Elasticity of </a:t>
            </a:r>
            <a:r>
              <a:rPr lang="en-US" sz="4000" dirty="0" smtClean="0">
                <a:solidFill>
                  <a:schemeClr val="tx1"/>
                </a:solidFill>
              </a:rPr>
              <a:t>Demand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Explore and understand the Determinants of Demand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1953491"/>
            <a:ext cx="11284527" cy="461356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Explain &amp; graph the Determinants of Demand &amp; show how they shift the demand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Explain the Price Elasticity of Demand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Elastic &amp; Inelastic Demand &amp; provide examples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98" y="208040"/>
            <a:ext cx="3592943" cy="62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22811"/>
              </p:ext>
            </p:extLst>
          </p:nvPr>
        </p:nvGraphicFramePr>
        <p:xfrm>
          <a:off x="1210962" y="0"/>
          <a:ext cx="1098103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1601"/>
                <a:gridCol w="727943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demand curve?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2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2867"/>
              </p:ext>
            </p:extLst>
          </p:nvPr>
        </p:nvGraphicFramePr>
        <p:xfrm>
          <a:off x="1210962" y="0"/>
          <a:ext cx="1098103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1601"/>
                <a:gridCol w="727943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demand curve?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downward sloping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line that shows in graph form the quantities demanded at each possible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figure 7.3 B, page 179)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3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72456"/>
            <a:ext cx="8416977" cy="63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1973</TotalTime>
  <Words>1230</Words>
  <Application>Microsoft Office PowerPoint</Application>
  <PresentationFormat>Widescreen</PresentationFormat>
  <Paragraphs>378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Bradley Hand ITC TT-Bold</vt:lpstr>
      <vt:lpstr>Franklin Gothic Book</vt:lpstr>
      <vt:lpstr>Georgia</vt:lpstr>
      <vt:lpstr>Symbol</vt:lpstr>
      <vt:lpstr>Times</vt:lpstr>
      <vt:lpstr>Times New Roman</vt:lpstr>
      <vt:lpstr>Crop</vt:lpstr>
      <vt:lpstr>ECONOMICS</vt:lpstr>
      <vt:lpstr>ECONOMICS Ch. 7.2: The Demand Curve and Elasticity of Demand Learning Target: Explore and understand the Determinants of Demand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7.2: The Demand Curve and Elasticity of Demand Learning Target: Explore and understand the Determinants of Demand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7.2: The Demand Curve and Elasticity of Demand Learning Target: Explore and understand the Determinants of Demand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7.2: The Demand Curve and Elasticity of Demand Learning Target: Explore and understand the Determinants of Demand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7.2: The Demand Curve and Elasticity of Demand Learning Target: Explore and understand the Determinants of Demand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53</cp:revision>
  <dcterms:created xsi:type="dcterms:W3CDTF">2015-09-14T18:35:59Z</dcterms:created>
  <dcterms:modified xsi:type="dcterms:W3CDTF">2018-10-11T20:00:55Z</dcterms:modified>
</cp:coreProperties>
</file>