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49" r:id="rId3"/>
    <p:sldId id="314" r:id="rId4"/>
    <p:sldId id="323" r:id="rId5"/>
    <p:sldId id="324" r:id="rId6"/>
    <p:sldId id="287" r:id="rId7"/>
    <p:sldId id="325" r:id="rId8"/>
    <p:sldId id="326" r:id="rId9"/>
    <p:sldId id="315" r:id="rId10"/>
    <p:sldId id="327" r:id="rId11"/>
    <p:sldId id="279" r:id="rId12"/>
    <p:sldId id="328" r:id="rId13"/>
    <p:sldId id="350" r:id="rId14"/>
    <p:sldId id="302" r:id="rId15"/>
    <p:sldId id="329" r:id="rId16"/>
    <p:sldId id="290" r:id="rId17"/>
    <p:sldId id="330" r:id="rId18"/>
    <p:sldId id="332" r:id="rId19"/>
    <p:sldId id="291" r:id="rId20"/>
    <p:sldId id="333" r:id="rId21"/>
    <p:sldId id="322" r:id="rId22"/>
    <p:sldId id="292" r:id="rId23"/>
    <p:sldId id="321" r:id="rId24"/>
    <p:sldId id="347" r:id="rId25"/>
    <p:sldId id="312" r:id="rId26"/>
    <p:sldId id="334" r:id="rId27"/>
    <p:sldId id="313" r:id="rId28"/>
    <p:sldId id="335" r:id="rId29"/>
    <p:sldId id="345" r:id="rId30"/>
    <p:sldId id="346" r:id="rId31"/>
    <p:sldId id="344" r:id="rId32"/>
    <p:sldId id="351" r:id="rId33"/>
    <p:sldId id="316" r:id="rId34"/>
    <p:sldId id="336" r:id="rId35"/>
    <p:sldId id="317" r:id="rId36"/>
    <p:sldId id="337" r:id="rId37"/>
    <p:sldId id="318" r:id="rId38"/>
    <p:sldId id="338" r:id="rId39"/>
    <p:sldId id="319" r:id="rId40"/>
    <p:sldId id="339" r:id="rId41"/>
    <p:sldId id="340" r:id="rId42"/>
    <p:sldId id="320" r:id="rId43"/>
    <p:sldId id="341" r:id="rId44"/>
    <p:sldId id="342" r:id="rId45"/>
    <p:sldId id="343" r:id="rId46"/>
    <p:sldId id="348" r:id="rId47"/>
    <p:sldId id="352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64" autoAdjust="0"/>
    <p:restoredTop sz="94660"/>
  </p:normalViewPr>
  <p:slideViewPr>
    <p:cSldViewPr snapToGrid="0">
      <p:cViewPr varScale="1">
        <p:scale>
          <a:sx n="92" d="100"/>
          <a:sy n="92" d="100"/>
        </p:scale>
        <p:origin x="3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60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97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4405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03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969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92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69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0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1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71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29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2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5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591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B3B6837-392C-4871-99C6-1F67DD41EF81}" type="datetimeFigureOut">
              <a:rPr lang="en-US" smtClean="0"/>
              <a:t>10/10/2018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6DED6-EBE5-4326-9C7B-38267CBA2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648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A4pEId7ysk" TargetMode="Externa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4pEId7ysk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8280"/>
            <a:ext cx="9144000" cy="1322817"/>
          </a:xfrm>
        </p:spPr>
        <p:txBody>
          <a:bodyPr>
            <a:normAutofit/>
          </a:bodyPr>
          <a:lstStyle/>
          <a:p>
            <a:r>
              <a:rPr lang="en-US" sz="8000" u="sng" dirty="0" smtClean="0">
                <a:solidFill>
                  <a:schemeClr val="accent5"/>
                </a:solidFill>
              </a:rPr>
              <a:t>ECONOMICS</a:t>
            </a:r>
            <a:endParaRPr lang="en-US" sz="8000" u="sng" dirty="0">
              <a:solidFill>
                <a:schemeClr val="accent5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065" y="1587887"/>
            <a:ext cx="11800703" cy="1655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Ch. 7.1: Demand  </a:t>
            </a:r>
          </a:p>
          <a:p>
            <a:pPr algn="ctr"/>
            <a:r>
              <a:rPr lang="en-US" sz="39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 Explore the Law of Demand and its affect</a:t>
            </a:r>
            <a:endParaRPr lang="en-US" sz="39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297" y="3360439"/>
            <a:ext cx="5477405" cy="332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4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487035"/>
              </p:ext>
            </p:extLst>
          </p:nvPr>
        </p:nvGraphicFramePr>
        <p:xfrm>
          <a:off x="197708" y="197708"/>
          <a:ext cx="10000178" cy="63760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0961"/>
                <a:gridCol w="6629217"/>
              </a:tblGrid>
              <a:tr h="6376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makes the decisions in a market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buyers and sellers.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5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148372"/>
              </p:ext>
            </p:extLst>
          </p:nvPr>
        </p:nvGraphicFramePr>
        <p:xfrm>
          <a:off x="135924" y="185351"/>
          <a:ext cx="10033687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2258"/>
                <a:gridCol w="6651429"/>
              </a:tblGrid>
              <a:tr h="6400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Voluntary exchange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54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836335"/>
              </p:ext>
            </p:extLst>
          </p:nvPr>
        </p:nvGraphicFramePr>
        <p:xfrm>
          <a:off x="135924" y="185351"/>
          <a:ext cx="10033687" cy="64008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2258"/>
                <a:gridCol w="6651429"/>
              </a:tblGrid>
              <a:tr h="64008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Voluntary exchange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Buyers and sellers exercise economic freedom by working out their own terms of exchange.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460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45473"/>
            <a:ext cx="11710554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Ch. 7.1: Demand  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4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 Explore the Law of Demand and its affect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3" y="2452256"/>
            <a:ext cx="11762509" cy="411480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/>
              <a:t>1. Explain the Law of Demand using the concept of Voluntary Exchange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>
                <a:solidFill>
                  <a:schemeClr val="tx1">
                    <a:lumMod val="65000"/>
                  </a:schemeClr>
                </a:solidFill>
              </a:rPr>
              <a:t>2. Describe the Real Income Effect &amp; the Substitution Effect &amp; give an example of each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 smtClean="0">
                <a:solidFill>
                  <a:schemeClr val="tx2"/>
                </a:solidFill>
              </a:rPr>
              <a:t>3</a:t>
            </a:r>
            <a:r>
              <a:rPr lang="en-US" sz="3800" i="1" dirty="0">
                <a:solidFill>
                  <a:schemeClr val="tx2"/>
                </a:solidFill>
              </a:rPr>
              <a:t>. Explain Utility, Marginal Utility &amp; the Law of Diminishing Marginal Utility &amp; give an example</a:t>
            </a:r>
            <a:endParaRPr lang="en-US" sz="3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22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615349"/>
              </p:ext>
            </p:extLst>
          </p:nvPr>
        </p:nvGraphicFramePr>
        <p:xfrm>
          <a:off x="135924" y="160638"/>
          <a:ext cx="10083114" cy="64996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98919"/>
                <a:gridCol w="6684195"/>
              </a:tblGrid>
              <a:tr h="6499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are prices set in a market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743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1356211"/>
              </p:ext>
            </p:extLst>
          </p:nvPr>
        </p:nvGraphicFramePr>
        <p:xfrm>
          <a:off x="135924" y="160638"/>
          <a:ext cx="10083114" cy="64996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98919"/>
                <a:gridCol w="6684195"/>
              </a:tblGrid>
              <a:tr h="6499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How are prices set in a market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 the voluntary exchange between buyers and sellers.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35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345709"/>
              </p:ext>
            </p:extLst>
          </p:nvPr>
        </p:nvGraphicFramePr>
        <p:xfrm>
          <a:off x="172995" y="172995"/>
          <a:ext cx="10058399" cy="65120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90587"/>
                <a:gridCol w="6667812"/>
              </a:tblGrid>
              <a:tr h="65120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law of demand?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81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711967"/>
              </p:ext>
            </p:extLst>
          </p:nvPr>
        </p:nvGraphicFramePr>
        <p:xfrm>
          <a:off x="172995" y="172995"/>
          <a:ext cx="10058399" cy="651201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90587"/>
                <a:gridCol w="6667812"/>
              </a:tblGrid>
              <a:tr h="651201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law of demand?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economic rule stating that the quantity demanded and price move in opposite directions (see figure 7.2, page 172</a:t>
                      </a:r>
                      <a:r>
                        <a:rPr lang="en-US" sz="4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508" y="4082975"/>
            <a:ext cx="3144314" cy="249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2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418" y="1910412"/>
            <a:ext cx="5887546" cy="46757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3632" y="469556"/>
            <a:ext cx="98483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Demand curves go to the </a:t>
            </a:r>
            <a:r>
              <a:rPr lang="en-US" sz="4800" i="1" dirty="0" smtClean="0"/>
              <a:t>dirt.</a:t>
            </a:r>
            <a:endParaRPr lang="en-US" sz="4800" i="1" dirty="0"/>
          </a:p>
        </p:txBody>
      </p:sp>
    </p:spTree>
    <p:extLst>
      <p:ext uri="{BB962C8B-B14F-4D97-AF65-F5344CB8AC3E}">
        <p14:creationId xmlns:p14="http://schemas.microsoft.com/office/powerpoint/2010/main" val="1111950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714828"/>
              </p:ext>
            </p:extLst>
          </p:nvPr>
        </p:nvGraphicFramePr>
        <p:xfrm>
          <a:off x="197708" y="197708"/>
          <a:ext cx="10046672" cy="64131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6634"/>
                <a:gridCol w="6660038"/>
              </a:tblGrid>
              <a:tr h="6413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Quantity demanded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824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45473"/>
            <a:ext cx="11710554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Ch. 7.1: Demand  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4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 Explore the Law of Demand and its affect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3" y="2452256"/>
            <a:ext cx="11762509" cy="411480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/>
              <a:t>1. Explain the Law of Demand using the concept of Voluntary Exchange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>
                <a:solidFill>
                  <a:schemeClr val="tx1">
                    <a:lumMod val="65000"/>
                  </a:schemeClr>
                </a:solidFill>
              </a:rPr>
              <a:t>2. Describe the Real Income Effect &amp; the Substitution Effect &amp; give an example of each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 smtClean="0">
                <a:solidFill>
                  <a:schemeClr val="tx2"/>
                </a:solidFill>
              </a:rPr>
              <a:t>3</a:t>
            </a:r>
            <a:r>
              <a:rPr lang="en-US" sz="3800" i="1" dirty="0">
                <a:solidFill>
                  <a:schemeClr val="tx2"/>
                </a:solidFill>
              </a:rPr>
              <a:t>. Explain Utility, Marginal Utility &amp; the Law of Diminishing Marginal Utility &amp; give an example</a:t>
            </a:r>
            <a:endParaRPr lang="en-US" sz="3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6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5595233"/>
              </p:ext>
            </p:extLst>
          </p:nvPr>
        </p:nvGraphicFramePr>
        <p:xfrm>
          <a:off x="197708" y="197708"/>
          <a:ext cx="10046672" cy="641315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6634"/>
                <a:gridCol w="6660038"/>
              </a:tblGrid>
              <a:tr h="641315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Quantity demanded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amount of a good or service that a consumer is willing and able to purchase at a specific price</a:t>
                      </a:r>
                      <a:r>
                        <a:rPr lang="en-US" sz="4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61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38" y="0"/>
            <a:ext cx="9119286" cy="6839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390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04" y="2189031"/>
            <a:ext cx="9841979" cy="321087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4937" y="399557"/>
            <a:ext cx="91687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162425" algn="l"/>
              </a:tabLst>
            </a:pPr>
            <a:r>
              <a:rPr lang="en-US" sz="48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 7.2: The Law of Demand</a:t>
            </a: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9817" y="288346"/>
            <a:ext cx="94652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162425" algn="l"/>
              </a:tabLst>
            </a:pPr>
            <a:r>
              <a:rPr lang="en-US" sz="44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Figure 7.2: The Law of Demand</a:t>
            </a: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05" y="1057787"/>
            <a:ext cx="7556217" cy="563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33465"/>
            <a:ext cx="12192000" cy="3631763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1.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Give several examples of a market.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2.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Who makes the decisions in a market economy?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3. Describe Voluntary Exchange in you own words.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4. Explain the Law of Demand.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5. Describe how to determine the quantity demanded.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14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837634"/>
            <a:ext cx="989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5260950"/>
            <a:ext cx="1544670" cy="15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831" y="5249253"/>
            <a:ext cx="1552296" cy="15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8081" y="5436376"/>
            <a:ext cx="74758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 Explore the Law of Demand and its affect</a:t>
            </a:r>
            <a:endParaRPr lang="en-US" sz="3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6042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456384"/>
              </p:ext>
            </p:extLst>
          </p:nvPr>
        </p:nvGraphicFramePr>
        <p:xfrm>
          <a:off x="111211" y="172994"/>
          <a:ext cx="10086675" cy="6487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0119"/>
                <a:gridCol w="6686556"/>
              </a:tblGrid>
              <a:tr h="64872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Real Income Effect?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60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779715"/>
              </p:ext>
            </p:extLst>
          </p:nvPr>
        </p:nvGraphicFramePr>
        <p:xfrm>
          <a:off x="111211" y="172994"/>
          <a:ext cx="10086675" cy="648729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400119"/>
                <a:gridCol w="6686556"/>
              </a:tblGrid>
              <a:tr h="648729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Real Income Effect?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rule stating that individuals cannot keep buying the same quantity of a product if its price rises while income stays the same.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68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975011"/>
              </p:ext>
            </p:extLst>
          </p:nvPr>
        </p:nvGraphicFramePr>
        <p:xfrm>
          <a:off x="160638" y="185351"/>
          <a:ext cx="10037248" cy="64996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3458"/>
                <a:gridCol w="6653790"/>
              </a:tblGrid>
              <a:tr h="6499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substitution effect?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157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564833"/>
              </p:ext>
            </p:extLst>
          </p:nvPr>
        </p:nvGraphicFramePr>
        <p:xfrm>
          <a:off x="160638" y="185351"/>
          <a:ext cx="10037248" cy="64996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3458"/>
                <a:gridCol w="6653790"/>
              </a:tblGrid>
              <a:tr h="64996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substitution effect?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Economic rule stating that if two items satisfy the same need and the price of one rises, people will buy the other.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9" y="4040658"/>
            <a:ext cx="3377513" cy="2533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95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41" y="549086"/>
            <a:ext cx="6716797" cy="57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75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5992749"/>
              </p:ext>
            </p:extLst>
          </p:nvPr>
        </p:nvGraphicFramePr>
        <p:xfrm>
          <a:off x="296562" y="210065"/>
          <a:ext cx="9873049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8108"/>
                <a:gridCol w="6544941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market? Give some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32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874" y="514451"/>
            <a:ext cx="7236941" cy="578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351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ubstitution eff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239" y="11701"/>
            <a:ext cx="7470518" cy="68462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4742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45473"/>
            <a:ext cx="11710554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Ch. 7.1: Demand  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4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 Explore the Law of Demand and its affect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3" y="2452256"/>
            <a:ext cx="11762509" cy="411480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/>
              <a:t>1. Explain the Law of Demand using the concept of Voluntary Exchange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>
                <a:solidFill>
                  <a:schemeClr val="tx1">
                    <a:lumMod val="65000"/>
                  </a:schemeClr>
                </a:solidFill>
              </a:rPr>
              <a:t>2. Describe the Real Income Effect &amp; the Substitution Effect &amp; give an example of each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 smtClean="0">
                <a:solidFill>
                  <a:schemeClr val="tx2"/>
                </a:solidFill>
              </a:rPr>
              <a:t>3</a:t>
            </a:r>
            <a:r>
              <a:rPr lang="en-US" sz="3800" i="1" dirty="0">
                <a:solidFill>
                  <a:schemeClr val="tx2"/>
                </a:solidFill>
              </a:rPr>
              <a:t>. Explain Utility, Marginal Utility &amp; the Law of Diminishing Marginal Utility &amp; give an example</a:t>
            </a:r>
            <a:endParaRPr lang="en-US" sz="3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909053"/>
              </p:ext>
            </p:extLst>
          </p:nvPr>
        </p:nvGraphicFramePr>
        <p:xfrm>
          <a:off x="172995" y="210065"/>
          <a:ext cx="10024891" cy="64378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9292"/>
                <a:gridCol w="6645599"/>
              </a:tblGrid>
              <a:tr h="6437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Utility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81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828485"/>
              </p:ext>
            </p:extLst>
          </p:nvPr>
        </p:nvGraphicFramePr>
        <p:xfrm>
          <a:off x="172995" y="210065"/>
          <a:ext cx="10024891" cy="64378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9292"/>
                <a:gridCol w="6645599"/>
              </a:tblGrid>
              <a:tr h="643787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Utility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ability of any good or service to satisfy consumer wants.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58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387968"/>
              </p:ext>
            </p:extLst>
          </p:nvPr>
        </p:nvGraphicFramePr>
        <p:xfrm>
          <a:off x="135924" y="148281"/>
          <a:ext cx="10061962" cy="6524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91788"/>
                <a:gridCol w="6670174"/>
              </a:tblGrid>
              <a:tr h="6524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Purchasing Power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3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149350"/>
              </p:ext>
            </p:extLst>
          </p:nvPr>
        </p:nvGraphicFramePr>
        <p:xfrm>
          <a:off x="135924" y="148281"/>
          <a:ext cx="10061962" cy="652436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91788"/>
                <a:gridCol w="6670174"/>
              </a:tblGrid>
              <a:tr h="652436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Purchasing Power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 amount of goods and services people can actually buy.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81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246809"/>
              </p:ext>
            </p:extLst>
          </p:nvPr>
        </p:nvGraphicFramePr>
        <p:xfrm>
          <a:off x="172995" y="197708"/>
          <a:ext cx="10024891" cy="64749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9292"/>
                <a:gridCol w="6645599"/>
              </a:tblGrid>
              <a:tr h="6474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Marginal utility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0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331919"/>
              </p:ext>
            </p:extLst>
          </p:nvPr>
        </p:nvGraphicFramePr>
        <p:xfrm>
          <a:off x="172995" y="197708"/>
          <a:ext cx="10024891" cy="647494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9292"/>
                <a:gridCol w="6645599"/>
              </a:tblGrid>
              <a:tr h="647494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Marginal utility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 additional amount of satisfaction.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Example: The satisfaction gained from additional amounts of the same product.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68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594003"/>
              </p:ext>
            </p:extLst>
          </p:nvPr>
        </p:nvGraphicFramePr>
        <p:xfrm>
          <a:off x="172995" y="172995"/>
          <a:ext cx="10024891" cy="65490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9292"/>
                <a:gridCol w="6645599"/>
              </a:tblGrid>
              <a:tr h="6549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law of diminishing marginal utility?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5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427399"/>
              </p:ext>
            </p:extLst>
          </p:nvPr>
        </p:nvGraphicFramePr>
        <p:xfrm>
          <a:off x="296562" y="210065"/>
          <a:ext cx="9873049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8108"/>
                <a:gridCol w="6544941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market? Give some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Any place where buyers and sellers come together.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170146"/>
              </p:ext>
            </p:extLst>
          </p:nvPr>
        </p:nvGraphicFramePr>
        <p:xfrm>
          <a:off x="172995" y="172995"/>
          <a:ext cx="10024891" cy="65490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9292"/>
                <a:gridCol w="6645599"/>
              </a:tblGrid>
              <a:tr h="6549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law of diminishing marginal utility?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Rule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stating that the additional satisfaction a consumer gets from purchasing one more unit of a product will lessen with each additional unit purchased.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9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751092"/>
              </p:ext>
            </p:extLst>
          </p:nvPr>
        </p:nvGraphicFramePr>
        <p:xfrm>
          <a:off x="172995" y="172995"/>
          <a:ext cx="10024891" cy="65684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9292"/>
                <a:gridCol w="6645599"/>
              </a:tblGrid>
              <a:tr h="65490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the law of diminishing marginal utility?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Rule </a:t>
                      </a:r>
                      <a:r>
                        <a:rPr lang="en-US" sz="3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stating that the additional satisfaction a consumer gets from purchasing one more unit of a product will lessen with each additional unit purchased.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Example: 1 dog – Fun;  2 dogs – Not as much fun &amp; more work;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3 dogs – Diminishing marginal utility, Not so fun anymore</a:t>
                      </a:r>
                      <a:r>
                        <a:rPr lang="en-US" sz="3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;  4 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dogs – Am I crazy 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sym typeface="Wingdings" panose="05000000000000000000" pitchFamily="2" charset="2"/>
                        </a:rPr>
                        <a:t></a:t>
                      </a:r>
                      <a:r>
                        <a:rPr lang="en-US" sz="3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Your enjoyment (satisfaction) with each additional dog is less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721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598023"/>
              </p:ext>
            </p:extLst>
          </p:nvPr>
        </p:nvGraphicFramePr>
        <p:xfrm>
          <a:off x="160638" y="135924"/>
          <a:ext cx="10037248" cy="6561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3458"/>
                <a:gridCol w="6653790"/>
              </a:tblGrid>
              <a:tr h="6561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 of the law of diminishing marginal utility?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23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52076"/>
              </p:ext>
            </p:extLst>
          </p:nvPr>
        </p:nvGraphicFramePr>
        <p:xfrm>
          <a:off x="160638" y="135924"/>
          <a:ext cx="10037248" cy="6561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3458"/>
                <a:gridCol w="6653790"/>
              </a:tblGrid>
              <a:tr h="6561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 of the law of diminishing marginal utility?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Slurpee  – Yum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 </a:t>
                      </a:r>
                      <a:r>
                        <a:rPr lang="en-US" sz="40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Slurpees</a:t>
                      </a: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Brain Freeze</a:t>
                      </a:r>
                      <a:endParaRPr lang="en-US" sz="4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Slurpees – Stomach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Ache</a:t>
                      </a:r>
                      <a:endParaRPr lang="en-US" sz="4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Slurpees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– ???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152" y="2852682"/>
            <a:ext cx="5078625" cy="375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8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44021"/>
              </p:ext>
            </p:extLst>
          </p:nvPr>
        </p:nvGraphicFramePr>
        <p:xfrm>
          <a:off x="160638" y="135924"/>
          <a:ext cx="10037248" cy="6561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3458"/>
                <a:gridCol w="6653790"/>
              </a:tblGrid>
              <a:tr h="6561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 of the law of diminishing marginal utility?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examples: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4">
            <a:hlinkClick r:id="rId2"/>
          </p:cNvPr>
          <p:cNvSpPr/>
          <p:nvPr/>
        </p:nvSpPr>
        <p:spPr>
          <a:xfrm>
            <a:off x="4513349" y="6150285"/>
            <a:ext cx="402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Law of Diminishing Marginal Utility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38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4544021"/>
              </p:ext>
            </p:extLst>
          </p:nvPr>
        </p:nvGraphicFramePr>
        <p:xfrm>
          <a:off x="160638" y="135924"/>
          <a:ext cx="10037248" cy="656143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83458"/>
                <a:gridCol w="6653790"/>
              </a:tblGrid>
              <a:tr h="65614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 of the law of diminishing marginal utility?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4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Other</a:t>
                      </a:r>
                      <a:r>
                        <a:rPr lang="en-US" sz="44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examples: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731" y="2083541"/>
            <a:ext cx="3562350" cy="3229864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4513349" y="6150285"/>
            <a:ext cx="402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Law of Diminishing Marginal Utility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39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60854"/>
            <a:ext cx="12192000" cy="457048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6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. Describe an example showing the Real Income Effect.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7.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Describe an </a:t>
            </a: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example </a:t>
            </a: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showing the Substitution </a:t>
            </a:r>
            <a:r>
              <a:rPr lang="en-US" sz="32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Effect.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8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.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What economic term explains the 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ability of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a </a:t>
            </a:r>
            <a:r>
              <a:rPr lang="en-US" sz="3200" kern="0" dirty="0">
                <a:solidFill>
                  <a:srgbClr val="00B0F0"/>
                </a:solidFill>
                <a:sym typeface="Bradley Hand ITC TT-Bold" charset="0"/>
              </a:rPr>
              <a:t>good or service to </a:t>
            </a: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satisfy consumers wants?</a:t>
            </a:r>
            <a:endParaRPr lang="en-US" sz="3200" kern="0" dirty="0">
              <a:solidFill>
                <a:srgbClr val="00B0F0"/>
              </a:solidFill>
              <a:sym typeface="Bradley Hand ITC TT-Bold" charset="0"/>
            </a:endParaRPr>
          </a:p>
          <a:p>
            <a:pPr algn="ctr">
              <a:defRPr/>
            </a:pPr>
            <a:r>
              <a:rPr lang="en-US" sz="32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9. The amount a person can actually buy is known as this.</a:t>
            </a:r>
          </a:p>
          <a:p>
            <a:pPr algn="ctr">
              <a:defRPr/>
            </a:pPr>
            <a:r>
              <a:rPr lang="en-US" sz="3200" kern="0" dirty="0" smtClean="0">
                <a:solidFill>
                  <a:srgbClr val="00B0F0"/>
                </a:solidFill>
                <a:sym typeface="Bradley Hand ITC TT-Bold" charset="0"/>
              </a:rPr>
              <a:t>10. What is Marginal Utility?</a:t>
            </a:r>
          </a:p>
          <a:p>
            <a:pPr lvl="0" algn="ctr">
              <a:defRPr/>
            </a:pPr>
            <a:r>
              <a:rPr lang="en-US" sz="29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11. Create your </a:t>
            </a:r>
            <a:r>
              <a:rPr lang="en-US" sz="29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own </a:t>
            </a:r>
            <a:r>
              <a:rPr lang="en-US" sz="29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example of the Law </a:t>
            </a:r>
            <a:r>
              <a:rPr lang="en-US" sz="2900" kern="0" dirty="0">
                <a:solidFill>
                  <a:srgbClr val="FFC000"/>
                </a:solidFill>
                <a:latin typeface="Georgia"/>
                <a:sym typeface="Bradley Hand ITC TT-Bold" charset="0"/>
              </a:rPr>
              <a:t>of </a:t>
            </a:r>
            <a:r>
              <a:rPr lang="en-US" sz="2900" kern="0" dirty="0" smtClean="0">
                <a:solidFill>
                  <a:srgbClr val="FFC000"/>
                </a:solidFill>
                <a:latin typeface="Georgia"/>
                <a:sym typeface="Bradley Hand ITC TT-Bold" charset="0"/>
              </a:rPr>
              <a:t>Diminishing Marginal Utility.</a:t>
            </a:r>
            <a:endParaRPr lang="en-US" sz="2900" kern="0" dirty="0">
              <a:solidFill>
                <a:srgbClr val="FFC000"/>
              </a:solidFill>
              <a:latin typeface="Georgia"/>
              <a:sym typeface="Bradley Hand ITC TT-Bold" charset="0"/>
            </a:endParaRP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Are you on target (</a:t>
            </a:r>
            <a:r>
              <a:rPr lang="en-US" sz="2400" dirty="0">
                <a:solidFill>
                  <a:srgbClr val="70AD47">
                    <a:lumMod val="20000"/>
                    <a:lumOff val="80000"/>
                  </a:srgbClr>
                </a:solidFill>
                <a:latin typeface="Bradley Hand ITC TT-Bold" charset="0"/>
                <a:sym typeface="Bradley Hand ITC TT-Bold" charset="0"/>
              </a:rPr>
              <a:t>white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black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Bradley Hand ITC TT-Bold" charset="0"/>
                <a:sym typeface="Bradley Hand ITC TT-Bold" charset="0"/>
              </a:rPr>
              <a:t>blue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,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Bradley Hand ITC TT-Bold" charset="0"/>
                <a:sym typeface="Bradley Hand ITC TT-Bold" charset="0"/>
              </a:rPr>
              <a:t>red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or</a:t>
            </a:r>
            <a:r>
              <a:rPr lang="en-US" sz="2400" dirty="0">
                <a:solidFill>
                  <a:srgbClr val="000000"/>
                </a:solidFill>
                <a:latin typeface="Bradley Hand ITC TT-Bold" charset="0"/>
                <a:sym typeface="Bradley Hand ITC TT-Bold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Bradley Hand ITC TT-Bold" charset="0"/>
                <a:sym typeface="Bradley Hand ITC TT-Bold" charset="0"/>
              </a:rPr>
              <a:t>yellow</a:t>
            </a:r>
            <a:r>
              <a:rPr lang="en-US" sz="24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radley Hand ITC TT-Bold" charset="0"/>
                <a:sym typeface="Bradley Hand ITC TT-Bold" charset="0"/>
              </a:rPr>
              <a:t>)?</a:t>
            </a:r>
          </a:p>
          <a:p>
            <a:pPr algn="ctr">
              <a:defRPr/>
            </a:pPr>
            <a:endParaRPr lang="en-US" sz="800" dirty="0">
              <a:solidFill>
                <a:prstClr val="black">
                  <a:lumMod val="85000"/>
                  <a:lumOff val="15000"/>
                </a:prstClr>
              </a:solidFill>
              <a:latin typeface="Bradley Hand ITC TT-Bold" charset="0"/>
              <a:sym typeface="Bradley Hand ITC TT-Bold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Bradley Hand ITC TT-Bold" charset="0"/>
                <a:sym typeface="Bradley Hand ITC TT-Bold" charset="0"/>
              </a:rPr>
              <a:t>Did you hit the bullseye? </a:t>
            </a:r>
            <a:endParaRPr lang="en-US" sz="2400" dirty="0" smtClean="0">
              <a:solidFill>
                <a:schemeClr val="accent6">
                  <a:lumMod val="20000"/>
                  <a:lumOff val="80000"/>
                </a:schemeClr>
              </a:solidFill>
              <a:latin typeface="Bradley Hand ITC TT-Bold" charset="0"/>
              <a:sym typeface="Bradley Hand ITC TT-Bold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348" y="837634"/>
            <a:ext cx="98987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484" algn="ctr">
              <a:spcBef>
                <a:spcPts val="2000"/>
              </a:spcBef>
              <a:buSzPct val="46000"/>
              <a:defRPr/>
            </a:pPr>
            <a:r>
              <a:rPr lang="en-US" sz="2800" i="1" kern="0" dirty="0" smtClean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Discuss </a:t>
            </a:r>
            <a:r>
              <a:rPr lang="en-US" sz="2800" i="1" kern="0" dirty="0">
                <a:solidFill>
                  <a:prstClr val="black"/>
                </a:solidFill>
                <a:latin typeface="Georgia"/>
                <a:sym typeface="Times" panose="02020603050405020304" pitchFamily="18" charset="0"/>
              </a:rPr>
              <a:t>at your table &amp; answer on your response sheet.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8" y="5260950"/>
            <a:ext cx="1544670" cy="1544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0831" y="5249253"/>
            <a:ext cx="1552296" cy="155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4113" y="57137"/>
            <a:ext cx="678209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u="sng" dirty="0">
                <a:solidFill>
                  <a:srgbClr val="00B050"/>
                </a:solidFill>
              </a:rPr>
              <a:t>SUMMARIZE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8081" y="5866175"/>
            <a:ext cx="74758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 Explore the Law of Demand and its affect</a:t>
            </a:r>
            <a:endParaRPr lang="en-US" sz="3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870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864" y="145473"/>
            <a:ext cx="11710554" cy="363682"/>
          </a:xfrm>
        </p:spPr>
        <p:txBody>
          <a:bodyPr>
            <a:normAutofit fontScale="90000"/>
          </a:bodyPr>
          <a:lstStyle/>
          <a:p>
            <a:pPr algn="ctr"/>
            <a:r>
              <a:rPr lang="en-US" u="sng" dirty="0">
                <a:solidFill>
                  <a:schemeClr val="tx1"/>
                </a:solidFill>
              </a:rPr>
              <a:t>ECONOMICS</a:t>
            </a:r>
            <a:r>
              <a:rPr lang="en-US" u="sng" dirty="0">
                <a:solidFill>
                  <a:schemeClr val="accent5"/>
                </a:solidFill>
              </a:rPr>
              <a:t/>
            </a:r>
            <a:br>
              <a:rPr lang="en-US" u="sng" dirty="0">
                <a:solidFill>
                  <a:schemeClr val="accent5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Ch. 7.1: Demand  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4000" i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Learning Target:  Explore the Law of Demand and its affect</a:t>
            </a:r>
            <a: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/>
            </a:r>
            <a:br>
              <a:rPr lang="en-US" sz="4000" dirty="0">
                <a:solidFill>
                  <a:schemeClr val="accent6">
                    <a:lumMod val="20000"/>
                    <a:lumOff val="80000"/>
                  </a:schemeClr>
                </a:solidFill>
              </a:rPr>
            </a:b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773" y="2452256"/>
            <a:ext cx="11762509" cy="4114800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spcBef>
                <a:spcPts val="0"/>
              </a:spcBef>
              <a:buClr>
                <a:srgbClr val="83992A"/>
              </a:buClr>
              <a:buNone/>
            </a:pPr>
            <a:r>
              <a:rPr lang="en-US" sz="3000" b="1" i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Success </a:t>
            </a:r>
            <a:r>
              <a:rPr lang="en-US" sz="3000" b="1" i="1" u="sng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Criteria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2500" b="1" dirty="0">
                <a:solidFill>
                  <a:prstClr val="black"/>
                </a:solidFill>
              </a:rPr>
              <a:t>You should be able to</a:t>
            </a:r>
            <a:r>
              <a:rPr lang="en-US" sz="2500" b="1" dirty="0" smtClean="0">
                <a:solidFill>
                  <a:prstClr val="black"/>
                </a:solidFill>
              </a:rPr>
              <a:t>…</a:t>
            </a:r>
            <a:endParaRPr lang="en-US" sz="2500" i="1" dirty="0" smtClean="0">
              <a:solidFill>
                <a:prstClr val="black"/>
              </a:solidFill>
            </a:endParaRP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/>
              <a:t>1. Explain the Law of Demand using the concept of Voluntary Exchange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>
                <a:solidFill>
                  <a:schemeClr val="tx1">
                    <a:lumMod val="65000"/>
                  </a:schemeClr>
                </a:solidFill>
              </a:rPr>
              <a:t>2. Describe the Real Income Effect &amp; the Substitution Effect &amp; give an example of each</a:t>
            </a:r>
          </a:p>
          <a:p>
            <a:pPr marL="0" lvl="0" indent="0" algn="ctr">
              <a:buClr>
                <a:srgbClr val="83992A"/>
              </a:buClr>
              <a:buNone/>
            </a:pPr>
            <a:r>
              <a:rPr lang="en-US" sz="3800" i="1" dirty="0" smtClean="0">
                <a:solidFill>
                  <a:schemeClr val="tx2"/>
                </a:solidFill>
              </a:rPr>
              <a:t>3</a:t>
            </a:r>
            <a:r>
              <a:rPr lang="en-US" sz="3800" i="1" dirty="0">
                <a:solidFill>
                  <a:schemeClr val="tx2"/>
                </a:solidFill>
              </a:rPr>
              <a:t>. Explain Utility, Marginal Utility &amp; the Law of Diminishing Marginal Utility &amp; give an example</a:t>
            </a:r>
            <a:endParaRPr lang="en-US" sz="38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9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823782"/>
              </p:ext>
            </p:extLst>
          </p:nvPr>
        </p:nvGraphicFramePr>
        <p:xfrm>
          <a:off x="296562" y="210065"/>
          <a:ext cx="9873049" cy="637608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28108"/>
                <a:gridCol w="6544941"/>
              </a:tblGrid>
              <a:tr h="637608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What is a market? Give some examples.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Any place where buyers and sellers come together.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Examples: stores, services, entertainment, internet stores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865" y="4338474"/>
            <a:ext cx="3214688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65" y="4338474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78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24101"/>
              </p:ext>
            </p:extLst>
          </p:nvPr>
        </p:nvGraphicFramePr>
        <p:xfrm>
          <a:off x="247135" y="210063"/>
          <a:ext cx="9885405" cy="63513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32274"/>
                <a:gridCol w="6553131"/>
              </a:tblGrid>
              <a:tr h="317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84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889661"/>
              </p:ext>
            </p:extLst>
          </p:nvPr>
        </p:nvGraphicFramePr>
        <p:xfrm>
          <a:off x="247135" y="210063"/>
          <a:ext cx="9885405" cy="63513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32274"/>
                <a:gridCol w="6553131"/>
              </a:tblGrid>
              <a:tr h="317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Amount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a good or service that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consumers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are able and willing to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at various prices during a set time period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017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540327"/>
              </p:ext>
            </p:extLst>
          </p:nvPr>
        </p:nvGraphicFramePr>
        <p:xfrm>
          <a:off x="247135" y="210063"/>
          <a:ext cx="9885405" cy="635137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32274"/>
                <a:gridCol w="6553131"/>
              </a:tblGrid>
              <a:tr h="317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Demand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Amount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a good or service that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consumers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are able and willing to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buy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at various prices during a set time period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756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Supply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Amount 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 a good or service that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producers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are able and willing to </a:t>
                      </a:r>
                      <a:r>
                        <a:rPr lang="en-US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sell</a:t>
                      </a:r>
                      <a:r>
                        <a:rPr lang="en-US" sz="4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at various prices during a set time period</a:t>
                      </a:r>
                      <a:r>
                        <a:rPr lang="en-US" sz="4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45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5516013"/>
              </p:ext>
            </p:extLst>
          </p:nvPr>
        </p:nvGraphicFramePr>
        <p:xfrm>
          <a:off x="197708" y="197708"/>
          <a:ext cx="10000178" cy="637608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370961"/>
                <a:gridCol w="6629217"/>
              </a:tblGrid>
              <a:tr h="637608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Who makes the decisions in a market economy?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162425" algn="l"/>
                        </a:tabLst>
                      </a:pPr>
                      <a:r>
                        <a:rPr lang="en-US" sz="4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 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47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2043</TotalTime>
  <Words>803</Words>
  <Application>Microsoft Office PowerPoint</Application>
  <PresentationFormat>Widescreen</PresentationFormat>
  <Paragraphs>251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Bradley Hand ITC TT-Bold</vt:lpstr>
      <vt:lpstr>Century Gothic</vt:lpstr>
      <vt:lpstr>Georgia</vt:lpstr>
      <vt:lpstr>Times</vt:lpstr>
      <vt:lpstr>Times New Roman</vt:lpstr>
      <vt:lpstr>Wingdings</vt:lpstr>
      <vt:lpstr>Wingdings 3</vt:lpstr>
      <vt:lpstr>Ion</vt:lpstr>
      <vt:lpstr>ECONOMICS</vt:lpstr>
      <vt:lpstr>ECONOMICS Ch. 7.1: Demand   Learning Target:  Explore the Law of Demand and its affect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7.1: Demand   Learning Target:  Explore the Law of Demand and its affect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7.1: Demand   Learning Target:  Explore the Law of Demand and its affect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ECONOMICS Ch. 7.1: Demand   Learning Target:  Explore the Law of Demand and its affect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Richard Davis</dc:creator>
  <cp:lastModifiedBy>Richard Davis</cp:lastModifiedBy>
  <cp:revision>53</cp:revision>
  <dcterms:created xsi:type="dcterms:W3CDTF">2015-09-14T18:35:59Z</dcterms:created>
  <dcterms:modified xsi:type="dcterms:W3CDTF">2018-10-10T20:31:40Z</dcterms:modified>
</cp:coreProperties>
</file>