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0"/>
  </p:handoutMasterIdLst>
  <p:sldIdLst>
    <p:sldId id="256" r:id="rId2"/>
    <p:sldId id="329" r:id="rId3"/>
    <p:sldId id="258" r:id="rId4"/>
    <p:sldId id="318" r:id="rId5"/>
    <p:sldId id="306" r:id="rId6"/>
    <p:sldId id="287" r:id="rId7"/>
    <p:sldId id="288" r:id="rId8"/>
    <p:sldId id="319" r:id="rId9"/>
    <p:sldId id="279" r:id="rId10"/>
    <p:sldId id="302" r:id="rId11"/>
    <p:sldId id="315" r:id="rId12"/>
    <p:sldId id="316" r:id="rId13"/>
    <p:sldId id="317" r:id="rId14"/>
    <p:sldId id="311" r:id="rId15"/>
    <p:sldId id="330" r:id="rId16"/>
    <p:sldId id="290" r:id="rId17"/>
    <p:sldId id="320" r:id="rId18"/>
    <p:sldId id="291" r:id="rId19"/>
    <p:sldId id="321" r:id="rId20"/>
    <p:sldId id="292" r:id="rId21"/>
    <p:sldId id="322" r:id="rId22"/>
    <p:sldId id="294" r:id="rId23"/>
    <p:sldId id="323" r:id="rId24"/>
    <p:sldId id="324" r:id="rId25"/>
    <p:sldId id="313" r:id="rId26"/>
    <p:sldId id="331" r:id="rId27"/>
    <p:sldId id="307" r:id="rId28"/>
    <p:sldId id="296" r:id="rId29"/>
    <p:sldId id="325" r:id="rId30"/>
    <p:sldId id="326" r:id="rId31"/>
    <p:sldId id="327" r:id="rId32"/>
    <p:sldId id="328" r:id="rId33"/>
    <p:sldId id="308" r:id="rId34"/>
    <p:sldId id="309" r:id="rId35"/>
    <p:sldId id="305" r:id="rId36"/>
    <p:sldId id="310" r:id="rId37"/>
    <p:sldId id="314" r:id="rId38"/>
    <p:sldId id="332" r:id="rId3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64" autoAdjust="0"/>
    <p:restoredTop sz="94660"/>
  </p:normalViewPr>
  <p:slideViewPr>
    <p:cSldViewPr snapToGrid="0">
      <p:cViewPr varScale="1">
        <p:scale>
          <a:sx n="92" d="100"/>
          <a:sy n="92" d="100"/>
        </p:scale>
        <p:origin x="3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3A400A-9035-4C0B-AFAC-26C088382F7B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0900E7-1B85-4F87-9C2C-EDA37398B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20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B3B6837-392C-4871-99C6-1F67DD41EF8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860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6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645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207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31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348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628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19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517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7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957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3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48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69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0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354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34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3B6837-392C-4871-99C6-1F67DD41EF8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2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3347766"/>
            <a:ext cx="6815669" cy="309831"/>
          </a:xfrm>
        </p:spPr>
        <p:txBody>
          <a:bodyPr/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en-US" u="sng" dirty="0" smtClean="0">
                <a:solidFill>
                  <a:schemeClr val="accent5"/>
                </a:solidFill>
              </a:rPr>
              <a:t/>
            </a:r>
            <a:br>
              <a:rPr lang="en-US" u="sng" dirty="0" smtClean="0">
                <a:solidFill>
                  <a:schemeClr val="accent5"/>
                </a:solidFill>
              </a:rPr>
            </a:br>
            <a:r>
              <a:rPr lang="en-US" u="sng" dirty="0">
                <a:solidFill>
                  <a:schemeClr val="accent5"/>
                </a:solidFill>
              </a:rPr>
              <a:t/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u="sng" dirty="0" smtClean="0">
                <a:solidFill>
                  <a:schemeClr val="accent5"/>
                </a:solidFill>
              </a:rPr>
              <a:t>ECONOMICS</a:t>
            </a:r>
            <a:br>
              <a:rPr lang="en-US" u="sng" dirty="0" smtClean="0">
                <a:solidFill>
                  <a:schemeClr val="accent5"/>
                </a:solidFill>
              </a:rPr>
            </a:br>
            <a:r>
              <a:rPr lang="en-US" sz="3200" dirty="0">
                <a:ln>
                  <a:noFill/>
                </a:ln>
                <a:solidFill>
                  <a:srgbClr val="DEB340">
                    <a:lumMod val="75000"/>
                  </a:srgbClr>
                </a:solidFill>
                <a:ea typeface="+mn-ea"/>
                <a:cs typeface="+mn-cs"/>
              </a:rPr>
              <a:t>Ch. 6.1:  Saving and Investing</a:t>
            </a:r>
            <a:r>
              <a:rPr lang="en-US" sz="1800" dirty="0">
                <a:ln>
                  <a:noFill/>
                </a:ln>
                <a:solidFill>
                  <a:srgbClr val="DEB340">
                    <a:lumMod val="75000"/>
                  </a:srgbClr>
                </a:solidFill>
                <a:ea typeface="+mn-ea"/>
                <a:cs typeface="+mn-cs"/>
              </a:rPr>
              <a:t/>
            </a:r>
            <a:br>
              <a:rPr lang="en-US" sz="1800" dirty="0">
                <a:ln>
                  <a:noFill/>
                </a:ln>
                <a:solidFill>
                  <a:srgbClr val="DEB340">
                    <a:lumMod val="75000"/>
                  </a:srgbClr>
                </a:solidFill>
                <a:ea typeface="+mn-ea"/>
                <a:cs typeface="+mn-cs"/>
              </a:rPr>
            </a:br>
            <a:endParaRPr lang="en-US" u="sng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Target: Understand the benefits to saving and the types of accounts available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4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38834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the interest rate on a regular savings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account today?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NO!</a:t>
                      </a:r>
                      <a:r>
                        <a:rPr lang="en-US" sz="44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More like…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.01% at Comerica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44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05% </a:t>
                      </a:r>
                      <a:r>
                        <a:rPr lang="en-US" sz="44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at Huntington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.15% at MSGCU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(As of 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10/02/18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43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3927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do these interest rates look like as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 decimal?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.01% =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05% 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.15% =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6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04348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do these interest rates look like as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 decimal?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1% = .01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.01% =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2% = .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</a:t>
                      </a:r>
                      <a:endParaRPr lang="en-US" sz="44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05% 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15% = .15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.15% =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4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1423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do these interest rates look like as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 decimal?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1% = .01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.01% = .0001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en-US" sz="440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</a:t>
                      </a:r>
                      <a:r>
                        <a:rPr lang="en-US" sz="440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440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</a:t>
                      </a:r>
                      <a:endParaRPr lang="en-US" sz="44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05% 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.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0005</a:t>
                      </a:r>
                      <a:endParaRPr lang="en-US" sz="44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15% = .15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.15% = .0015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41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0259" y="1393009"/>
            <a:ext cx="10490924" cy="36317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kern="0" dirty="0">
                <a:solidFill>
                  <a:srgbClr val="00B0F0"/>
                </a:solidFill>
                <a:sym typeface="Bradley Hand ITC TT-Bold" charset="0"/>
              </a:rPr>
              <a:t>1. </a:t>
            </a: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What things might you save for? </a:t>
            </a:r>
            <a:endParaRPr lang="en-US" sz="3200" kern="0" dirty="0">
              <a:solidFill>
                <a:srgbClr val="00B0F0"/>
              </a:solidFill>
              <a:sym typeface="Bradley Hand ITC TT-Bold" charset="0"/>
            </a:endParaRPr>
          </a:p>
          <a:p>
            <a:pPr algn="ctr">
              <a:defRPr/>
            </a:pPr>
            <a:r>
              <a:rPr lang="en-US" sz="3200" kern="0" dirty="0">
                <a:solidFill>
                  <a:srgbClr val="FFC000"/>
                </a:solidFill>
                <a:latin typeface="Georgia"/>
                <a:sym typeface="Bradley Hand ITC TT-Bold" charset="0"/>
              </a:rPr>
              <a:t>2. </a:t>
            </a: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Explain an advantage and a disadvantage to a savings account.</a:t>
            </a:r>
            <a:endParaRPr lang="en-US" sz="3200" kern="0" dirty="0">
              <a:solidFill>
                <a:srgbClr val="FFC000"/>
              </a:solidFill>
              <a:latin typeface="Georgia"/>
              <a:sym typeface="Bradley Hand ITC TT-Bold" charset="0"/>
            </a:endParaRPr>
          </a:p>
          <a:p>
            <a:pPr algn="ctr">
              <a:defRPr/>
            </a:pP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3. How much interest would you earn after one year at Huntington bank on a savings deposit of $3,412.18?</a:t>
            </a:r>
          </a:p>
          <a:p>
            <a:pPr algn="ctr">
              <a:defRPr/>
            </a:pPr>
            <a:endParaRPr lang="en-US" sz="8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>
                <a:solidFill>
                  <a:srgbClr val="70AD47">
                    <a:lumMod val="20000"/>
                    <a:lumOff val="80000"/>
                  </a:srgbClr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>
              <a:defRPr/>
            </a:pPr>
            <a:endParaRPr lang="en-US" sz="14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accent6"/>
                </a:solidFill>
                <a:latin typeface="Bradley Hand ITC TT-Bold" charset="0"/>
                <a:sym typeface="Bradley Hand ITC TT-Bold" charset="0"/>
              </a:rPr>
              <a:t>Did you hit the bullseye? </a:t>
            </a:r>
            <a:endParaRPr lang="en-US" sz="2400" dirty="0" smtClean="0">
              <a:solidFill>
                <a:schemeClr val="accent6"/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0348" y="910245"/>
            <a:ext cx="1104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484" algn="ctr">
              <a:spcBef>
                <a:spcPts val="2000"/>
              </a:spcBef>
              <a:buSzPct val="46000"/>
              <a:defRPr/>
            </a:pPr>
            <a:r>
              <a:rPr lang="en-US" sz="28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</a:t>
            </a:r>
            <a:r>
              <a:rPr lang="en-US" sz="28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at your table &amp; answer on your response sheet.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05" y="5102727"/>
            <a:ext cx="1128860" cy="112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605" y="5102728"/>
            <a:ext cx="1132702" cy="113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04686" y="447810"/>
            <a:ext cx="678209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u="sng" dirty="0">
                <a:solidFill>
                  <a:srgbClr val="00B050"/>
                </a:solidFill>
              </a:rPr>
              <a:t>SUMMARIZE</a:t>
            </a:r>
          </a:p>
        </p:txBody>
      </p:sp>
      <p:sp>
        <p:nvSpPr>
          <p:cNvPr id="5" name="Rectangle 4"/>
          <p:cNvSpPr/>
          <p:nvPr/>
        </p:nvSpPr>
        <p:spPr>
          <a:xfrm>
            <a:off x="2316930" y="5140329"/>
            <a:ext cx="74758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the benefits to saving and the types of accounts available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40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solidFill>
                  <a:schemeClr val="accent5"/>
                </a:solidFill>
              </a:rPr>
              <a:t>ECONOMICS</a:t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dirty="0">
                <a:ln>
                  <a:noFill/>
                </a:ln>
                <a:solidFill>
                  <a:srgbClr val="DEB340">
                    <a:lumMod val="75000"/>
                  </a:srgbClr>
                </a:solidFill>
              </a:rPr>
              <a:t>Ch. 6.1:  Saving and Investing</a:t>
            </a:r>
            <a:r>
              <a:rPr lang="en-US" sz="2800" dirty="0">
                <a:ln>
                  <a:noFill/>
                </a:ln>
                <a:solidFill>
                  <a:srgbClr val="DEB340">
                    <a:lumMod val="75000"/>
                  </a:srgbClr>
                </a:solidFill>
              </a:rPr>
              <a:t/>
            </a:r>
            <a:br>
              <a:rPr lang="en-US" sz="2800" dirty="0">
                <a:ln>
                  <a:noFill/>
                </a:ln>
                <a:solidFill>
                  <a:srgbClr val="DEB340">
                    <a:lumMod val="75000"/>
                  </a:srgb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882" y="2556931"/>
            <a:ext cx="10525991" cy="3646441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83992A"/>
              </a:buClr>
              <a:buNone/>
            </a:pPr>
            <a:r>
              <a:rPr lang="en-US" sz="2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the benefits to saving and the types of accounts available</a:t>
            </a:r>
            <a:endParaRPr lang="en-US" sz="2200" dirty="0">
              <a:solidFill>
                <a:srgbClr val="DEB340">
                  <a:lumMod val="75000"/>
                </a:srgbClr>
              </a:solidFill>
            </a:endParaRPr>
          </a:p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800" i="1" dirty="0">
                <a:solidFill>
                  <a:prstClr val="black"/>
                </a:solidFill>
              </a:rPr>
              <a:t>1. Explain the benefits to saving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800" i="1" dirty="0">
                <a:solidFill>
                  <a:prstClr val="black"/>
                </a:solidFill>
              </a:rPr>
              <a:t>2. Describe several types of savings accounts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800" i="1" dirty="0">
                <a:solidFill>
                  <a:prstClr val="black"/>
                </a:solidFill>
              </a:rPr>
              <a:t>3. Explain </a:t>
            </a:r>
            <a:r>
              <a:rPr lang="en-US" sz="2800" i="1" dirty="0" smtClean="0">
                <a:solidFill>
                  <a:prstClr val="black"/>
                </a:solidFill>
              </a:rPr>
              <a:t>who insures bank </a:t>
            </a:r>
            <a:r>
              <a:rPr lang="en-US" sz="2800" i="1" dirty="0">
                <a:solidFill>
                  <a:prstClr val="black"/>
                </a:solidFill>
              </a:rPr>
              <a:t>accounts </a:t>
            </a:r>
            <a:r>
              <a:rPr lang="en-US" sz="2800" i="1" dirty="0" smtClean="0">
                <a:solidFill>
                  <a:prstClr val="black"/>
                </a:solidFill>
              </a:rPr>
              <a:t>and how much is insured</a:t>
            </a:r>
            <a:endParaRPr lang="en-US" sz="28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67454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</a:t>
                      </a:r>
                      <a:r>
                        <a:rPr lang="en-US" sz="44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money market deposit accounts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and what are the advantages?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842" y="4725412"/>
            <a:ext cx="6203093" cy="207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8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31117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</a:t>
                      </a:r>
                      <a:r>
                        <a:rPr lang="en-US" sz="44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money market deposit accounts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and what are the advantages?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 account that pays a higher interest rate but also has a higher minimum balance.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May be limited to only writing a few checks each month.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You can take money out at anytime with no penalty.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842" y="4725412"/>
            <a:ext cx="6203093" cy="207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3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52195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Time deposits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24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33341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Time deposits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Savings plan that requires savers to leave their money on deposit for a certain (set) period of time.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They have a higher interest rate and penalties for early withdrawal.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16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solidFill>
                  <a:schemeClr val="accent5"/>
                </a:solidFill>
              </a:rPr>
              <a:t>ECONOMICS</a:t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dirty="0">
                <a:ln>
                  <a:noFill/>
                </a:ln>
                <a:solidFill>
                  <a:srgbClr val="DEB340">
                    <a:lumMod val="75000"/>
                  </a:srgbClr>
                </a:solidFill>
              </a:rPr>
              <a:t>Ch. 6.1:  Saving and Investing</a:t>
            </a:r>
            <a:r>
              <a:rPr lang="en-US" sz="2800" dirty="0">
                <a:ln>
                  <a:noFill/>
                </a:ln>
                <a:solidFill>
                  <a:srgbClr val="DEB340">
                    <a:lumMod val="75000"/>
                  </a:srgbClr>
                </a:solidFill>
              </a:rPr>
              <a:t/>
            </a:r>
            <a:br>
              <a:rPr lang="en-US" sz="2800" dirty="0">
                <a:ln>
                  <a:noFill/>
                </a:ln>
                <a:solidFill>
                  <a:srgbClr val="DEB340">
                    <a:lumMod val="75000"/>
                  </a:srgb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882" y="2556931"/>
            <a:ext cx="10525991" cy="3646441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83992A"/>
              </a:buClr>
              <a:buNone/>
            </a:pPr>
            <a:r>
              <a:rPr lang="en-US" sz="2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the benefits to saving and the types of accounts available</a:t>
            </a:r>
            <a:endParaRPr lang="en-US" sz="2200" dirty="0">
              <a:solidFill>
                <a:srgbClr val="DEB340">
                  <a:lumMod val="75000"/>
                </a:srgbClr>
              </a:solidFill>
            </a:endParaRPr>
          </a:p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800" i="1" dirty="0">
                <a:solidFill>
                  <a:prstClr val="black"/>
                </a:solidFill>
              </a:rPr>
              <a:t>1. Explain the benefits to saving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800" i="1" dirty="0">
                <a:solidFill>
                  <a:prstClr val="black"/>
                </a:solidFill>
              </a:rPr>
              <a:t>2. Describe several types of savings accounts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800" i="1" dirty="0">
                <a:solidFill>
                  <a:prstClr val="black"/>
                </a:solidFill>
              </a:rPr>
              <a:t>3. Explain </a:t>
            </a:r>
            <a:r>
              <a:rPr lang="en-US" sz="2800" i="1" dirty="0" smtClean="0">
                <a:solidFill>
                  <a:prstClr val="black"/>
                </a:solidFill>
              </a:rPr>
              <a:t>who insures bank </a:t>
            </a:r>
            <a:r>
              <a:rPr lang="en-US" sz="2800" i="1" dirty="0">
                <a:solidFill>
                  <a:prstClr val="black"/>
                </a:solidFill>
              </a:rPr>
              <a:t>accounts </a:t>
            </a:r>
            <a:r>
              <a:rPr lang="en-US" sz="2800" i="1" dirty="0" smtClean="0">
                <a:solidFill>
                  <a:prstClr val="black"/>
                </a:solidFill>
              </a:rPr>
              <a:t>and how much is insured</a:t>
            </a:r>
            <a:endParaRPr lang="en-US" sz="28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38984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Maturity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24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49062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Maturity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period of time after which time deposits will pay the stated interest rate.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0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81325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a Certificate of Deposit and what are the advantages?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58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97495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a Certificate of Deposit and what are the advantages?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time deposit that states the amount of the deposit, the maturity date, and the rate of interest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98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48955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a Certificate of Deposit and what are the advantages?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time deposit that states the amount of the deposit, the maturity date, and the rate of interest.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Also known as a CD.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Advantages – higher interest rate and very safe.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85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2615" y="1393009"/>
            <a:ext cx="10478567" cy="36317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4</a:t>
            </a:r>
            <a:r>
              <a:rPr lang="en-US" sz="3200" kern="0" dirty="0">
                <a:solidFill>
                  <a:srgbClr val="00B0F0"/>
                </a:solidFill>
                <a:sym typeface="Bradley Hand ITC TT-Bold" charset="0"/>
              </a:rPr>
              <a:t>. Explain an advantage and a disadvantage to a </a:t>
            </a: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money market  </a:t>
            </a:r>
            <a:r>
              <a:rPr lang="en-US" sz="3200" kern="0" dirty="0">
                <a:solidFill>
                  <a:srgbClr val="00B0F0"/>
                </a:solidFill>
                <a:sym typeface="Bradley Hand ITC TT-Bold" charset="0"/>
              </a:rPr>
              <a:t>account.</a:t>
            </a:r>
          </a:p>
          <a:p>
            <a:pPr algn="ctr">
              <a:defRPr/>
            </a:pP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5. Explain what a time deposit is.</a:t>
            </a:r>
          </a:p>
          <a:p>
            <a:pPr algn="ctr">
              <a:defRPr/>
            </a:pP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6. Give an example that explains what maturity is.</a:t>
            </a:r>
          </a:p>
          <a:p>
            <a:pPr lvl="0" algn="ctr">
              <a:defRPr/>
            </a:pP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7</a:t>
            </a:r>
            <a:r>
              <a:rPr lang="en-US" sz="3200" kern="0" dirty="0">
                <a:solidFill>
                  <a:srgbClr val="FFC000"/>
                </a:solidFill>
                <a:latin typeface="Georgia"/>
                <a:sym typeface="Bradley Hand ITC TT-Bold" charset="0"/>
              </a:rPr>
              <a:t>. Explain an advantage and a disadvantage </a:t>
            </a: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of a CD.</a:t>
            </a:r>
            <a:endParaRPr lang="en-US" sz="3200" kern="0" dirty="0">
              <a:solidFill>
                <a:srgbClr val="FFC000"/>
              </a:solidFill>
              <a:latin typeface="Georgia"/>
              <a:sym typeface="Bradley Hand ITC TT-Bold" charset="0"/>
            </a:endParaRPr>
          </a:p>
          <a:p>
            <a:pPr algn="ctr">
              <a:defRPr/>
            </a:pPr>
            <a:endParaRPr lang="en-US" sz="8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>
                <a:solidFill>
                  <a:srgbClr val="70AD47">
                    <a:lumMod val="20000"/>
                    <a:lumOff val="80000"/>
                  </a:srgbClr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>
              <a:defRPr/>
            </a:pPr>
            <a:endParaRPr lang="en-US" sz="14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accent6"/>
                </a:solidFill>
                <a:latin typeface="Bradley Hand ITC TT-Bold" charset="0"/>
                <a:sym typeface="Bradley Hand ITC TT-Bold" charset="0"/>
              </a:rPr>
              <a:t>Did you hit the bullseye? </a:t>
            </a:r>
            <a:endParaRPr lang="en-US" sz="2400" dirty="0" smtClean="0">
              <a:solidFill>
                <a:schemeClr val="accent6"/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0348" y="910245"/>
            <a:ext cx="1104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484" algn="ctr">
              <a:spcBef>
                <a:spcPts val="2000"/>
              </a:spcBef>
              <a:buSzPct val="46000"/>
              <a:defRPr/>
            </a:pPr>
            <a:r>
              <a:rPr lang="en-US" sz="28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</a:t>
            </a:r>
            <a:r>
              <a:rPr lang="en-US" sz="28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at your table &amp; answer on your response sheet.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05" y="5102727"/>
            <a:ext cx="1128860" cy="112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605" y="5102728"/>
            <a:ext cx="1132702" cy="113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04686" y="447810"/>
            <a:ext cx="678209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u="sng" dirty="0">
                <a:solidFill>
                  <a:srgbClr val="00B050"/>
                </a:solidFill>
              </a:rPr>
              <a:t>SUMMARIZE</a:t>
            </a:r>
          </a:p>
        </p:txBody>
      </p:sp>
      <p:sp>
        <p:nvSpPr>
          <p:cNvPr id="5" name="Rectangle 4"/>
          <p:cNvSpPr/>
          <p:nvPr/>
        </p:nvSpPr>
        <p:spPr>
          <a:xfrm>
            <a:off x="2316930" y="5140329"/>
            <a:ext cx="74758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the benefits to saving and the types of accounts available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390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solidFill>
                  <a:schemeClr val="accent5"/>
                </a:solidFill>
              </a:rPr>
              <a:t>ECONOMICS</a:t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dirty="0">
                <a:ln>
                  <a:noFill/>
                </a:ln>
                <a:solidFill>
                  <a:srgbClr val="DEB340">
                    <a:lumMod val="75000"/>
                  </a:srgbClr>
                </a:solidFill>
              </a:rPr>
              <a:t>Ch. 6.1:  Saving and Investing</a:t>
            </a:r>
            <a:r>
              <a:rPr lang="en-US" sz="2800" dirty="0">
                <a:ln>
                  <a:noFill/>
                </a:ln>
                <a:solidFill>
                  <a:srgbClr val="DEB340">
                    <a:lumMod val="75000"/>
                  </a:srgbClr>
                </a:solidFill>
              </a:rPr>
              <a:t/>
            </a:r>
            <a:br>
              <a:rPr lang="en-US" sz="2800" dirty="0">
                <a:ln>
                  <a:noFill/>
                </a:ln>
                <a:solidFill>
                  <a:srgbClr val="DEB340">
                    <a:lumMod val="75000"/>
                  </a:srgb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882" y="2556931"/>
            <a:ext cx="10525991" cy="3646441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83992A"/>
              </a:buClr>
              <a:buNone/>
            </a:pPr>
            <a:r>
              <a:rPr lang="en-US" sz="2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the benefits to saving and the types of accounts available</a:t>
            </a:r>
            <a:endParaRPr lang="en-US" sz="2200" dirty="0">
              <a:solidFill>
                <a:srgbClr val="DEB340">
                  <a:lumMod val="75000"/>
                </a:srgbClr>
              </a:solidFill>
            </a:endParaRPr>
          </a:p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800" i="1" dirty="0">
                <a:solidFill>
                  <a:prstClr val="black"/>
                </a:solidFill>
              </a:rPr>
              <a:t>1. Explain the benefits to saving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800" i="1" dirty="0">
                <a:solidFill>
                  <a:prstClr val="black"/>
                </a:solidFill>
              </a:rPr>
              <a:t>2. Describe several types of savings accounts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800" i="1" dirty="0">
                <a:solidFill>
                  <a:prstClr val="black"/>
                </a:solidFill>
              </a:rPr>
              <a:t>3. Explain </a:t>
            </a:r>
            <a:r>
              <a:rPr lang="en-US" sz="2800" i="1" dirty="0" smtClean="0">
                <a:solidFill>
                  <a:prstClr val="black"/>
                </a:solidFill>
              </a:rPr>
              <a:t>who insures bank </a:t>
            </a:r>
            <a:r>
              <a:rPr lang="en-US" sz="2800" i="1" dirty="0">
                <a:solidFill>
                  <a:prstClr val="black"/>
                </a:solidFill>
              </a:rPr>
              <a:t>accounts </a:t>
            </a:r>
            <a:r>
              <a:rPr lang="en-US" sz="2800" i="1" dirty="0" smtClean="0">
                <a:solidFill>
                  <a:prstClr val="black"/>
                </a:solidFill>
              </a:rPr>
              <a:t>and how much is insured</a:t>
            </a:r>
            <a:endParaRPr lang="en-US" sz="28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02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04" y="1418967"/>
            <a:ext cx="10442586" cy="349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63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758845"/>
              </p:ext>
            </p:extLst>
          </p:nvPr>
        </p:nvGraphicFramePr>
        <p:xfrm>
          <a:off x="1" y="0"/>
          <a:ext cx="12191999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14799"/>
                <a:gridCol w="8077200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the FDIC and the NCUA and what do they do?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FDIC –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843" y="5204335"/>
            <a:ext cx="2513571" cy="155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387450"/>
              </p:ext>
            </p:extLst>
          </p:nvPr>
        </p:nvGraphicFramePr>
        <p:xfrm>
          <a:off x="1" y="0"/>
          <a:ext cx="12191999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14799"/>
                <a:gridCol w="8077200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the FDIC and the NCUA and what do they do?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FDIC – Federal Deposit Insurance Corporation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NCUA –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843" y="5204335"/>
            <a:ext cx="2513571" cy="155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70036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Why save?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861" y="2830984"/>
            <a:ext cx="541972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8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186215"/>
              </p:ext>
            </p:extLst>
          </p:nvPr>
        </p:nvGraphicFramePr>
        <p:xfrm>
          <a:off x="1" y="0"/>
          <a:ext cx="12191999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14799"/>
                <a:gridCol w="8077200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the FDIC and the NCUA and what do they do?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FDIC – Federal Deposit Insurance Corporation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NCUA – National Credit Union 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Association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843" y="5204335"/>
            <a:ext cx="2513571" cy="155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9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774708"/>
              </p:ext>
            </p:extLst>
          </p:nvPr>
        </p:nvGraphicFramePr>
        <p:xfrm>
          <a:off x="1" y="0"/>
          <a:ext cx="12191999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14799"/>
                <a:gridCol w="8077200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the FDIC and the NCUA and what do they do?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FDIC – Federal Deposit Insurance Corporation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NCUA – National Credit Union Association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FDIC insures bank accounts and the NCUA insures credit union accounts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843" y="5204335"/>
            <a:ext cx="2513571" cy="155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90665"/>
              </p:ext>
            </p:extLst>
          </p:nvPr>
        </p:nvGraphicFramePr>
        <p:xfrm>
          <a:off x="1" y="0"/>
          <a:ext cx="12191999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14799"/>
                <a:gridCol w="8077200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the FDIC and the NCUA and what do they do?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FDIC – Federal Deposit Insurance Corporation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NCUA – National Credit Union Association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FDIC insures bank accounts and the NCUA insures credit union accounts.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standard deposit insurance amount is $250,000 per depositor, per insured bank, for each account ownership category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(The textbook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has the old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amount of $100,000)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843" y="5204335"/>
            <a:ext cx="2513571" cy="155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6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056" y="4192415"/>
            <a:ext cx="6029325" cy="1685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003" y="785683"/>
            <a:ext cx="61912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278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184" y="716174"/>
            <a:ext cx="6203865" cy="29010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573" y="3721924"/>
            <a:ext cx="4443284" cy="250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30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94673"/>
              </p:ext>
            </p:extLst>
          </p:nvPr>
        </p:nvGraphicFramePr>
        <p:xfrm>
          <a:off x="1" y="0"/>
          <a:ext cx="12191998" cy="688145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54815"/>
                <a:gridCol w="2454815"/>
                <a:gridCol w="2454815"/>
                <a:gridCol w="4827553"/>
              </a:tblGrid>
              <a:tr h="1739492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600" u="sng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Figure 6.2, p. </a:t>
                      </a:r>
                      <a:r>
                        <a:rPr lang="en-US" sz="2600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144: </a:t>
                      </a:r>
                      <a:r>
                        <a:rPr lang="en-US" sz="2600" b="1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Money </a:t>
                      </a:r>
                      <a:r>
                        <a:rPr lang="en-US" sz="2600" b="1" u="sng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Now or Later?</a:t>
                      </a:r>
                      <a:r>
                        <a:rPr lang="en-US" sz="2600" u="sng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Understanding interest rates and time</a:t>
                      </a:r>
                      <a:r>
                        <a:rPr lang="en-US" sz="2600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2100" u="sng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400" u="sng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MSGCU </a:t>
                      </a:r>
                      <a:r>
                        <a:rPr lang="en-US" sz="2400" b="0" u="sng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(9/26/17)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2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39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Type of account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Amount of original investment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Interest rate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Original investment plus interest income after 12 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months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(simple interest, not compound)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4395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Savings </a:t>
                      </a: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account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200" b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</a:t>
                      </a:r>
                      <a:r>
                        <a:rPr lang="en-US" sz="3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200" b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0.15 </a:t>
                      </a:r>
                      <a:r>
                        <a:rPr lang="en-US" sz="3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2393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Certificate 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 Deposit </a:t>
                      </a: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(CD)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 year)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2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2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$1,000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2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2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0.95%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63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889490"/>
              </p:ext>
            </p:extLst>
          </p:nvPr>
        </p:nvGraphicFramePr>
        <p:xfrm>
          <a:off x="1" y="0"/>
          <a:ext cx="12191998" cy="688145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54815"/>
                <a:gridCol w="2454815"/>
                <a:gridCol w="2454815"/>
                <a:gridCol w="4827553"/>
              </a:tblGrid>
              <a:tr h="1739492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600" u="sng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Figure 6.2, p. </a:t>
                      </a:r>
                      <a:r>
                        <a:rPr lang="en-US" sz="2600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144: </a:t>
                      </a:r>
                      <a:r>
                        <a:rPr lang="en-US" sz="2600" b="1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Money </a:t>
                      </a:r>
                      <a:r>
                        <a:rPr lang="en-US" sz="2600" b="1" u="sng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Now or Later?</a:t>
                      </a:r>
                      <a:r>
                        <a:rPr lang="en-US" sz="2600" u="sng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Understanding interest rates and time</a:t>
                      </a:r>
                      <a:r>
                        <a:rPr lang="en-US" sz="2600" u="sng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2100" u="sng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400" u="sng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MSGCU </a:t>
                      </a:r>
                      <a:r>
                        <a:rPr lang="en-US" sz="2400" b="0" u="sng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(9/26/17)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2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39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Type of account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Amount of original investment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Interest rate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Original investment plus interest income after 12 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months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(simple interest, not compound)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4395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Savings </a:t>
                      </a: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account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200" b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</a:t>
                      </a:r>
                      <a:r>
                        <a:rPr lang="en-US" sz="3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1,000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200" b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0.15 </a:t>
                      </a:r>
                      <a:r>
                        <a:rPr lang="en-US" sz="32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$1,001.50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2393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Certificate 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 Deposit </a:t>
                      </a: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(CD)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 year)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2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2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$1,000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2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2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0.95%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$1,009.50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26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4973" y="1393009"/>
            <a:ext cx="10466210" cy="264687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kern="0" dirty="0">
                <a:solidFill>
                  <a:srgbClr val="00B0F0"/>
                </a:solidFill>
                <a:sym typeface="Bradley Hand ITC TT-Bold" charset="0"/>
              </a:rPr>
              <a:t>8</a:t>
            </a: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. What does FDIC stand for?</a:t>
            </a:r>
            <a:endParaRPr lang="en-US" sz="3200" kern="0" dirty="0">
              <a:solidFill>
                <a:srgbClr val="00B0F0"/>
              </a:solidFill>
              <a:sym typeface="Bradley Hand ITC TT-Bold" charset="0"/>
            </a:endParaRPr>
          </a:p>
          <a:p>
            <a:pPr algn="ctr">
              <a:defRPr/>
            </a:pP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9. What is the purpose of the FDIC and NCUA?</a:t>
            </a:r>
          </a:p>
          <a:p>
            <a:pPr algn="ctr">
              <a:defRPr/>
            </a:pP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10. How much does the FDIC and NCUA protect?</a:t>
            </a:r>
          </a:p>
          <a:p>
            <a:pPr algn="ctr">
              <a:defRPr/>
            </a:pPr>
            <a:endParaRPr lang="en-US" sz="8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>
                <a:solidFill>
                  <a:srgbClr val="70AD47">
                    <a:lumMod val="20000"/>
                    <a:lumOff val="80000"/>
                  </a:srgbClr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>
              <a:defRPr/>
            </a:pPr>
            <a:endParaRPr lang="en-US" sz="14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accent6"/>
                </a:solidFill>
                <a:latin typeface="Bradley Hand ITC TT-Bold" charset="0"/>
                <a:sym typeface="Bradley Hand ITC TT-Bold" charset="0"/>
              </a:rPr>
              <a:t>Did you hit the bullseye? </a:t>
            </a:r>
            <a:endParaRPr lang="en-US" sz="2400" dirty="0" smtClean="0">
              <a:solidFill>
                <a:schemeClr val="accent6"/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0348" y="910245"/>
            <a:ext cx="1104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484" algn="ctr">
              <a:spcBef>
                <a:spcPts val="2000"/>
              </a:spcBef>
              <a:buSzPct val="46000"/>
              <a:defRPr/>
            </a:pPr>
            <a:r>
              <a:rPr lang="en-US" sz="28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</a:t>
            </a:r>
            <a:r>
              <a:rPr lang="en-US" sz="28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at your table &amp; answer on your response sheet.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05" y="5102727"/>
            <a:ext cx="1128860" cy="112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605" y="5102728"/>
            <a:ext cx="1132702" cy="113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04686" y="447810"/>
            <a:ext cx="678209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u="sng" dirty="0">
                <a:solidFill>
                  <a:srgbClr val="00B050"/>
                </a:solidFill>
              </a:rPr>
              <a:t>SUMMARIZE</a:t>
            </a:r>
          </a:p>
        </p:txBody>
      </p:sp>
      <p:sp>
        <p:nvSpPr>
          <p:cNvPr id="5" name="Rectangle 4"/>
          <p:cNvSpPr/>
          <p:nvPr/>
        </p:nvSpPr>
        <p:spPr>
          <a:xfrm>
            <a:off x="2316930" y="5140329"/>
            <a:ext cx="74758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the benefits to saving and the types of accounts available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251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solidFill>
                  <a:schemeClr val="accent5"/>
                </a:solidFill>
              </a:rPr>
              <a:t>ECONOMICS</a:t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dirty="0">
                <a:ln>
                  <a:noFill/>
                </a:ln>
                <a:solidFill>
                  <a:srgbClr val="DEB340">
                    <a:lumMod val="75000"/>
                  </a:srgbClr>
                </a:solidFill>
              </a:rPr>
              <a:t>Ch. 6.1:  Saving and Investing</a:t>
            </a:r>
            <a:r>
              <a:rPr lang="en-US" sz="2800" dirty="0">
                <a:ln>
                  <a:noFill/>
                </a:ln>
                <a:solidFill>
                  <a:srgbClr val="DEB340">
                    <a:lumMod val="75000"/>
                  </a:srgbClr>
                </a:solidFill>
              </a:rPr>
              <a:t/>
            </a:r>
            <a:br>
              <a:rPr lang="en-US" sz="2800" dirty="0">
                <a:ln>
                  <a:noFill/>
                </a:ln>
                <a:solidFill>
                  <a:srgbClr val="DEB340">
                    <a:lumMod val="75000"/>
                  </a:srgb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882" y="2556931"/>
            <a:ext cx="10525991" cy="3646441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83992A"/>
              </a:buClr>
              <a:buNone/>
            </a:pPr>
            <a:r>
              <a:rPr lang="en-US" sz="2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the benefits to saving and the types of accounts available</a:t>
            </a:r>
            <a:endParaRPr lang="en-US" sz="2200" dirty="0">
              <a:solidFill>
                <a:srgbClr val="DEB340">
                  <a:lumMod val="75000"/>
                </a:srgbClr>
              </a:solidFill>
            </a:endParaRPr>
          </a:p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800" i="1" dirty="0">
                <a:solidFill>
                  <a:prstClr val="black"/>
                </a:solidFill>
              </a:rPr>
              <a:t>1. Explain the benefits to saving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800" i="1" dirty="0">
                <a:solidFill>
                  <a:prstClr val="black"/>
                </a:solidFill>
              </a:rPr>
              <a:t>2. Describe several types of savings accounts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800" i="1" dirty="0">
                <a:solidFill>
                  <a:prstClr val="black"/>
                </a:solidFill>
              </a:rPr>
              <a:t>3. Explain </a:t>
            </a:r>
            <a:r>
              <a:rPr lang="en-US" sz="2800" i="1" dirty="0" smtClean="0">
                <a:solidFill>
                  <a:prstClr val="black"/>
                </a:solidFill>
              </a:rPr>
              <a:t>who insures bank </a:t>
            </a:r>
            <a:r>
              <a:rPr lang="en-US" sz="2800" i="1" dirty="0">
                <a:solidFill>
                  <a:prstClr val="black"/>
                </a:solidFill>
              </a:rPr>
              <a:t>accounts </a:t>
            </a:r>
            <a:r>
              <a:rPr lang="en-US" sz="2800" i="1" dirty="0" smtClean="0">
                <a:solidFill>
                  <a:prstClr val="black"/>
                </a:solidFill>
              </a:rPr>
              <a:t>and how much is insured</a:t>
            </a:r>
            <a:endParaRPr lang="en-US" sz="28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66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6021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Why save?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 have money in the future for emergencies; for security; for investments.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861" y="2830984"/>
            <a:ext cx="541972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0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530" y="652032"/>
            <a:ext cx="9563265" cy="560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14240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Savings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Setting aside income for a period of time so that it can be used later.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54" y="2206702"/>
            <a:ext cx="3521676" cy="3521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291" y="2863018"/>
            <a:ext cx="7491541" cy="220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72072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3"/>
                <a:gridCol w="8082197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a </a:t>
                      </a:r>
                      <a:r>
                        <a:rPr lang="en-US" sz="44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savings account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and what are the advantages of having one?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645" y="5404922"/>
            <a:ext cx="5109524" cy="13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5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55616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3"/>
                <a:gridCol w="8082197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a </a:t>
                      </a:r>
                      <a:r>
                        <a:rPr lang="en-US" sz="44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savings account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and what are the advantages of having one?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basic bank account that you put money into and earn interest on the balance (low interest rate).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You can take money out at anytime with no penalty.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May have a minimum balance (usually a low amount).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645" y="5404922"/>
            <a:ext cx="5109524" cy="13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2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18725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the interest rate on a regular savings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account today?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4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Is it 1%, 2%, ????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54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2038</TotalTime>
  <Words>1143</Words>
  <Application>Microsoft Office PowerPoint</Application>
  <PresentationFormat>Widescreen</PresentationFormat>
  <Paragraphs>227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Bradley Hand ITC TT-Bold</vt:lpstr>
      <vt:lpstr>Calibri</vt:lpstr>
      <vt:lpstr>Garamond</vt:lpstr>
      <vt:lpstr>Georgia</vt:lpstr>
      <vt:lpstr>Times</vt:lpstr>
      <vt:lpstr>Times New Roman</vt:lpstr>
      <vt:lpstr>Organic</vt:lpstr>
      <vt:lpstr>  ECONOMICS Ch. 6.1:  Saving and Investing </vt:lpstr>
      <vt:lpstr>ECONOMICS Ch. 6.1:  Saving and Investing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 Ch. 6.1:  Saving and Investing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 Ch. 6.1:  Saving and Investing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 Ch. 6.1:  Saving and Investing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</dc:title>
  <dc:creator>Richard Davis</dc:creator>
  <cp:lastModifiedBy>Richard Davis</cp:lastModifiedBy>
  <cp:revision>45</cp:revision>
  <cp:lastPrinted>2017-09-26T19:08:02Z</cp:lastPrinted>
  <dcterms:created xsi:type="dcterms:W3CDTF">2015-09-14T18:35:59Z</dcterms:created>
  <dcterms:modified xsi:type="dcterms:W3CDTF">2018-10-02T12:47:50Z</dcterms:modified>
</cp:coreProperties>
</file>