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7" r:id="rId3"/>
    <p:sldId id="287" r:id="rId4"/>
    <p:sldId id="310" r:id="rId5"/>
    <p:sldId id="288" r:id="rId6"/>
    <p:sldId id="338" r:id="rId7"/>
    <p:sldId id="311" r:id="rId8"/>
    <p:sldId id="312" r:id="rId9"/>
    <p:sldId id="313" r:id="rId10"/>
    <p:sldId id="314" r:id="rId11"/>
    <p:sldId id="289" r:id="rId12"/>
    <p:sldId id="279" r:id="rId13"/>
    <p:sldId id="315" r:id="rId14"/>
    <p:sldId id="290" r:id="rId15"/>
    <p:sldId id="317" r:id="rId16"/>
    <p:sldId id="316" r:id="rId17"/>
    <p:sldId id="305" r:id="rId18"/>
    <p:sldId id="291" r:id="rId19"/>
    <p:sldId id="292" r:id="rId20"/>
    <p:sldId id="318" r:id="rId21"/>
    <p:sldId id="304" r:id="rId22"/>
    <p:sldId id="294" r:id="rId23"/>
    <p:sldId id="293" r:id="rId24"/>
    <p:sldId id="297" r:id="rId25"/>
    <p:sldId id="319" r:id="rId26"/>
    <p:sldId id="320" r:id="rId27"/>
    <p:sldId id="307" r:id="rId28"/>
    <p:sldId id="298" r:id="rId29"/>
    <p:sldId id="322" r:id="rId30"/>
    <p:sldId id="321" r:id="rId31"/>
    <p:sldId id="309" r:id="rId32"/>
    <p:sldId id="299" r:id="rId33"/>
    <p:sldId id="323" r:id="rId34"/>
    <p:sldId id="324" r:id="rId35"/>
    <p:sldId id="325" r:id="rId36"/>
    <p:sldId id="326" r:id="rId37"/>
    <p:sldId id="327" r:id="rId38"/>
    <p:sldId id="300" r:id="rId39"/>
    <p:sldId id="328" r:id="rId40"/>
    <p:sldId id="330" r:id="rId41"/>
    <p:sldId id="329" r:id="rId42"/>
    <p:sldId id="281" r:id="rId43"/>
    <p:sldId id="335" r:id="rId44"/>
    <p:sldId id="302" r:id="rId45"/>
    <p:sldId id="331" r:id="rId46"/>
    <p:sldId id="332" r:id="rId47"/>
    <p:sldId id="333" r:id="rId48"/>
    <p:sldId id="308" r:id="rId49"/>
    <p:sldId id="336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6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4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2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3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3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8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4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6837-392C-4871-99C6-1F67DD41EF81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6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0130"/>
            <a:ext cx="9144000" cy="1149822"/>
          </a:xfrm>
        </p:spPr>
        <p:txBody>
          <a:bodyPr>
            <a:noAutofit/>
          </a:bodyPr>
          <a:lstStyle/>
          <a:p>
            <a:r>
              <a:rPr lang="en-US" sz="8000" u="sng" dirty="0" smtClean="0">
                <a:solidFill>
                  <a:schemeClr val="accent5"/>
                </a:solidFill>
              </a:rPr>
              <a:t>ECONOMICS</a:t>
            </a:r>
            <a:endParaRPr lang="en-US" sz="8000" u="sng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133" y="2236572"/>
            <a:ext cx="9144000" cy="2082114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Ch. 2.4:  Socialism and Capitalism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6775" y="4765100"/>
            <a:ext cx="8612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Compare Socialism &amp; Capitalism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44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280974"/>
              </p:ext>
            </p:extLst>
          </p:nvPr>
        </p:nvGraphicFramePr>
        <p:xfrm>
          <a:off x="0" y="0"/>
          <a:ext cx="12192000" cy="7680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3"/>
                <a:gridCol w="8082197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Who was Karl 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Marx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German philosopher and economist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One </a:t>
                      </a:r>
                      <a:r>
                        <a:rPr lang="en-US" sz="36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 the most influential supporters of Socialism.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 felt capitalists exploited (took advantage of) the workers (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proletariat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).  </a:t>
                      </a: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 said the</a:t>
                      </a:r>
                      <a:r>
                        <a:rPr lang="en-US" sz="36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workers in a Capitalist economy would eventually rise up and overthrow capitalism. These workers would then create a socialist system that would evolve into pure communism (p. 53).</a:t>
                      </a:r>
                      <a:endParaRPr lang="en-US" sz="36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Wrote the </a:t>
                      </a:r>
                      <a:r>
                        <a:rPr lang="en-US" sz="3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Communist Manifesto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(1848).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23" y="2411730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3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073" y="0"/>
            <a:ext cx="888585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45735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Proletariat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665" y="6004486"/>
            <a:ext cx="885215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491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44929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Proletariat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term Karl Marx used to refer to workers.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85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74069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Communism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Marx envisioned an economic system with no need for government.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74820" algn="l"/>
                        </a:tabLs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011" y="6004486"/>
            <a:ext cx="885215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8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510444"/>
              </p:ext>
            </p:extLst>
          </p:nvPr>
        </p:nvGraphicFramePr>
        <p:xfrm>
          <a:off x="0" y="0"/>
          <a:ext cx="12192000" cy="69568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9568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Communism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Marx envisioned an economic system with no need for government.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74820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Workers would own and control the means of production and take/  have just the necessities. Everyone would be equal (no rich/no poor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84" y="2437522"/>
            <a:ext cx="3345375" cy="18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7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665054"/>
              </p:ext>
            </p:extLst>
          </p:nvPr>
        </p:nvGraphicFramePr>
        <p:xfrm>
          <a:off x="0" y="0"/>
          <a:ext cx="12192000" cy="69568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9568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Communism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Marx envisioned an economic system with no need for government.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274820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Workers would own and control the means of production and take/  have just the necessities. Everyone would be equal (no rich/no poor).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Modern Communist countries control the entire economy (Command economy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84" y="2437522"/>
            <a:ext cx="3345375" cy="18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0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70707"/>
            <a:ext cx="11652498" cy="329320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1. 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Describe the key elements in a socialist economy.</a:t>
            </a:r>
            <a:endParaRPr lang="en-US" sz="3200" kern="0" dirty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>
                <a:solidFill>
                  <a:srgbClr val="FFC000"/>
                </a:solidFill>
                <a:latin typeface="Georgia"/>
                <a:sym typeface="Bradley Hand ITC TT-Bold" charset="0"/>
              </a:rPr>
              <a:t>2. </a:t>
            </a: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Explain the beliefs of Karl </a:t>
            </a:r>
            <a:r>
              <a:rPr lang="en-US" sz="3200" kern="0" dirty="0">
                <a:solidFill>
                  <a:srgbClr val="FFC000"/>
                </a:solidFill>
                <a:latin typeface="Georgia"/>
                <a:sym typeface="Bradley Hand ITC TT-Bold" charset="0"/>
              </a:rPr>
              <a:t>M</a:t>
            </a: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arx.</a:t>
            </a:r>
            <a:endParaRPr lang="en-US" sz="3200" kern="0" dirty="0">
              <a:solidFill>
                <a:srgbClr val="FFC000"/>
              </a:solidFill>
              <a:latin typeface="Georgia"/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3. What was Marx’s term for workers.</a:t>
            </a:r>
          </a:p>
          <a:p>
            <a:pPr lvl="0" algn="ctr"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4. </a:t>
            </a:r>
            <a:r>
              <a:rPr lang="en-US" sz="3200" kern="0" dirty="0">
                <a:solidFill>
                  <a:srgbClr val="FFC000"/>
                </a:solidFill>
                <a:latin typeface="Georgia"/>
                <a:sym typeface="Bradley Hand ITC TT-Bold" charset="0"/>
              </a:rPr>
              <a:t>Explain </a:t>
            </a: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why Communism might appeal to many people.</a:t>
            </a:r>
            <a:endParaRPr lang="en-US" sz="3200" kern="0" dirty="0">
              <a:solidFill>
                <a:srgbClr val="FFC000"/>
              </a:solidFill>
              <a:latin typeface="Georgia"/>
              <a:sym typeface="Bradley Hand ITC TT-Bold" charset="0"/>
            </a:endParaRP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rgbClr val="70AD47">
                    <a:lumMod val="20000"/>
                    <a:lumOff val="80000"/>
                  </a:srgbClr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>
              <a:defRPr/>
            </a:pP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6"/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  <a:endParaRPr lang="en-US" sz="2400" dirty="0" smtClean="0">
              <a:solidFill>
                <a:schemeClr val="accent6"/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endParaRPr lang="en-US" sz="1000" dirty="0">
              <a:solidFill>
                <a:schemeClr val="accent6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894086"/>
            <a:ext cx="1104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484" algn="ctr">
              <a:spcBef>
                <a:spcPts val="2000"/>
              </a:spcBef>
              <a:buSzPct val="46000"/>
              <a:defRPr/>
            </a:pPr>
            <a:r>
              <a:rPr lang="en-US" sz="28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table &amp; answer on your response sheet.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9" y="4729385"/>
            <a:ext cx="2128614" cy="21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502" y="4724921"/>
            <a:ext cx="2127498" cy="213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2902" y="186408"/>
            <a:ext cx="678209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00B050"/>
                </a:solidFill>
              </a:rPr>
              <a:t>SUMMARIZE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6930" y="5327588"/>
            <a:ext cx="7475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Target: Compare Socialism &amp; 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Capitalism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6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33606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Democratic Socialism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Elects socialists into office.  Government only controls some areas of the economy.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920" y="6004486"/>
            <a:ext cx="885215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4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12308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Authoritarian Socialism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Also known as Communism. 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920" y="6004486"/>
            <a:ext cx="885215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4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543703"/>
              </p:ext>
            </p:extLst>
          </p:nvPr>
        </p:nvGraphicFramePr>
        <p:xfrm>
          <a:off x="0" y="0"/>
          <a:ext cx="12192000" cy="4267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6805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Socialism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902" y="4487735"/>
            <a:ext cx="3076737" cy="17332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265" y="4487735"/>
            <a:ext cx="28575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76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61575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Authoritarian Socialism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Also known as Communism.  Supports revolution to overthrow capitalism.  The entire economy is controlled by the government.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652" y="3319696"/>
            <a:ext cx="4569739" cy="34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3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497" y="229999"/>
            <a:ext cx="7341388" cy="58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35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34359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some benefits of Capitalism?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Economic efficiency and personal freedom. </a:t>
                      </a: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Higher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rate of economic growth.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920" y="6004486"/>
            <a:ext cx="885215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85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394" y="153056"/>
            <a:ext cx="10280211" cy="661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6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04952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some criticisms of Capitalism?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Uneven distribution of wealth.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920" y="6004486"/>
            <a:ext cx="885215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4175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some criticisms of Capitalism?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Uneven distribution of wealth.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Some may have inadequate services.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15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25003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some criticisms of Capitalism?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Uneven distribution of wealth.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Some may have inadequate services.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Entrepreneurs may fail.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60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70707"/>
            <a:ext cx="11652498" cy="29238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5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. Compare and contrast Democratic and Authoritarian Socialism.</a:t>
            </a:r>
            <a:endParaRPr lang="en-US" sz="3200" kern="0" dirty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>
                <a:solidFill>
                  <a:srgbClr val="FFC000"/>
                </a:solidFill>
                <a:latin typeface="Georgia"/>
                <a:sym typeface="Bradley Hand ITC TT-Bold" charset="0"/>
              </a:rPr>
              <a:t>6</a:t>
            </a: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. Give some examples of why we prefer Capitalism.</a:t>
            </a:r>
            <a:endParaRPr lang="en-US" sz="3200" kern="0" dirty="0">
              <a:solidFill>
                <a:srgbClr val="FFC000"/>
              </a:solidFill>
              <a:latin typeface="Georgia"/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7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. What are some drawbacks to Capitalism?</a:t>
            </a:r>
          </a:p>
          <a:p>
            <a:pPr algn="ctr">
              <a:defRPr/>
            </a:pPr>
            <a:endParaRPr lang="en-US" sz="800" dirty="0" smtClean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rgbClr val="70AD47">
                    <a:lumMod val="20000"/>
                    <a:lumOff val="80000"/>
                  </a:srgbClr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>
              <a:defRPr/>
            </a:pP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6"/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  <a:endParaRPr lang="en-US" sz="2400" dirty="0" smtClean="0">
              <a:solidFill>
                <a:schemeClr val="accent6"/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endParaRPr lang="en-US" sz="1000" dirty="0">
              <a:solidFill>
                <a:schemeClr val="accent6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894086"/>
            <a:ext cx="1104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484" algn="ctr">
              <a:spcBef>
                <a:spcPts val="2000"/>
              </a:spcBef>
              <a:buSzPct val="46000"/>
              <a:defRPr/>
            </a:pPr>
            <a:r>
              <a:rPr lang="en-US" sz="28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table &amp; answer on your response sheet.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9" y="4729385"/>
            <a:ext cx="2128614" cy="21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502" y="4724921"/>
            <a:ext cx="2127498" cy="213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2902" y="186408"/>
            <a:ext cx="678209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00B050"/>
                </a:solidFill>
              </a:rPr>
              <a:t>SUMMARIZE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6930" y="5327588"/>
            <a:ext cx="7475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Target: Compare Socialism &amp; 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Capitalism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291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86945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some criticisms of Socialism?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Too much government interference in the economy.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920" y="6004486"/>
            <a:ext cx="885215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62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91261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some criticisms of Socialism?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Too much government interference in the economy.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Limited personal freedoms.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122087"/>
              </p:ext>
            </p:extLst>
          </p:nvPr>
        </p:nvGraphicFramePr>
        <p:xfrm>
          <a:off x="0" y="0"/>
          <a:ext cx="12192000" cy="4267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6805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Socialism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Economic system in which there is little private property and the government owns nearly all factors of production.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Examples</a:t>
                      </a:r>
                      <a:r>
                        <a:rPr lang="en-US" sz="4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4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04690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some criticisms of Socialism?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Too much government interference in the economy.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Limited personal freedoms.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Inefficiency.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Slow rate of economic growth.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920" y="6004486"/>
            <a:ext cx="885215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2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50307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5"/>
                <a:gridCol w="808219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Pure  Socialism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government</a:t>
                      </a:r>
                      <a:r>
                        <a:rPr lang="en-US" sz="4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(state) owns the means of production.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baseline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government controls all economic planning (centralized).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920" y="6004486"/>
            <a:ext cx="885215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84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08202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5"/>
                <a:gridCol w="808219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the characteristics of Pure  Socialism?  (page 52)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Prices are set by the state.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920" y="5859743"/>
            <a:ext cx="885215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2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04662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5"/>
                <a:gridCol w="808219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the characteristics of Pure  Socialism?  (page 52)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Prices are set by the state.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Strict control of the movement of </a:t>
                      </a:r>
                      <a:endParaRPr lang="en-US" sz="3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resources and 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labor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93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50947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5"/>
                <a:gridCol w="808219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the characteristics of Pure  Socialism?  (page 52)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Prices are set by the state.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Strict control of the movement of </a:t>
                      </a:r>
                      <a:endParaRPr lang="en-US" sz="3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resources and 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labor.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State ownership of the factors 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production. 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Limited private 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property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0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88449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5"/>
                <a:gridCol w="808219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the characteristics of Pure  Socialism?  (page 52)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Prices are set by the state.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Strict control of the movement of </a:t>
                      </a:r>
                      <a:endParaRPr lang="en-US" sz="3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resources and 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labor.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State ownership of the factors 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production. 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Limited private 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property.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State 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makes business decisions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 individual risk taking.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02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65099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5"/>
                <a:gridCol w="808219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the characteristics of Pure  Socialism?  (page 52)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Prices are set by the state.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Strict control of the movement of </a:t>
                      </a:r>
                      <a:endParaRPr lang="en-US" sz="3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resources and 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labor.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State ownership of the factors 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production. 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Limited private 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property.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State 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makes business decisions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 individual risk taking.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 Economic decisions are made by the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state.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30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02663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5"/>
                <a:gridCol w="808219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the characteristics of Pure  Socialism?  (page 52)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Prices are set by the state.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Strict control of the movement of </a:t>
                      </a:r>
                      <a:endParaRPr lang="en-US" sz="3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resources and 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labor.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State ownership of the factors 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production. 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Limited private 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property.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State 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makes business decisions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 individual risk taking.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 Economic decisions are made by the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state.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Taxation used to 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redistribute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income</a:t>
                      </a: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44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95497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5"/>
                <a:gridCol w="808219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the characteristics of Capitalism?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Personal freedom.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920" y="5951802"/>
            <a:ext cx="885215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3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28009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5"/>
                <a:gridCol w="808219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the characteristics of Capitalism?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Personal freedom.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Individual initiative.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76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540104"/>
              </p:ext>
            </p:extLst>
          </p:nvPr>
        </p:nvGraphicFramePr>
        <p:xfrm>
          <a:off x="0" y="0"/>
          <a:ext cx="12192000" cy="4267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4"/>
                <a:gridCol w="8082196"/>
              </a:tblGrid>
              <a:tr h="36805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Socialism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Economic system in which there is little private property and the government owns nearly all factors of production.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Examples: North Korea and </a:t>
                      </a:r>
                      <a:r>
                        <a:rPr lang="en-US" sz="4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Cuba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902" y="4487735"/>
            <a:ext cx="3076737" cy="17332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265" y="4487735"/>
            <a:ext cx="28575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14272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5"/>
                <a:gridCol w="808219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the characteristics of Capitalism?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Personal freedom.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Individual initiative.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Efficiency.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04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69242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5"/>
                <a:gridCol w="808219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are the characteristics of Capitalism?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Personal freedom.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Individual initiative.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Efficiency.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Economic growth.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80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305629"/>
              </p:ext>
            </p:extLst>
          </p:nvPr>
        </p:nvGraphicFramePr>
        <p:xfrm>
          <a:off x="2049518" y="327928"/>
          <a:ext cx="7725103" cy="2926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65255"/>
                <a:gridCol w="5459848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Market Economy?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Give an example.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Capitalism – The U.S.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Individuals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own the means of production and 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make economic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decisions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with no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(or very limited) 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government involvement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free exchange of goods and services between buyers and sellers.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2690" y="-1457374"/>
            <a:ext cx="15655069" cy="847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09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2941" y="619551"/>
            <a:ext cx="8266670" cy="3847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>
                <a:solidFill>
                  <a:srgbClr val="C00000"/>
                </a:solidFill>
              </a:rPr>
              <a:t>Pair </a:t>
            </a:r>
            <a:r>
              <a:rPr lang="en-US" sz="6000" b="1" u="sng" dirty="0" smtClean="0">
                <a:solidFill>
                  <a:srgbClr val="C00000"/>
                </a:solidFill>
              </a:rPr>
              <a:t>Share</a:t>
            </a:r>
          </a:p>
          <a:p>
            <a:pPr algn="ctr"/>
            <a:endParaRPr lang="en-US" sz="2400" b="1" u="sng" dirty="0">
              <a:solidFill>
                <a:srgbClr val="C00000"/>
              </a:solidFill>
            </a:endParaRPr>
          </a:p>
          <a:p>
            <a:pPr algn="ctr"/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 there benefits in a Socialist society? Explain</a:t>
            </a:r>
            <a:r>
              <a:rPr lang="en-US" sz="6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/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54450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0423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5"/>
                <a:gridCol w="808219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Who does the planning for socialist and capitalist economies?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Capitalism – 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Democratic Socialism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Authoritarian Socialism – 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920" y="6004486"/>
            <a:ext cx="885215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97704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5"/>
                <a:gridCol w="808219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Who does the planning for socialist and capitalist economies?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Capitalism –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Private individuals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Democratic Socialism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Authoritarian Socialism – 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60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04980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5"/>
                <a:gridCol w="808219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Who does the planning for socialist and capitalist economies?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Capitalism –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Private individuals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Democratic Socialism –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Limited governmental control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Authoritarian Socialism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60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73959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5"/>
                <a:gridCol w="8082195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Who does the planning for socialist and capitalist economies?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Capitalism –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Private individuals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Democratic Socialism –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Limited governmental control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Authoritarian Socialism –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Government controls 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everything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1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70707"/>
            <a:ext cx="11652498" cy="329320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8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. Explain why Capitalism is better than Socialism. Or is it?</a:t>
            </a:r>
            <a:endParaRPr lang="en-US" sz="3200" kern="0" dirty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9. Explain Pure Socialism.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10. Should we have more or less government involvement in the economy in the U.S. or is it about right? Explain. </a:t>
            </a: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rgbClr val="70AD47">
                    <a:lumMod val="20000"/>
                    <a:lumOff val="80000"/>
                  </a:srgbClr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>
              <a:defRPr/>
            </a:pP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6"/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  <a:endParaRPr lang="en-US" sz="2400" dirty="0" smtClean="0">
              <a:solidFill>
                <a:schemeClr val="accent6"/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endParaRPr lang="en-US" sz="1000" dirty="0">
              <a:solidFill>
                <a:schemeClr val="accent6"/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894086"/>
            <a:ext cx="1104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484" algn="ctr">
              <a:spcBef>
                <a:spcPts val="2000"/>
              </a:spcBef>
              <a:buSzPct val="46000"/>
              <a:defRPr/>
            </a:pPr>
            <a:r>
              <a:rPr lang="en-US" sz="28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at your table &amp; answer on your response sheet.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9" y="4727152"/>
            <a:ext cx="2128614" cy="21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502" y="4724921"/>
            <a:ext cx="2127498" cy="213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2902" y="186408"/>
            <a:ext cx="678209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00B050"/>
                </a:solidFill>
              </a:rPr>
              <a:t>SUMMARIZE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6930" y="5327588"/>
            <a:ext cx="7475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Target: Compare Socialism &amp; 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Capitalism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6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70707"/>
            <a:ext cx="11652498" cy="3077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rgbClr val="C00000"/>
                </a:solidFill>
                <a:sym typeface="Bradley Hand ITC TT-Bold" charset="0"/>
              </a:rPr>
              <a:t>Did you hit the Target?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latin typeface="Bradley Hand ITC TT-Bold" charset="0"/>
                <a:sym typeface="Bradley Hand ITC TT-Bold" charset="0"/>
              </a:rPr>
              <a:t>Can you explain how you met the goals of today’s lesson?</a:t>
            </a:r>
          </a:p>
          <a:p>
            <a:pPr algn="ctr">
              <a:defRPr/>
            </a:pPr>
            <a:endParaRPr lang="en-US" sz="3200" kern="0" dirty="0">
              <a:solidFill>
                <a:srgbClr val="00B0F0"/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endParaRPr lang="en-US" sz="3200" kern="0" dirty="0" smtClean="0">
              <a:solidFill>
                <a:srgbClr val="00B0F0"/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endParaRPr lang="en-US" sz="3200" kern="0" dirty="0">
              <a:solidFill>
                <a:srgbClr val="00B0F0"/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endParaRPr lang="en-US" sz="2400" dirty="0" smtClean="0">
              <a:solidFill>
                <a:schemeClr val="accent6"/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endParaRPr lang="en-US" sz="1000" dirty="0">
              <a:solidFill>
                <a:schemeClr val="accent6"/>
              </a:solidFill>
              <a:latin typeface="Bradley Hand ITC TT-Bold" charset="0"/>
              <a:sym typeface="Bradley Hand ITC TT-Bold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9" y="4727152"/>
            <a:ext cx="2128614" cy="212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502" y="4724921"/>
            <a:ext cx="2127498" cy="213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2902" y="186408"/>
            <a:ext cx="678209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 smtClean="0">
                <a:solidFill>
                  <a:srgbClr val="00B050"/>
                </a:solidFill>
              </a:rPr>
              <a:t>Success Criteria</a:t>
            </a:r>
            <a:endParaRPr lang="en-US" sz="4000" b="1" u="sng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6930" y="5327588"/>
            <a:ext cx="7475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</a:t>
            </a:r>
            <a:r>
              <a:rPr lang="en-US" sz="32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Target: Compare Socialism &amp; 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Capitalism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551837"/>
            <a:ext cx="116524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Some aspects of a socialist economy include… </a:t>
            </a:r>
            <a:endParaRPr lang="en-US" sz="24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 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example 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a country with socialist economy is…</a:t>
            </a:r>
            <a:endParaRPr lang="en-US" sz="24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sz="2400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Some 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aspects of a 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capitalist economy 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include… </a:t>
            </a:r>
          </a:p>
          <a:p>
            <a:pPr algn="ctr">
              <a:spcBef>
                <a:spcPts val="0"/>
              </a:spcBef>
            </a:pP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 example of a country with 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capitalist economy </a:t>
            </a:r>
            <a:r>
              <a:rPr lang="en-US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24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827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548772"/>
              </p:ext>
            </p:extLst>
          </p:nvPr>
        </p:nvGraphicFramePr>
        <p:xfrm>
          <a:off x="0" y="0"/>
          <a:ext cx="12192000" cy="71323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3"/>
                <a:gridCol w="8082197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Who was Karl 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Marx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02" y="6004486"/>
            <a:ext cx="885215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59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624010"/>
              </p:ext>
            </p:extLst>
          </p:nvPr>
        </p:nvGraphicFramePr>
        <p:xfrm>
          <a:off x="0" y="0"/>
          <a:ext cx="12192000" cy="7680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3"/>
                <a:gridCol w="8082197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Who was Karl 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Marx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German 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philosopher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 economist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6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628687"/>
              </p:ext>
            </p:extLst>
          </p:nvPr>
        </p:nvGraphicFramePr>
        <p:xfrm>
          <a:off x="0" y="0"/>
          <a:ext cx="12192000" cy="7680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3"/>
                <a:gridCol w="8082197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Who was Karl 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Marx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German philosopher and economist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One </a:t>
                      </a:r>
                      <a:r>
                        <a:rPr lang="en-US" sz="36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 the most influential supporters of Socialism</a:t>
                      </a:r>
                      <a:r>
                        <a:rPr lang="en-US" sz="36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65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689338"/>
              </p:ext>
            </p:extLst>
          </p:nvPr>
        </p:nvGraphicFramePr>
        <p:xfrm>
          <a:off x="0" y="0"/>
          <a:ext cx="12192000" cy="7680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3"/>
                <a:gridCol w="8082197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Who was Karl 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Marx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German philosopher and economist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One </a:t>
                      </a:r>
                      <a:r>
                        <a:rPr lang="en-US" sz="36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 the most influential supporters of Socialism.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 felt capitalists exploited (took advantage of) the workers (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proletariat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96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57822"/>
              </p:ext>
            </p:extLst>
          </p:nvPr>
        </p:nvGraphicFramePr>
        <p:xfrm>
          <a:off x="0" y="0"/>
          <a:ext cx="12192000" cy="7680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09803"/>
                <a:gridCol w="8082197"/>
              </a:tblGrid>
              <a:tr h="6858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Who was Karl 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Marx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German philosopher and economist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One </a:t>
                      </a:r>
                      <a:r>
                        <a:rPr lang="en-US" sz="36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 the most influential supporters of Socialism.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 felt capitalists exploited (took advantage of) the workers (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proletariat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).  </a:t>
                      </a: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 said the</a:t>
                      </a:r>
                      <a:r>
                        <a:rPr lang="en-US" sz="3600" baseline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workers in a Capitalist economy would eventually rise up and overthrow capitalism. These workers would then create a socialist system that would evolve into pure communism (p. 53).</a:t>
                      </a:r>
                      <a:endParaRPr lang="en-US" sz="36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40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876</Words>
  <Application>Microsoft Office PowerPoint</Application>
  <PresentationFormat>Widescreen</PresentationFormat>
  <Paragraphs>328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Bradley Hand ITC TT-Bold</vt:lpstr>
      <vt:lpstr>Calibri</vt:lpstr>
      <vt:lpstr>Calibri Light</vt:lpstr>
      <vt:lpstr>Georgia</vt:lpstr>
      <vt:lpstr>Times</vt:lpstr>
      <vt:lpstr>Times New Roman</vt:lpstr>
      <vt:lpstr>Office Theme</vt:lpstr>
      <vt:lpstr>ECONOMICS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Richard Davis</dc:creator>
  <cp:lastModifiedBy>Richard Davis</cp:lastModifiedBy>
  <cp:revision>39</cp:revision>
  <dcterms:created xsi:type="dcterms:W3CDTF">2015-09-14T18:35:59Z</dcterms:created>
  <dcterms:modified xsi:type="dcterms:W3CDTF">2018-09-18T18:42:40Z</dcterms:modified>
</cp:coreProperties>
</file>