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90" r:id="rId3"/>
    <p:sldId id="300" r:id="rId4"/>
    <p:sldId id="279" r:id="rId5"/>
    <p:sldId id="278" r:id="rId6"/>
    <p:sldId id="260" r:id="rId7"/>
    <p:sldId id="296" r:id="rId8"/>
    <p:sldId id="298" r:id="rId9"/>
    <p:sldId id="297" r:id="rId10"/>
    <p:sldId id="295" r:id="rId11"/>
    <p:sldId id="261" r:id="rId12"/>
    <p:sldId id="280" r:id="rId13"/>
    <p:sldId id="262" r:id="rId14"/>
    <p:sldId id="301" r:id="rId15"/>
    <p:sldId id="302" r:id="rId16"/>
    <p:sldId id="263" r:id="rId17"/>
    <p:sldId id="264" r:id="rId18"/>
    <p:sldId id="303" r:id="rId19"/>
    <p:sldId id="291" r:id="rId20"/>
    <p:sldId id="265" r:id="rId21"/>
    <p:sldId id="304" r:id="rId22"/>
    <p:sldId id="305" r:id="rId23"/>
    <p:sldId id="307" r:id="rId24"/>
    <p:sldId id="306" r:id="rId25"/>
    <p:sldId id="308" r:id="rId26"/>
    <p:sldId id="266" r:id="rId27"/>
    <p:sldId id="309" r:id="rId28"/>
    <p:sldId id="310" r:id="rId29"/>
    <p:sldId id="311" r:id="rId30"/>
    <p:sldId id="267" r:id="rId31"/>
    <p:sldId id="312" r:id="rId32"/>
    <p:sldId id="313" r:id="rId33"/>
    <p:sldId id="314" r:id="rId34"/>
    <p:sldId id="315" r:id="rId35"/>
    <p:sldId id="293" r:id="rId36"/>
    <p:sldId id="292" r:id="rId37"/>
    <p:sldId id="299" r:id="rId38"/>
    <p:sldId id="29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13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8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2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1545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39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1629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33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64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7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1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4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2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4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1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0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5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3B6837-392C-4871-99C6-1F67DD41EF81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86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sinessinsider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607" y="542440"/>
            <a:ext cx="9144000" cy="1185217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chemeClr val="accent5"/>
                </a:solidFill>
              </a:rPr>
              <a:t>ECONOMICS</a:t>
            </a:r>
            <a:endParaRPr lang="en-US" sz="8000" u="sng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706" y="1906579"/>
            <a:ext cx="7111435" cy="2344145"/>
          </a:xfrm>
        </p:spPr>
        <p:txBody>
          <a:bodyPr>
            <a:normAutofit fontScale="32500" lnSpcReduction="20000"/>
          </a:bodyPr>
          <a:lstStyle/>
          <a:p>
            <a:r>
              <a:rPr lang="en-US" sz="9800" dirty="0" smtClean="0">
                <a:solidFill>
                  <a:srgbClr val="00B050"/>
                </a:solidFill>
              </a:rPr>
              <a:t>Ch. 2.3:  The Goals of the Nation</a:t>
            </a:r>
          </a:p>
          <a:p>
            <a:endParaRPr lang="en-US" sz="3900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9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Identify the goals of our Free-enterprise system and the rights and responsibilities of individuals</a:t>
            </a:r>
            <a:endParaRPr lang="en-US" sz="9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14288"/>
            <a:ext cx="11430000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116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23624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85928"/>
                <a:gridCol w="9306072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Economic Security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Protection against risks beyond our control – natural disasters, injury, business or bank failures, old age.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Examples: Government social programs: Social Security, unemployment benefits, etc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15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67394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85928"/>
                <a:gridCol w="9306072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Economic Stability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Reduce extreme ups and downs in the standard of living.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66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301960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00736"/>
                <a:gridCol w="9091263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standard of living and how is it measured?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069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249535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00736"/>
                <a:gridCol w="9091263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standard of living and how is it measured?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material well-being of an individual, group, or nation.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7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137693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00736"/>
                <a:gridCol w="9091263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standard of living and how is it measured?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material well-being of an individual, group, or nation.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Measured by the average value of goods and services used by the average citizen over a given period of time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40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88398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75098"/>
                <a:gridCol w="8616902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Economic growth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Producing more goods and services over the long term.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 population increases, so must the economy.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More goods = more choice = more hiring = more investment…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995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724262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25987"/>
                <a:gridCol w="7966012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Why is economic growth an important goal of the free-enterprise system?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675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940099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25987"/>
                <a:gridCol w="7966012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Why is economic growth an important goal of the free-enterprise system?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 population increases the economy needs to expand to satisfy the additional needs and wants.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Economic growth helps nations meet other goals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79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0707"/>
            <a:ext cx="11652498" cy="31393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1. 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Which goal refers to fair and just economic policy?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2. </a:t>
            </a: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Which goal deals with using resources in the best way?</a:t>
            </a:r>
            <a:endParaRPr lang="en-US" sz="32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3. What is the goal of Economic Growth?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4. The material well-being of an individual or group is…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6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894086"/>
            <a:ext cx="1104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table &amp; answer on your response sheet.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9385"/>
            <a:ext cx="2128614" cy="21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502" y="4724921"/>
            <a:ext cx="2127498" cy="213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2902" y="186408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6930" y="4724921"/>
            <a:ext cx="74758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Identify the goals of our Free-enterprise system and the rights and responsibilities of individuals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462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138242"/>
              </p:ext>
            </p:extLst>
          </p:nvPr>
        </p:nvGraphicFramePr>
        <p:xfrm>
          <a:off x="1" y="0"/>
          <a:ext cx="12191999" cy="68579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28598"/>
                <a:gridCol w="8063401"/>
              </a:tblGrid>
              <a:tr h="68579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the goals of Free Enterprise?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</a:t>
                      </a: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</a:t>
                      </a: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914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2570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75098"/>
                <a:gridCol w="8616902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individual rights in a free enterprise system?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34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47672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75098"/>
                <a:gridCol w="8616902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individual rights in a free enterprise system?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Career choice.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6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41871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75098"/>
                <a:gridCol w="8616902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individual rights in a free enterprise system?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Career choice.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 a “workaholic” or work very little.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78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48854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75098"/>
                <a:gridCol w="8616902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individual rights in a free enterprise system?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Career choice.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 a “workaholic” or work very little.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Buy what you want and reject others.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64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16776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75098"/>
                <a:gridCol w="8616902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individual rights in a free enterprise system?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Career choice.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 a “workaholic” or work very little.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Buy what you want and reject others.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Spend, save or invest your money.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33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9319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75098"/>
                <a:gridCol w="8616902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individual rights in a free enterprise system?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Career choice.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 a “workaholic” or work very little.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Buy what you want and reject others.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Spend, save or invest your money.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Bankruptcy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4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5087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75096"/>
                <a:gridCol w="8616904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individual responsibilities in a free enterprise system?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1181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099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75096"/>
                <a:gridCol w="8616904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individual responsibilities in a free enterprise system?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Support yourself and your family.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Pay taxes.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95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7273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75096"/>
                <a:gridCol w="8616904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individual responsibilities in a free enterprise system?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Support yourself and your family.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Pay taxes.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Use your education to be a productive member of society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09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65674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75096"/>
                <a:gridCol w="8616904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individual responsibilities in a free enterprise system?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Support yourself and your family.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Pay taxes.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Use your education to be a productive member of society.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 knowledgeable about government and issues and vote.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51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739774"/>
              </p:ext>
            </p:extLst>
          </p:nvPr>
        </p:nvGraphicFramePr>
        <p:xfrm>
          <a:off x="1" y="0"/>
          <a:ext cx="12191999" cy="68579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28598"/>
                <a:gridCol w="8063401"/>
              </a:tblGrid>
              <a:tr h="68579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the goals of Free Enterprise?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Freedom  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Security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Efficiency  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Stability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Equity       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6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Growth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48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05060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75099"/>
                <a:gridCol w="8616901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trade-offs among  the goals of a free enterprise system?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Freedom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Some business will fail.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0840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11416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75099"/>
                <a:gridCol w="8616901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trade-offs among  the goals of a free enterprise system?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Freedom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Some business will fail.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Efficiency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Scarcity, not enough to go around.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24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93313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75099"/>
                <a:gridCol w="8616901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trade-offs among  the goals of a free enterprise system?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Freedom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Some business will fail.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Efficiency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Scarcity, not enough to go around.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Equity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In trying to be fair, some may get discriminated against.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54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56798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75099"/>
                <a:gridCol w="8616901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trade-offs among  the goals of a free enterprise system?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Freedom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Some business will fail.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Efficiency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Scarcity, not enough to go around.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Equity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In trying to be fair, some may get discriminated against.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Security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Limits resources that could have been used elsewhere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94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51354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75099"/>
                <a:gridCol w="8616901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trade-offs among  the goals of a free enterprise system?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Freedom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Some business will fail.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Efficiency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Scarcity, not enough to go around.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Equity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In trying to be fair, some may get discriminated against.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Security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Limits resources that could have been used elsewhere.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Stability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Some will enjoy large gains from other’s losses.  </a:t>
                      </a: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81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7424" y="945397"/>
            <a:ext cx="104303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smtClean="0"/>
              <a:t>PAIR SHARE</a:t>
            </a:r>
          </a:p>
          <a:p>
            <a:pPr algn="ctr"/>
            <a:r>
              <a:rPr lang="en-US" sz="4800" dirty="0" smtClean="0"/>
              <a:t>Is </a:t>
            </a:r>
            <a:r>
              <a:rPr lang="en-US" sz="4800" dirty="0"/>
              <a:t>there something better than the Free Enterprise System</a:t>
            </a:r>
            <a:r>
              <a:rPr lang="en-US" sz="4800" dirty="0" smtClean="0"/>
              <a:t>?</a:t>
            </a:r>
          </a:p>
          <a:p>
            <a:endParaRPr lang="en-US" sz="4800" dirty="0"/>
          </a:p>
          <a:p>
            <a:r>
              <a:rPr lang="en-US" sz="4400" dirty="0" smtClean="0">
                <a:solidFill>
                  <a:srgbClr val="002060"/>
                </a:solidFill>
              </a:rPr>
              <a:t>Discuss this with a neighbor and then with the whole neighborhood </a:t>
            </a:r>
            <a:r>
              <a:rPr lang="en-US" sz="4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.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6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0707"/>
            <a:ext cx="11652498" cy="36317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5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. Describe some economic rights that we have.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6</a:t>
            </a: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. Describe some economic responsibilities in the U.S. </a:t>
            </a:r>
            <a:endParaRPr lang="en-US" sz="32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7. Is there something better than the Free </a:t>
            </a: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E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nterprise System? Explain. </a:t>
            </a:r>
          </a:p>
          <a:p>
            <a:pPr algn="ctr">
              <a:defRPr/>
            </a:pP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8</a:t>
            </a: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. Write your own definition for Standard of Living.</a:t>
            </a:r>
            <a:endParaRPr lang="en-US" sz="3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8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6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894086"/>
            <a:ext cx="1104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table &amp; answer on your response sheet.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9385"/>
            <a:ext cx="2128614" cy="21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502" y="4724921"/>
            <a:ext cx="2127498" cy="213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2902" y="186408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8639" y="5034310"/>
            <a:ext cx="74758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Identify the goals of our Free-enterprise system and the rights and responsibilities of individuals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0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903" y="533054"/>
            <a:ext cx="82666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/>
              <a:t>Pair </a:t>
            </a:r>
            <a:r>
              <a:rPr lang="en-US" sz="4000" b="1" u="sng" dirty="0" smtClean="0"/>
              <a:t>Share</a:t>
            </a:r>
          </a:p>
          <a:p>
            <a:pPr algn="ctr"/>
            <a:r>
              <a:rPr lang="en-US" sz="4000" dirty="0" smtClean="0"/>
              <a:t>What </a:t>
            </a:r>
            <a:r>
              <a:rPr lang="en-US" sz="4000" dirty="0"/>
              <a:t>responsibilities do we have as citizens of the U.S</a:t>
            </a:r>
            <a:r>
              <a:rPr lang="en-US" sz="4000" dirty="0" smtClean="0"/>
              <a:t>.?</a:t>
            </a:r>
          </a:p>
          <a:p>
            <a:pPr algn="ctr"/>
            <a:r>
              <a:rPr lang="en-US" sz="4000" dirty="0" smtClean="0"/>
              <a:t>Do </a:t>
            </a:r>
            <a:r>
              <a:rPr lang="en-US" sz="4000" dirty="0"/>
              <a:t>you agree with these</a:t>
            </a:r>
            <a:r>
              <a:rPr lang="en-US" sz="4000" dirty="0" smtClean="0"/>
              <a:t>?</a:t>
            </a:r>
          </a:p>
          <a:p>
            <a:pPr algn="ctr"/>
            <a:r>
              <a:rPr lang="en-US" sz="4000" dirty="0" smtClean="0"/>
              <a:t>Are </a:t>
            </a:r>
            <a:r>
              <a:rPr lang="en-US" sz="4000" dirty="0"/>
              <a:t>they different other places?</a:t>
            </a:r>
          </a:p>
        </p:txBody>
      </p:sp>
    </p:spTree>
    <p:extLst>
      <p:ext uri="{BB962C8B-B14F-4D97-AF65-F5344CB8AC3E}">
        <p14:creationId xmlns:p14="http://schemas.microsoft.com/office/powerpoint/2010/main" val="224844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0707"/>
            <a:ext cx="11652498" cy="31085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u="sng" kern="0" dirty="0" smtClean="0">
                <a:solidFill>
                  <a:srgbClr val="00B0F0"/>
                </a:solidFill>
                <a:sym typeface="Bradley Hand ITC TT-Bold" charset="0"/>
              </a:rPr>
              <a:t>Success Criteria</a:t>
            </a:r>
            <a:endParaRPr lang="en-US" sz="3200" kern="0" dirty="0" smtClean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endParaRPr lang="en-US" sz="1200" kern="0" dirty="0">
              <a:solidFill>
                <a:srgbClr val="00B0F0"/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Bradley Hand ITC TT-Bold" charset="0"/>
                <a:sym typeface="Bradley Hand ITC TT-Bold" charset="0"/>
              </a:rPr>
              <a:t>Can you </a:t>
            </a:r>
            <a:r>
              <a:rPr lang="en-US" sz="3200" kern="0" dirty="0">
                <a:solidFill>
                  <a:srgbClr val="FFC000"/>
                </a:solidFill>
                <a:latin typeface="Bradley Hand ITC TT-Bold" charset="0"/>
                <a:sym typeface="Bradley Hand ITC TT-Bold" charset="0"/>
              </a:rPr>
              <a:t>identify </a:t>
            </a:r>
            <a:r>
              <a:rPr lang="en-US" sz="3200" kern="0" dirty="0" smtClean="0">
                <a:solidFill>
                  <a:srgbClr val="FFC000"/>
                </a:solidFill>
                <a:latin typeface="Bradley Hand ITC TT-Bold" charset="0"/>
                <a:sym typeface="Bradley Hand ITC TT-Bold" charset="0"/>
              </a:rPr>
              <a:t>goals </a:t>
            </a:r>
            <a:r>
              <a:rPr lang="en-US" sz="3200" kern="0" dirty="0">
                <a:solidFill>
                  <a:srgbClr val="FFC000"/>
                </a:solidFill>
                <a:latin typeface="Bradley Hand ITC TT-Bold" charset="0"/>
                <a:sym typeface="Bradley Hand ITC TT-Bold" charset="0"/>
              </a:rPr>
              <a:t>of our Free-enterprise </a:t>
            </a:r>
            <a:r>
              <a:rPr lang="en-US" sz="3200" kern="0" dirty="0" smtClean="0">
                <a:solidFill>
                  <a:srgbClr val="FFC000"/>
                </a:solidFill>
                <a:latin typeface="Bradley Hand ITC TT-Bold" charset="0"/>
                <a:sym typeface="Bradley Hand ITC TT-Bold" charset="0"/>
              </a:rPr>
              <a:t>system?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Can you identify the </a:t>
            </a:r>
            <a:r>
              <a:rPr lang="en-US" sz="3200" kern="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rights and responsibilities of </a:t>
            </a:r>
            <a:r>
              <a:rPr lang="en-US" sz="3200" kern="0" dirty="0" smtClean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individuals in our country?</a:t>
            </a:r>
          </a:p>
          <a:p>
            <a:pPr algn="ctr">
              <a:defRPr/>
            </a:pPr>
            <a:endParaRPr lang="en-US" sz="1200" kern="0" dirty="0" smtClean="0">
              <a:solidFill>
                <a:srgbClr val="0070C0"/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00B050"/>
                </a:solidFill>
                <a:latin typeface="Bradley Hand ITC TT-Bold" charset="0"/>
                <a:sym typeface="Bradley Hand ITC TT-Bold" charset="0"/>
              </a:rPr>
              <a:t>Explain on your Response Sheet.</a:t>
            </a:r>
          </a:p>
          <a:p>
            <a:pPr algn="ctr">
              <a:defRPr/>
            </a:pPr>
            <a:endParaRPr lang="en-US" sz="1200" kern="0" dirty="0">
              <a:solidFill>
                <a:srgbClr val="00B050"/>
              </a:solidFill>
              <a:latin typeface="Bradley Hand ITC TT-Bold" charset="0"/>
              <a:sym typeface="Bradley Hand ITC TT-Bold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9385"/>
            <a:ext cx="2128614" cy="21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502" y="4724921"/>
            <a:ext cx="2127498" cy="213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2902" y="186408"/>
            <a:ext cx="678209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u="sng" dirty="0" smtClean="0">
                <a:solidFill>
                  <a:srgbClr val="FF0000"/>
                </a:solidFill>
              </a:rPr>
              <a:t>Did you hit the target?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8639" y="5034310"/>
            <a:ext cx="74758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Identify the goals of our Free-enterprise system and the rights and responsibilities of </a:t>
            </a: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individuals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27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8157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Economic Freedom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Freedom to make choices.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549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927876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65478"/>
                <a:gridCol w="8226521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Economic Efficiency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Using limited resources wisely.  Lowest cost of production and the least amount of waste (due to scarcity).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2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347279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75097"/>
                <a:gridCol w="8616902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Economic Equity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balancing of economic policy so that it is 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fair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and 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just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Such as equal pay, fairness in hiring, and no discrimination. </a:t>
                      </a: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87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794" y="0"/>
            <a:ext cx="8690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6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5531" y="1390821"/>
            <a:ext cx="64860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www.businessinsider.com</a:t>
            </a:r>
            <a:endParaRPr lang="en-US" sz="3200" dirty="0" smtClean="0"/>
          </a:p>
          <a:p>
            <a:endParaRPr lang="en-US" sz="3200" dirty="0"/>
          </a:p>
          <a:p>
            <a:pPr algn="ctr"/>
            <a:r>
              <a:rPr lang="en-US" sz="3200" dirty="0" smtClean="0"/>
              <a:t>March 08, 2017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188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555" y="0"/>
            <a:ext cx="113435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/>
              <a:t>According to data taken from the </a:t>
            </a:r>
            <a:r>
              <a:rPr lang="en-US" sz="2700" dirty="0">
                <a:solidFill>
                  <a:srgbClr val="C00000"/>
                </a:solidFill>
              </a:rPr>
              <a:t>US Census Bureau</a:t>
            </a:r>
            <a:r>
              <a:rPr lang="en-US" sz="2700" dirty="0"/>
              <a:t>, the </a:t>
            </a:r>
            <a:r>
              <a:rPr lang="en-US" sz="2700" dirty="0">
                <a:solidFill>
                  <a:srgbClr val="C00000"/>
                </a:solidFill>
              </a:rPr>
              <a:t>average gender pay gap in the United States is around 21%</a:t>
            </a:r>
            <a:r>
              <a:rPr lang="en-US" sz="2700" dirty="0"/>
              <a:t>, meaning that, on average, </a:t>
            </a:r>
            <a:r>
              <a:rPr lang="en-US" sz="2700" dirty="0">
                <a:solidFill>
                  <a:srgbClr val="C00000"/>
                </a:solidFill>
              </a:rPr>
              <a:t>a woman earns 21% less than her male counterpart</a:t>
            </a:r>
            <a:r>
              <a:rPr lang="en-US" sz="2700" dirty="0"/>
              <a:t>. That gap can be larger or smaller depending on the state someone lives in.</a:t>
            </a:r>
          </a:p>
          <a:p>
            <a:endParaRPr lang="en-US" sz="2700" dirty="0"/>
          </a:p>
          <a:p>
            <a:r>
              <a:rPr lang="en-US" sz="2700" dirty="0"/>
              <a:t>In Louisiana, for instance, the gender pay gap is 34.7%, the biggest wage gap in the nation. 21 states in the country currently have gender pay gaps that are larger than the national average.</a:t>
            </a:r>
          </a:p>
          <a:p>
            <a:endParaRPr lang="en-US" sz="2700" dirty="0"/>
          </a:p>
          <a:p>
            <a:r>
              <a:rPr lang="en-US" sz="2700" dirty="0"/>
              <a:t>Most states have implemented laws against gender discrimination, and all but three have laws prohibiting employers from discriminating on the basis of gender, the report says.</a:t>
            </a:r>
          </a:p>
          <a:p>
            <a:endParaRPr lang="en-US" sz="2700" dirty="0"/>
          </a:p>
          <a:p>
            <a:r>
              <a:rPr lang="en-US" sz="2700" dirty="0"/>
              <a:t>Washington, D.C. has the smallest pay gap at 10.4%, which means that women earn an average of 10.4% less than men in the area.</a:t>
            </a:r>
          </a:p>
        </p:txBody>
      </p:sp>
    </p:spTree>
    <p:extLst>
      <p:ext uri="{BB962C8B-B14F-4D97-AF65-F5344CB8AC3E}">
        <p14:creationId xmlns:p14="http://schemas.microsoft.com/office/powerpoint/2010/main" val="553379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1487</TotalTime>
  <Words>953</Words>
  <Application>Microsoft Office PowerPoint</Application>
  <PresentationFormat>Widescreen</PresentationFormat>
  <Paragraphs>195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Bradley Hand ITC TT-Bold</vt:lpstr>
      <vt:lpstr>Century Gothic</vt:lpstr>
      <vt:lpstr>Georgia</vt:lpstr>
      <vt:lpstr>Times</vt:lpstr>
      <vt:lpstr>Times New Roman</vt:lpstr>
      <vt:lpstr>Wingdings</vt:lpstr>
      <vt:lpstr>Wingdings 3</vt:lpstr>
      <vt:lpstr>Slice</vt:lpstr>
      <vt:lpstr>ECONOMICS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35</cp:revision>
  <dcterms:created xsi:type="dcterms:W3CDTF">2015-09-14T18:35:59Z</dcterms:created>
  <dcterms:modified xsi:type="dcterms:W3CDTF">2018-09-12T18:43:12Z</dcterms:modified>
</cp:coreProperties>
</file>