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8" r:id="rId3"/>
    <p:sldId id="330" r:id="rId4"/>
    <p:sldId id="329" r:id="rId5"/>
    <p:sldId id="314" r:id="rId6"/>
    <p:sldId id="331" r:id="rId7"/>
    <p:sldId id="332" r:id="rId8"/>
    <p:sldId id="287" r:id="rId9"/>
    <p:sldId id="333" r:id="rId10"/>
    <p:sldId id="325" r:id="rId11"/>
    <p:sldId id="318" r:id="rId12"/>
    <p:sldId id="335" r:id="rId13"/>
    <p:sldId id="334" r:id="rId14"/>
    <p:sldId id="321" r:id="rId15"/>
    <p:sldId id="336" r:id="rId16"/>
    <p:sldId id="319" r:id="rId17"/>
    <p:sldId id="337" r:id="rId18"/>
    <p:sldId id="320" r:id="rId19"/>
    <p:sldId id="322" r:id="rId20"/>
    <p:sldId id="338" r:id="rId21"/>
    <p:sldId id="326" r:id="rId22"/>
    <p:sldId id="323" r:id="rId23"/>
    <p:sldId id="339" r:id="rId24"/>
    <p:sldId id="291" r:id="rId25"/>
    <p:sldId id="292" r:id="rId26"/>
    <p:sldId id="324" r:id="rId27"/>
    <p:sldId id="327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11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9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3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1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5784" y="296562"/>
            <a:ext cx="9144000" cy="1372244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solidFill>
                  <a:schemeClr val="accent5"/>
                </a:solidFill>
              </a:rPr>
              <a:t>ECONOMICS</a:t>
            </a:r>
            <a:endParaRPr lang="en-US" sz="72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84" y="2316935"/>
            <a:ext cx="11430000" cy="16557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Ch. 2.2</a:t>
            </a:r>
            <a:r>
              <a:rPr lang="en-US" sz="4800" dirty="0">
                <a:solidFill>
                  <a:schemeClr val="tx1"/>
                </a:solidFill>
              </a:rPr>
              <a:t>: Characteristics of the American </a:t>
            </a:r>
            <a:r>
              <a:rPr lang="en-US" sz="4800" dirty="0" smtClean="0">
                <a:solidFill>
                  <a:schemeClr val="tx1"/>
                </a:solidFill>
              </a:rPr>
              <a:t>Economy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What did Adam Smith say about the government’s role in the economy?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a Laissez-faire economic system.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This is an economic system where individuals own the factors of production and make their own decisions.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7152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327588"/>
            <a:ext cx="74758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sz="3200" dirty="0"/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06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26873"/>
              </p:ext>
            </p:extLst>
          </p:nvPr>
        </p:nvGraphicFramePr>
        <p:xfrm>
          <a:off x="0" y="0"/>
          <a:ext cx="97619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90673"/>
                <a:gridCol w="647132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role does the government play in the American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67" y="6364181"/>
            <a:ext cx="604775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394907"/>
              </p:ext>
            </p:extLst>
          </p:nvPr>
        </p:nvGraphicFramePr>
        <p:xfrm>
          <a:off x="0" y="0"/>
          <a:ext cx="97619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90673"/>
                <a:gridCol w="647132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role does the government play in the American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of government in the U.S. economy is on the increase.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28" y="2124343"/>
            <a:ext cx="4188315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41191"/>
              </p:ext>
            </p:extLst>
          </p:nvPr>
        </p:nvGraphicFramePr>
        <p:xfrm>
          <a:off x="0" y="0"/>
          <a:ext cx="9761995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90673"/>
                <a:gridCol w="6471322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role does the government play in the American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of government in the U.S. economy is on the increase.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regulates: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food and drugs</a:t>
                      </a:r>
                      <a:b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banks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working conditions; OSHA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the environment; EPA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social programs; Social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Security, Medicare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others…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43" y="4687669"/>
            <a:ext cx="2857500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1" y="5011519"/>
            <a:ext cx="285750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990" y="1476018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79" y="2996527"/>
            <a:ext cx="2337984" cy="16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717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Free-enterprise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58" y="6364181"/>
            <a:ext cx="604775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222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Free-enterprise system?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Same as Capitalism – The U.S.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Individuals own the means of production and make economic decisions with no (or very limited) government involvement.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7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287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does it mean to have freedom of choice?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249" y="6278581"/>
            <a:ext cx="604775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792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does it mean to have freedom of choice?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Individuals freely choose what to buy.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1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45834"/>
              </p:ext>
            </p:extLst>
          </p:nvPr>
        </p:nvGraphicFramePr>
        <p:xfrm>
          <a:off x="0" y="0"/>
          <a:ext cx="12192000" cy="2682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Profit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amount left over after all the costs of production have been paid.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09" y="2325715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90" y="2945647"/>
            <a:ext cx="2857500" cy="1924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5753" y="6049879"/>
            <a:ext cx="599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89360"/>
              </p:ext>
            </p:extLst>
          </p:nvPr>
        </p:nvGraphicFramePr>
        <p:xfrm>
          <a:off x="0" y="0"/>
          <a:ext cx="1219200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profit incentive?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952398" y="5966752"/>
            <a:ext cx="599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4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82667"/>
              </p:ext>
            </p:extLst>
          </p:nvPr>
        </p:nvGraphicFramePr>
        <p:xfrm>
          <a:off x="0" y="0"/>
          <a:ext cx="12192000" cy="7132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Adam Smith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43 &amp; 11)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US" sz="3600" b="0" i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Inquiry into the Nature and Causes of Wealth of Nations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described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system where government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has little role in the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economy.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10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30405"/>
              </p:ext>
            </p:extLst>
          </p:nvPr>
        </p:nvGraphicFramePr>
        <p:xfrm>
          <a:off x="0" y="0"/>
          <a:ext cx="12192000" cy="335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273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profit incentive?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desire to make a profit.  This motivates entrepreneurs to produce new goods and services.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3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4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Give several examples of how the government is involved in the U.S. economy.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5. This is the amount left over after paying the costs of production.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6. What motivates entrepreneurs?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7152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347662"/>
            <a:ext cx="74758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sz="3200" dirty="0"/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48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21664"/>
              </p:ext>
            </p:extLst>
          </p:nvPr>
        </p:nvGraphicFramePr>
        <p:xfrm>
          <a:off x="0" y="0"/>
          <a:ext cx="12192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04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does competition fit into the free-enterprise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61" y="846981"/>
            <a:ext cx="2857500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2007" y="6070662"/>
            <a:ext cx="599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2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1251"/>
              </p:ext>
            </p:extLst>
          </p:nvPr>
        </p:nvGraphicFramePr>
        <p:xfrm>
          <a:off x="0" y="0"/>
          <a:ext cx="12192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049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does competition fit into the free-enterprise system?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Competition leads to lower prices and/or better goods/service.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429451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13518"/>
              </p:ext>
            </p:extLst>
          </p:nvPr>
        </p:nvGraphicFramePr>
        <p:xfrm>
          <a:off x="0" y="0"/>
          <a:ext cx="12192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311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 property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Individuals or groups own the property, 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</a:t>
                      </a: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the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Risk is involved – you could lose everything.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74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97" y="577938"/>
            <a:ext cx="7655039" cy="54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3336" y="222493"/>
            <a:ext cx="9097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62425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List 5 items you own or have access to that would be considered private property on the left.  How could these items be used to generate wealth?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62509"/>
              </p:ext>
            </p:extLst>
          </p:nvPr>
        </p:nvGraphicFramePr>
        <p:xfrm>
          <a:off x="1766808" y="1614555"/>
          <a:ext cx="8260596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22280"/>
                <a:gridCol w="583831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Item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could these items be used to generate wealth?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Shovel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 Snow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removal.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2.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3.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4.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5.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85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1393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7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Why is competition a good thing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8. What would a business have if they had no competition?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9. What risk is involved with private property?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10. Who owns the means of production in the U.S.?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7152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4724921"/>
            <a:ext cx="74758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sz="3200" dirty="0"/>
          </a:p>
          <a:p>
            <a:pPr algn="ctr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32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9"/>
            <a:ext cx="9144000" cy="1076524"/>
          </a:xfrm>
        </p:spPr>
        <p:txBody>
          <a:bodyPr>
            <a:normAutofit fontScale="90000"/>
          </a:bodyPr>
          <a:lstStyle/>
          <a:p>
            <a:r>
              <a:rPr lang="en-US" sz="7200" u="sng" dirty="0" smtClean="0">
                <a:solidFill>
                  <a:schemeClr val="accent5"/>
                </a:solidFill>
              </a:rPr>
              <a:t>ECONOMICS</a:t>
            </a:r>
            <a:endParaRPr lang="en-US" sz="72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393" y="1078903"/>
            <a:ext cx="11430000" cy="1655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Ch. 2.2</a:t>
            </a:r>
            <a:r>
              <a:rPr lang="en-US" sz="3200" dirty="0">
                <a:solidFill>
                  <a:schemeClr val="tx1"/>
                </a:solidFill>
              </a:rPr>
              <a:t>: Characteristics of the American </a:t>
            </a:r>
            <a:r>
              <a:rPr lang="en-US" sz="3200" dirty="0" smtClean="0">
                <a:solidFill>
                  <a:schemeClr val="tx1"/>
                </a:solidFill>
              </a:rPr>
              <a:t>Economy</a:t>
            </a:r>
          </a:p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Identify characteristics of a Market Economy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3012868"/>
            <a:ext cx="115194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2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Success Criteria</a:t>
            </a:r>
            <a:r>
              <a:rPr lang="en-US" sz="32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</a:t>
            </a: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endParaRPr lang="en-US" sz="3200" b="1" i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800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I can </a:t>
            </a:r>
            <a:r>
              <a:rPr lang="en-US" sz="2800" i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explain </a:t>
            </a:r>
            <a:r>
              <a:rPr lang="en-US" sz="2800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several characteristics of a market economy.  </a:t>
            </a:r>
            <a:endParaRPr lang="en-US" sz="2800" i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800" i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They are… </a:t>
            </a:r>
            <a:endParaRPr lang="en-US" sz="2800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endParaRPr lang="en-US" sz="2800" i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2800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An </a:t>
            </a:r>
            <a:r>
              <a:rPr lang="en-US" sz="2800" i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example </a:t>
            </a:r>
            <a:r>
              <a:rPr lang="en-US" sz="2800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of a market economy is</a:t>
            </a:r>
            <a:r>
              <a:rPr lang="en-US" sz="2800" i="1" cap="all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…</a:t>
            </a:r>
          </a:p>
          <a:p>
            <a:pPr lvl="0" algn="ctr" defTabSz="457200"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endParaRPr lang="en-US" sz="2800" i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952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61493"/>
              </p:ext>
            </p:extLst>
          </p:nvPr>
        </p:nvGraphicFramePr>
        <p:xfrm>
          <a:off x="0" y="0"/>
          <a:ext cx="12192000" cy="7132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Adam Smith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43 &amp; 11)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US" sz="3600" b="0" i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Inquiry into the Nature and Causes of Wealth of Nations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described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system where government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has little role in the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economy.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said people left on their own would work for their own self-interest and be led by an “invisible hand” to use resources efficiently and achieve the maximum good for society.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20984"/>
              </p:ext>
            </p:extLst>
          </p:nvPr>
        </p:nvGraphicFramePr>
        <p:xfrm>
          <a:off x="0" y="0"/>
          <a:ext cx="12192000" cy="7132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Adam Smith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(p.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43 &amp; 11)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en-US" sz="3600" b="0" i="1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Inquiry into the Nature and Causes of Wealth of Nations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described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system where government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has little role in the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economy.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said people left on their own would work for their own self-interest and be led by an “invisible hand” to use resources efficiently and achieve the maximum good for society.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other words, the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government should not interfere in the marketplace.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This system Smith described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is Capitalism.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01951"/>
              </p:ext>
            </p:extLst>
          </p:nvPr>
        </p:nvGraphicFramePr>
        <p:xfrm>
          <a:off x="0" y="0"/>
          <a:ext cx="12192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04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Laissez-faire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Pure </a:t>
                      </a: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82" y="4464908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10497"/>
              </p:ext>
            </p:extLst>
          </p:nvPr>
        </p:nvGraphicFramePr>
        <p:xfrm>
          <a:off x="0" y="0"/>
          <a:ext cx="12192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04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Laissez-faire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Pure </a:t>
                      </a: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Minimal government influence in the economy</a:t>
                      </a: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82" y="4464908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62903"/>
              </p:ext>
            </p:extLst>
          </p:nvPr>
        </p:nvGraphicFramePr>
        <p:xfrm>
          <a:off x="0" y="0"/>
          <a:ext cx="12192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004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Laissez-faire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Pure </a:t>
                      </a: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Minimal government influence in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Does not exist in the U.S.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82" y="4464908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45099"/>
              </p:ext>
            </p:extLst>
          </p:nvPr>
        </p:nvGraphicFramePr>
        <p:xfrm>
          <a:off x="0" y="0"/>
          <a:ext cx="12192000" cy="2682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594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403" y="2844422"/>
            <a:ext cx="4777490" cy="2006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3019" y="6211669"/>
            <a:ext cx="5996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Identify characteristics of a Market Economy</a:t>
            </a:r>
            <a:endParaRPr lang="en-US" dirty="0"/>
          </a:p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52797"/>
              </p:ext>
            </p:extLst>
          </p:nvPr>
        </p:nvGraphicFramePr>
        <p:xfrm>
          <a:off x="0" y="0"/>
          <a:ext cx="12192000" cy="2682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594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 </a:t>
                      </a: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property.  Individuals own means of production</a:t>
                      </a:r>
                      <a:r>
                        <a:rPr lang="en-US" sz="4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403" y="2844422"/>
            <a:ext cx="4777490" cy="20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2210</TotalTime>
  <Words>619</Words>
  <Application>Microsoft Office PowerPoint</Application>
  <PresentationFormat>Widescreen</PresentationFormat>
  <Paragraphs>217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Bradley Hand ITC TT-Bold</vt:lpstr>
      <vt:lpstr>Century Gothic</vt:lpstr>
      <vt:lpstr>Georgia</vt:lpstr>
      <vt:lpstr>Times</vt:lpstr>
      <vt:lpstr>Times New Roman</vt:lpstr>
      <vt:lpstr>Wingdings 3</vt:lpstr>
      <vt:lpstr>Ion</vt:lpstr>
      <vt:lpstr>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54</cp:revision>
  <dcterms:created xsi:type="dcterms:W3CDTF">2015-09-14T18:35:59Z</dcterms:created>
  <dcterms:modified xsi:type="dcterms:W3CDTF">2018-09-18T18:37:46Z</dcterms:modified>
</cp:coreProperties>
</file>