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sldIdLst>
    <p:sldId id="256" r:id="rId3"/>
    <p:sldId id="257" r:id="rId4"/>
    <p:sldId id="27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62" r:id="rId13"/>
    <p:sldId id="297" r:id="rId14"/>
    <p:sldId id="263" r:id="rId15"/>
    <p:sldId id="298" r:id="rId16"/>
    <p:sldId id="299" r:id="rId17"/>
    <p:sldId id="264" r:id="rId18"/>
    <p:sldId id="300" r:id="rId19"/>
    <p:sldId id="301" r:id="rId20"/>
    <p:sldId id="265" r:id="rId21"/>
    <p:sldId id="302" r:id="rId22"/>
    <p:sldId id="312" r:id="rId23"/>
    <p:sldId id="303" r:id="rId24"/>
    <p:sldId id="304" r:id="rId25"/>
    <p:sldId id="311" r:id="rId26"/>
    <p:sldId id="281" r:id="rId27"/>
    <p:sldId id="266" r:id="rId28"/>
    <p:sldId id="314" r:id="rId29"/>
    <p:sldId id="267" r:id="rId30"/>
    <p:sldId id="305" r:id="rId31"/>
    <p:sldId id="282" r:id="rId32"/>
    <p:sldId id="284" r:id="rId33"/>
    <p:sldId id="286" r:id="rId34"/>
    <p:sldId id="306" r:id="rId35"/>
    <p:sldId id="307" r:id="rId36"/>
    <p:sldId id="285" r:id="rId37"/>
    <p:sldId id="313" r:id="rId38"/>
    <p:sldId id="287" r:id="rId39"/>
    <p:sldId id="289" r:id="rId40"/>
    <p:sldId id="308" r:id="rId41"/>
    <p:sldId id="309" r:id="rId42"/>
    <p:sldId id="3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749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440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997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4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3779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9833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9683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1343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198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7583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814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803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0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04B1-9F4F-4B31-BCF3-113B0ACAC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FC68-B0AB-49C1-8FEB-122E7FB744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083" y="242101"/>
            <a:ext cx="7766936" cy="1646302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265" y="2248931"/>
            <a:ext cx="8606738" cy="289880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Ch. 2.1</a:t>
            </a:r>
            <a:r>
              <a:rPr lang="en-US" sz="2800" dirty="0">
                <a:solidFill>
                  <a:srgbClr val="FF0000"/>
                </a:solidFill>
              </a:rPr>
              <a:t>:  Economic </a:t>
            </a:r>
            <a:r>
              <a:rPr lang="en-US" sz="2800" dirty="0" smtClean="0">
                <a:solidFill>
                  <a:srgbClr val="FF0000"/>
                </a:solidFill>
              </a:rPr>
              <a:t>Systems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5093"/>
              </p:ext>
            </p:extLst>
          </p:nvPr>
        </p:nvGraphicFramePr>
        <p:xfrm>
          <a:off x="395416" y="86497"/>
          <a:ext cx="8896865" cy="6217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For whom 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be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receives the goods?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decides?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In the U.S. anyone willing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and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able to pay for it.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In other countries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goods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may be distributed by 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majority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rule,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a lottery,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first-come-first serve, 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sharing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equally,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military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force,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government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distribution or in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other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ways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3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14037"/>
              </p:ext>
            </p:extLst>
          </p:nvPr>
        </p:nvGraphicFramePr>
        <p:xfrm>
          <a:off x="481914" y="383059"/>
          <a:ext cx="8622935" cy="52516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3032"/>
                <a:gridCol w="6429903"/>
              </a:tblGrid>
              <a:tr h="5251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an Economic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9818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02313"/>
              </p:ext>
            </p:extLst>
          </p:nvPr>
        </p:nvGraphicFramePr>
        <p:xfrm>
          <a:off x="481914" y="383059"/>
          <a:ext cx="8622935" cy="52516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3032"/>
                <a:gridCol w="6429903"/>
              </a:tblGrid>
              <a:tr h="5251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an Economic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way a nation uses its resources to satisfy its people’s needs and wants.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Answers the three basic questions.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61008"/>
              </p:ext>
            </p:extLst>
          </p:nvPr>
        </p:nvGraphicFramePr>
        <p:xfrm>
          <a:off x="123569" y="172996"/>
          <a:ext cx="8995718" cy="3827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7843"/>
                <a:gridCol w="6357875"/>
              </a:tblGrid>
              <a:tr h="3827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Traditional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786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09525"/>
              </p:ext>
            </p:extLst>
          </p:nvPr>
        </p:nvGraphicFramePr>
        <p:xfrm>
          <a:off x="123569" y="172996"/>
          <a:ext cx="8995718" cy="3827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7843"/>
                <a:gridCol w="6357875"/>
              </a:tblGrid>
              <a:tr h="3827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Traditional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Done the way things have always been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91" y="4000500"/>
            <a:ext cx="5007030" cy="2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0313"/>
              </p:ext>
            </p:extLst>
          </p:nvPr>
        </p:nvGraphicFramePr>
        <p:xfrm>
          <a:off x="123569" y="172996"/>
          <a:ext cx="8995718" cy="3827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7843"/>
                <a:gridCol w="6357875"/>
              </a:tblGrid>
              <a:tr h="3827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Traditional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Done the way things have always been.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Economy is based on customs and beliefs handed down from generation to generation.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Things tend to stay the same.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some native groups throughout the </a:t>
                      </a:r>
                      <a:r>
                        <a:rPr lang="en-US" sz="3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world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791" y="4000500"/>
            <a:ext cx="5007030" cy="268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64" y="4114799"/>
            <a:ext cx="2728257" cy="25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30637"/>
              </p:ext>
            </p:extLst>
          </p:nvPr>
        </p:nvGraphicFramePr>
        <p:xfrm>
          <a:off x="123569" y="123568"/>
          <a:ext cx="9193426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5817"/>
                <a:gridCol w="6497609"/>
              </a:tblGrid>
              <a:tr h="3052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Command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5518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7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01046"/>
              </p:ext>
            </p:extLst>
          </p:nvPr>
        </p:nvGraphicFramePr>
        <p:xfrm>
          <a:off x="123569" y="123568"/>
          <a:ext cx="9193426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5817"/>
                <a:gridCol w="6497609"/>
              </a:tblGrid>
              <a:tr h="3052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Command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leaders, not tradition,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control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economy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3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37868"/>
              </p:ext>
            </p:extLst>
          </p:nvPr>
        </p:nvGraphicFramePr>
        <p:xfrm>
          <a:off x="123569" y="123568"/>
          <a:ext cx="9193426" cy="341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5817"/>
                <a:gridCol w="6497609"/>
              </a:tblGrid>
              <a:tr h="3052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Command Economy?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leaders, not tradition, control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decisions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factors of production are 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ontrolled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the government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North Korea and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Cuba, China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(to a lesser extent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69" y="3486150"/>
            <a:ext cx="5238750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641" y="677917"/>
            <a:ext cx="2476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9015"/>
              </p:ext>
            </p:extLst>
          </p:nvPr>
        </p:nvGraphicFramePr>
        <p:xfrm>
          <a:off x="210065" y="247135"/>
          <a:ext cx="8971005" cy="41642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0596"/>
                <a:gridCol w="6340409"/>
              </a:tblGrid>
              <a:tr h="4164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type of economy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lacks Incentives?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43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51534"/>
              </p:ext>
            </p:extLst>
          </p:nvPr>
        </p:nvGraphicFramePr>
        <p:xfrm>
          <a:off x="86497" y="804041"/>
          <a:ext cx="9341708" cy="1158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41708"/>
              </a:tblGrid>
              <a:tr h="614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3 Basic Questions in Economics?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0880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04079"/>
              </p:ext>
            </p:extLst>
          </p:nvPr>
        </p:nvGraphicFramePr>
        <p:xfrm>
          <a:off x="210065" y="247135"/>
          <a:ext cx="8971005" cy="41642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0596"/>
                <a:gridCol w="6340409"/>
              </a:tblGrid>
              <a:tr h="4164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type of economy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lacks Incentives?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Command economies lack incentives (rewards) for working hard.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Why?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73806"/>
              </p:ext>
            </p:extLst>
          </p:nvPr>
        </p:nvGraphicFramePr>
        <p:xfrm>
          <a:off x="185352" y="96382"/>
          <a:ext cx="10663880" cy="2972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7001"/>
                <a:gridCol w="7536879"/>
              </a:tblGrid>
              <a:tr h="2972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9264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22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08373"/>
              </p:ext>
            </p:extLst>
          </p:nvPr>
        </p:nvGraphicFramePr>
        <p:xfrm>
          <a:off x="185352" y="96382"/>
          <a:ext cx="10663880" cy="2972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7001"/>
                <a:gridCol w="7536879"/>
              </a:tblGrid>
              <a:tr h="2972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The U.S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86688"/>
              </p:ext>
            </p:extLst>
          </p:nvPr>
        </p:nvGraphicFramePr>
        <p:xfrm>
          <a:off x="185352" y="96382"/>
          <a:ext cx="10663880" cy="2972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7001"/>
                <a:gridCol w="7536879"/>
              </a:tblGrid>
              <a:tr h="2972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The U.S.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own the means of production and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 economic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decisions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no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(or very limited)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involvement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free exchange of goods and services between buyers and sellers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55" y="3068664"/>
            <a:ext cx="6080824" cy="37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139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All economies answer what three questions?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a traditional economy.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Explain a command economy and give an example.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Describe a market economy. What is another name for it?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" y="4666024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4724921"/>
            <a:ext cx="7475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types of Economic Systems (Economies) &amp; the Circular Flow of Income and Output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23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05629"/>
              </p:ext>
            </p:extLst>
          </p:nvPr>
        </p:nvGraphicFramePr>
        <p:xfrm>
          <a:off x="2049518" y="327928"/>
          <a:ext cx="7725103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5255"/>
                <a:gridCol w="545984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The U.S.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own the means of production and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 economic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decisions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no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(or very limited)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involvement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free exchange of goods and services between buyers and sellers.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690" y="-1457374"/>
            <a:ext cx="15655069" cy="84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3417"/>
              </p:ext>
            </p:extLst>
          </p:nvPr>
        </p:nvGraphicFramePr>
        <p:xfrm>
          <a:off x="185352" y="96382"/>
          <a:ext cx="10663880" cy="2972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7001"/>
                <a:gridCol w="7536879"/>
              </a:tblGrid>
              <a:tr h="2972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Market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Economy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0209" y="61942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65740"/>
              </p:ext>
            </p:extLst>
          </p:nvPr>
        </p:nvGraphicFramePr>
        <p:xfrm>
          <a:off x="185352" y="96382"/>
          <a:ext cx="10663880" cy="2972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7001"/>
                <a:gridCol w="7536879"/>
              </a:tblGrid>
              <a:tr h="2972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Market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Economy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with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UNRESTRICTED competition.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Does it exist?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35708"/>
              </p:ext>
            </p:extLst>
          </p:nvPr>
        </p:nvGraphicFramePr>
        <p:xfrm>
          <a:off x="148281" y="185352"/>
          <a:ext cx="9094573" cy="3311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6830"/>
                <a:gridCol w="6427743"/>
              </a:tblGrid>
              <a:tr h="3311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Explain the Circular flow of Income and Output model.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2.2 on page 39.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8482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8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83042"/>
              </p:ext>
            </p:extLst>
          </p:nvPr>
        </p:nvGraphicFramePr>
        <p:xfrm>
          <a:off x="148281" y="185352"/>
          <a:ext cx="9094573" cy="3311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6830"/>
                <a:gridCol w="6427743"/>
              </a:tblGrid>
              <a:tr h="3311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Explain the Circular flow of Income and Output model.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 flows continuously between businesses and consumers.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 figure 2.2 on page 39.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9" y="3719384"/>
            <a:ext cx="5830915" cy="2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9717"/>
              </p:ext>
            </p:extLst>
          </p:nvPr>
        </p:nvGraphicFramePr>
        <p:xfrm>
          <a:off x="395416" y="494270"/>
          <a:ext cx="8896865" cy="48314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What 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51" y="312897"/>
            <a:ext cx="6494298" cy="64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5" y="176431"/>
            <a:ext cx="8787630" cy="54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60096"/>
              </p:ext>
            </p:extLst>
          </p:nvPr>
        </p:nvGraphicFramePr>
        <p:xfrm>
          <a:off x="506627" y="123567"/>
          <a:ext cx="11156057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1326"/>
                <a:gridCol w="7884731"/>
              </a:tblGrid>
              <a:tr h="3756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Mixed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 of a country with a mixed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6136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5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48834"/>
              </p:ext>
            </p:extLst>
          </p:nvPr>
        </p:nvGraphicFramePr>
        <p:xfrm>
          <a:off x="506627" y="123567"/>
          <a:ext cx="11156057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1326"/>
                <a:gridCol w="7884731"/>
              </a:tblGrid>
              <a:tr h="3756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Mixed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 of a country with a mixed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Combines basic features of a market economy and a command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Most developed countries have a mixed economy with limited government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intervention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regulations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52957"/>
              </p:ext>
            </p:extLst>
          </p:nvPr>
        </p:nvGraphicFramePr>
        <p:xfrm>
          <a:off x="506627" y="123567"/>
          <a:ext cx="11156057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71326"/>
                <a:gridCol w="7884731"/>
              </a:tblGrid>
              <a:tr h="3756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Mixed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 of a country with a mixed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Combines basic features of a market economy and a command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Most developed countries have a mixed economy with limited government intervention and regulations.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 of government involvement include safety regulations, environmental protections, and laws to protect consumers.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Canada,  the U.S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.?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0" y="2931687"/>
            <a:ext cx="3300332" cy="27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3" y="133263"/>
            <a:ext cx="8001542" cy="59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139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5. What is a pure market economy?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6. What does the circular flow of income and output show?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7. A mixed economy combines features of what types of economies?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8. Give an </a:t>
            </a:r>
            <a:r>
              <a:rPr lang="en-US" sz="3200" kern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example of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a mixed economy.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" y="4666024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4724921"/>
            <a:ext cx="7475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types of Economic Systems (Economies) &amp; the Circular Flow of Income and Output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1" y="326302"/>
            <a:ext cx="9136825" cy="49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50628"/>
              </p:ext>
            </p:extLst>
          </p:nvPr>
        </p:nvGraphicFramePr>
        <p:xfrm>
          <a:off x="178943" y="1270000"/>
          <a:ext cx="9593450" cy="428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62"/>
                <a:gridCol w="2410558"/>
                <a:gridCol w="2386168"/>
                <a:gridCol w="2398362"/>
              </a:tblGrid>
              <a:tr h="6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r>
                        <a:rPr lang="en-US" sz="2400" b="0" baseline="0" dirty="0" smtClean="0"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(example)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Who answers 3 questions?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Mixed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Economic Systems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55518" y="6216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types of Economic Systems (Economies) &amp; the Circular Flow of Income and Output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49496"/>
              </p:ext>
            </p:extLst>
          </p:nvPr>
        </p:nvGraphicFramePr>
        <p:xfrm>
          <a:off x="178943" y="1270000"/>
          <a:ext cx="9593450" cy="428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62"/>
                <a:gridCol w="2410558"/>
                <a:gridCol w="2386168"/>
                <a:gridCol w="2398362"/>
              </a:tblGrid>
              <a:tr h="6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r>
                        <a:rPr lang="en-US" sz="2400" b="0" baseline="0" dirty="0" smtClean="0"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(example)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Who answers 3 questions?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Customs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Government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Individuals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Mixed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Individuals and Government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Economic Systems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4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13060"/>
              </p:ext>
            </p:extLst>
          </p:nvPr>
        </p:nvGraphicFramePr>
        <p:xfrm>
          <a:off x="395416" y="494270"/>
          <a:ext cx="8896865" cy="48314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What 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more of a product is produced, less of something else will be produced.</a:t>
                      </a:r>
                    </a:p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choices have trade-offs.</a:t>
                      </a:r>
                    </a:p>
                    <a:p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 nation produces often depends on its natural resources.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2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65510"/>
              </p:ext>
            </p:extLst>
          </p:nvPr>
        </p:nvGraphicFramePr>
        <p:xfrm>
          <a:off x="178943" y="1270000"/>
          <a:ext cx="9593450" cy="428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62"/>
                <a:gridCol w="2410558"/>
                <a:gridCol w="2386168"/>
                <a:gridCol w="2398362"/>
              </a:tblGrid>
              <a:tr h="6819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Type</a:t>
                      </a:r>
                      <a:r>
                        <a:rPr lang="en-US" sz="2400" b="0" baseline="0" dirty="0" smtClean="0">
                          <a:effectLst/>
                          <a:latin typeface="+mn-lt"/>
                          <a:ea typeface="+mn-ea"/>
                        </a:rPr>
                        <a:t> of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+mn-ea"/>
                        </a:rPr>
                        <a:t>System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(example)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Who answers 3 questions? 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Disadvantages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Customs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Clearly defined roles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Inefficient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and hard to change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Government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Helps the needy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Few incentives to work hard and a lack of consumer choice.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Individuals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Freedom to choose careers.  Choice in goods and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Some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will struggle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626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Mixed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Individuals and Government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Checks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and Balances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Government control can be excessive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Economic Systems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083" y="98853"/>
            <a:ext cx="7766936" cy="1072857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92" y="1260389"/>
            <a:ext cx="9316993" cy="51280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Ch. 2.1</a:t>
            </a:r>
            <a:r>
              <a:rPr lang="en-US" sz="2800" dirty="0">
                <a:solidFill>
                  <a:srgbClr val="FF0000"/>
                </a:solidFill>
              </a:rPr>
              <a:t>:  Economic </a:t>
            </a:r>
            <a:r>
              <a:rPr lang="en-US" sz="2800" dirty="0" smtClean="0">
                <a:solidFill>
                  <a:srgbClr val="FF0000"/>
                </a:solidFill>
              </a:rPr>
              <a:t>Systems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types of Economic Systems (Economies) &amp; the Circular Flow of Income and Output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Criteria:</a:t>
            </a:r>
          </a:p>
          <a:p>
            <a:pPr algn="ctr">
              <a:spcBef>
                <a:spcPts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can explain the types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Economic Systems (Economies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algn="ctr">
              <a:spcBef>
                <a:spcPts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are…  An example is…</a:t>
            </a:r>
          </a:p>
          <a:p>
            <a:pPr algn="ctr">
              <a:spcBef>
                <a:spcPts val="0"/>
              </a:spcBef>
            </a:pPr>
            <a:endParaRPr lang="en-US" sz="2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can explain the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Circular Flow of Income and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Output model.</a:t>
            </a:r>
          </a:p>
          <a:p>
            <a:pPr algn="ctr">
              <a:spcBef>
                <a:spcPts val="0"/>
              </a:spcBef>
            </a:pP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shows…</a:t>
            </a:r>
          </a:p>
          <a:p>
            <a:pPr algn="ctr"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48348"/>
              </p:ext>
            </p:extLst>
          </p:nvPr>
        </p:nvGraphicFramePr>
        <p:xfrm>
          <a:off x="395416" y="494270"/>
          <a:ext cx="8896865" cy="48314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How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it be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0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25892"/>
              </p:ext>
            </p:extLst>
          </p:nvPr>
        </p:nvGraphicFramePr>
        <p:xfrm>
          <a:off x="395416" y="494270"/>
          <a:ext cx="8896865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How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it be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How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many workers (skilled or unskilled)?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Will capital goods (machines) be used (this will lower the number of workers needed)?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What types of technology will be used?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What are the trade-offs?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6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62857"/>
              </p:ext>
            </p:extLst>
          </p:nvPr>
        </p:nvGraphicFramePr>
        <p:xfrm>
          <a:off x="395416" y="86497"/>
          <a:ext cx="8896865" cy="6217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For whom 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be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6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68684"/>
              </p:ext>
            </p:extLst>
          </p:nvPr>
        </p:nvGraphicFramePr>
        <p:xfrm>
          <a:off x="395416" y="86497"/>
          <a:ext cx="8896865" cy="6217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For whom 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be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receives the goods?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decides?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03532"/>
              </p:ext>
            </p:extLst>
          </p:nvPr>
        </p:nvGraphicFramePr>
        <p:xfrm>
          <a:off x="395416" y="86497"/>
          <a:ext cx="8896865" cy="6339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046"/>
                <a:gridCol w="5897819"/>
              </a:tblGrid>
              <a:tr h="4831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For whom 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should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be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produced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receives the goods?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Who decides?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- In the U.S. anyone willing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   and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able to pay for it.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8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1232</TotalTime>
  <Words>1242</Words>
  <Application>Microsoft Office PowerPoint</Application>
  <PresentationFormat>Widescreen</PresentationFormat>
  <Paragraphs>313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Trebuchet MS</vt:lpstr>
      <vt:lpstr>Wingdings 3</vt:lpstr>
      <vt:lpstr>Facet</vt:lpstr>
      <vt:lpstr>Office Theme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Systems</vt:lpstr>
      <vt:lpstr>Economic Systems</vt:lpstr>
      <vt:lpstr>Economic Systems</vt:lpstr>
      <vt:lpstr>ECONOMICS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35</cp:revision>
  <dcterms:created xsi:type="dcterms:W3CDTF">2015-09-14T18:35:59Z</dcterms:created>
  <dcterms:modified xsi:type="dcterms:W3CDTF">2018-09-18T18:34:19Z</dcterms:modified>
</cp:coreProperties>
</file>