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407" r:id="rId3"/>
    <p:sldId id="409" r:id="rId4"/>
    <p:sldId id="422" r:id="rId5"/>
    <p:sldId id="404" r:id="rId6"/>
    <p:sldId id="410" r:id="rId7"/>
    <p:sldId id="412" r:id="rId8"/>
    <p:sldId id="414" r:id="rId9"/>
    <p:sldId id="423" r:id="rId10"/>
    <p:sldId id="400" r:id="rId11"/>
    <p:sldId id="399" r:id="rId12"/>
    <p:sldId id="416" r:id="rId13"/>
    <p:sldId id="405" r:id="rId14"/>
    <p:sldId id="417" r:id="rId15"/>
    <p:sldId id="424" r:id="rId16"/>
    <p:sldId id="418" r:id="rId17"/>
    <p:sldId id="419" r:id="rId18"/>
    <p:sldId id="401" r:id="rId19"/>
    <p:sldId id="402" r:id="rId20"/>
    <p:sldId id="420" r:id="rId21"/>
    <p:sldId id="421" r:id="rId22"/>
    <p:sldId id="403" r:id="rId23"/>
    <p:sldId id="406" r:id="rId24"/>
    <p:sldId id="425" r:id="rId25"/>
    <p:sldId id="426" r:id="rId26"/>
    <p:sldId id="42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99238"/>
          </a:xfrm>
        </p:spPr>
        <p:txBody>
          <a:bodyPr/>
          <a:lstStyle/>
          <a:p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43" y="999239"/>
            <a:ext cx="11232292" cy="12501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Chapter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15.2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 Money Supply and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Economy</a:t>
            </a:r>
          </a:p>
          <a:p>
            <a:endParaRPr lang="en-US" sz="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the Fed controls the money supply &amp; interest rates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58" y="2419523"/>
            <a:ext cx="6010437" cy="44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91" y="0"/>
            <a:ext cx="6425988" cy="66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2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3" y="250371"/>
            <a:ext cx="8825316" cy="63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56233"/>
              </p:ext>
            </p:extLst>
          </p:nvPr>
        </p:nvGraphicFramePr>
        <p:xfrm>
          <a:off x="0" y="0"/>
          <a:ext cx="12192000" cy="4696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what conditions might the Fed want to institute a loose money policy?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tight money policy?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Loose money policy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encourage borrowing and stimulate business.</a:t>
                      </a:r>
                      <a:endParaRPr lang="en-US" sz="3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Tight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money policy –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slow economic growth and reduce inflation.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1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2014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Explain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of monetary policy?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Describe an expansionary money policy?</a:t>
            </a:r>
          </a:p>
          <a:p>
            <a:pPr algn="ctr"/>
            <a:r>
              <a:rPr lang="en-US" sz="3500" dirty="0" smtClean="0">
                <a:solidFill>
                  <a:prstClr val="black"/>
                </a:solidFill>
              </a:rPr>
              <a:t>Describe </a:t>
            </a:r>
            <a:r>
              <a:rPr lang="en-US" sz="3500" dirty="0">
                <a:solidFill>
                  <a:prstClr val="black"/>
                </a:solidFill>
              </a:rPr>
              <a:t>a </a:t>
            </a:r>
            <a:r>
              <a:rPr lang="en-US" sz="3500" dirty="0" smtClean="0">
                <a:solidFill>
                  <a:prstClr val="black"/>
                </a:solidFill>
              </a:rPr>
              <a:t>contractionary money </a:t>
            </a:r>
            <a:r>
              <a:rPr lang="en-US" sz="3500" dirty="0">
                <a:solidFill>
                  <a:prstClr val="black"/>
                </a:solidFill>
              </a:rPr>
              <a:t>policy?</a:t>
            </a:r>
          </a:p>
          <a:p>
            <a:pPr algn="ctr"/>
            <a:r>
              <a:rPr lang="en-US" sz="3500" dirty="0" smtClean="0">
                <a:solidFill>
                  <a:prstClr val="white"/>
                </a:solidFill>
              </a:rPr>
              <a:t>Why would a tight or loose money policy be implemented? </a:t>
            </a: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the Fed controls the money supply &amp; interest rates</a:t>
            </a:r>
            <a:endParaRPr lang="en-US" sz="32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1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936301"/>
              </p:ext>
            </p:extLst>
          </p:nvPr>
        </p:nvGraphicFramePr>
        <p:xfrm>
          <a:off x="0" y="0"/>
          <a:ext cx="12192000" cy="2935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Fractional Reserve Banking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system in which only a portion of the deposits in a bank is kept on reserve.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remainder is available to lend.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963" y="3296296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15.2:  Money Supply and the Economy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the Fed controls the money supply &amp; interest rates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Describe loose </a:t>
            </a:r>
            <a:r>
              <a:rPr lang="en-US" sz="3600" i="1" dirty="0">
                <a:solidFill>
                  <a:prstClr val="black"/>
                </a:solidFill>
              </a:rPr>
              <a:t>and tight money </a:t>
            </a:r>
            <a:r>
              <a:rPr lang="en-US" sz="3600" i="1" dirty="0" smtClean="0">
                <a:solidFill>
                  <a:prstClr val="black"/>
                </a:solidFill>
              </a:rPr>
              <a:t>policies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Analyze </a:t>
            </a:r>
            <a:r>
              <a:rPr lang="en-US" sz="3600" i="1" dirty="0">
                <a:solidFill>
                  <a:prstClr val="black"/>
                </a:solidFill>
              </a:rPr>
              <a:t>how fractional reserve banking </a:t>
            </a:r>
            <a:r>
              <a:rPr lang="en-US" sz="3600" i="1" dirty="0" smtClean="0">
                <a:solidFill>
                  <a:prstClr val="black"/>
                </a:solidFill>
              </a:rPr>
              <a:t>works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how the Fed can expand the amount of money in circulation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04727"/>
              </p:ext>
            </p:extLst>
          </p:nvPr>
        </p:nvGraphicFramePr>
        <p:xfrm>
          <a:off x="0" y="0"/>
          <a:ext cx="12192000" cy="4109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Reserve requirements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Regulations set by the Fed requiring banks to keep a certain percentage (currently 10%) of their deposits as cash in their own vaults or as deposits in their Federal Reserve banks.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91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42428"/>
              </p:ext>
            </p:extLst>
          </p:nvPr>
        </p:nvGraphicFramePr>
        <p:xfrm>
          <a:off x="0" y="0"/>
          <a:ext cx="12192000" cy="46964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29029"/>
                <a:gridCol w="8062971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banks do with the money that is not required to be kept in reserve?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this expand the money supply?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is used for </a:t>
                      </a:r>
                      <a:r>
                        <a:rPr lang="en-US" sz="3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loans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lending of the money results in a multiple expansion of the money supply as the money is re-lent and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re-deposited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throughout the banking system.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76" y="143590"/>
            <a:ext cx="10120392" cy="66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66" y="715867"/>
            <a:ext cx="7439422" cy="49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01006"/>
              </p:ext>
            </p:extLst>
          </p:nvPr>
        </p:nvGraphicFramePr>
        <p:xfrm>
          <a:off x="0" y="0"/>
          <a:ext cx="12192000" cy="23482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Who is the current Chairman of the FED?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" y="2866051"/>
            <a:ext cx="6191250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115" y="2866051"/>
            <a:ext cx="5219031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76266"/>
              </p:ext>
            </p:extLst>
          </p:nvPr>
        </p:nvGraphicFramePr>
        <p:xfrm>
          <a:off x="0" y="0"/>
          <a:ext cx="12192000" cy="2935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Why does the government require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banks to keep reserves?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that there is always some cash available for people to withdraw.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69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23181"/>
              </p:ext>
            </p:extLst>
          </p:nvPr>
        </p:nvGraphicFramePr>
        <p:xfrm>
          <a:off x="0" y="0"/>
          <a:ext cx="12192000" cy="2935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advantage to a bank of fractional reserves?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There is always some cash on hand (available).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2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99" y="464949"/>
            <a:ext cx="11113738" cy="49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0608"/>
            <a:ext cx="12192000" cy="523220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What is Fractional </a:t>
            </a:r>
            <a:r>
              <a:rPr lang="en-US" sz="3600" dirty="0">
                <a:solidFill>
                  <a:prstClr val="black"/>
                </a:solidFill>
              </a:rPr>
              <a:t>Reserve </a:t>
            </a:r>
            <a:r>
              <a:rPr lang="en-US" sz="3600" dirty="0" smtClean="0">
                <a:solidFill>
                  <a:prstClr val="black"/>
                </a:solidFill>
              </a:rPr>
              <a:t>Banking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are reserve requirements?</a:t>
            </a:r>
          </a:p>
          <a:p>
            <a:pPr algn="ctr"/>
            <a:r>
              <a:rPr lang="en-US" sz="3600" dirty="0" smtClean="0"/>
              <a:t>What might happen if someone with a large deposit in a bank or credit union wanted to withdraw it all at once?</a:t>
            </a:r>
            <a:endParaRPr lang="en-US" sz="3600" dirty="0"/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/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 smtClean="0">
                <a:solidFill>
                  <a:srgbClr val="E7E6E6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ED7D31">
                  <a:lumMod val="75000"/>
                </a:srgb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</a:t>
            </a: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7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0" y="4423876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ED7D31"/>
                </a:solidFill>
              </a:rPr>
              <a:t>Let’s Review</a:t>
            </a:r>
            <a:endParaRPr lang="en-US" sz="4000" b="1" u="sng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688" y="5333805"/>
            <a:ext cx="7827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the Fed controls the money supply &amp; interest rates</a:t>
            </a:r>
            <a:endParaRPr lang="en-US" sz="32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87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15.2:  Money Supply and the Economy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the Fed controls the money supply &amp; interest rates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Describe loose </a:t>
            </a:r>
            <a:r>
              <a:rPr lang="en-US" sz="3600" i="1" dirty="0">
                <a:solidFill>
                  <a:prstClr val="black"/>
                </a:solidFill>
              </a:rPr>
              <a:t>and tight money </a:t>
            </a:r>
            <a:r>
              <a:rPr lang="en-US" sz="3600" i="1" dirty="0" smtClean="0">
                <a:solidFill>
                  <a:prstClr val="black"/>
                </a:solidFill>
              </a:rPr>
              <a:t>policies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Analyze </a:t>
            </a:r>
            <a:r>
              <a:rPr lang="en-US" sz="3600" i="1" dirty="0">
                <a:solidFill>
                  <a:prstClr val="black"/>
                </a:solidFill>
              </a:rPr>
              <a:t>how fractional reserve banking </a:t>
            </a:r>
            <a:r>
              <a:rPr lang="en-US" sz="3600" i="1" dirty="0" smtClean="0">
                <a:solidFill>
                  <a:prstClr val="black"/>
                </a:solidFill>
              </a:rPr>
              <a:t>works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how the Fed can expand the amount of money in circulation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12" y="0"/>
            <a:ext cx="9688052" cy="687502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660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100522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4143" cy="4182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956" y="2791016"/>
            <a:ext cx="6236043" cy="40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15.2:  Money Supply and the Economy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the Fed controls the money supply &amp; interest rates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Describe loose </a:t>
            </a:r>
            <a:r>
              <a:rPr lang="en-US" sz="3600" i="1" dirty="0">
                <a:solidFill>
                  <a:prstClr val="black"/>
                </a:solidFill>
              </a:rPr>
              <a:t>and tight money </a:t>
            </a:r>
            <a:r>
              <a:rPr lang="en-US" sz="3600" i="1" dirty="0" smtClean="0">
                <a:solidFill>
                  <a:prstClr val="black"/>
                </a:solidFill>
              </a:rPr>
              <a:t>policies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Analyze </a:t>
            </a:r>
            <a:r>
              <a:rPr lang="en-US" sz="3600" i="1" dirty="0">
                <a:solidFill>
                  <a:prstClr val="black"/>
                </a:solidFill>
              </a:rPr>
              <a:t>how fractional reserve banking </a:t>
            </a:r>
            <a:r>
              <a:rPr lang="en-US" sz="3600" i="1" dirty="0" smtClean="0">
                <a:solidFill>
                  <a:prstClr val="black"/>
                </a:solidFill>
              </a:rPr>
              <a:t>works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how the Fed can expand the amount of money in circulation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48201"/>
              </p:ext>
            </p:extLst>
          </p:nvPr>
        </p:nvGraphicFramePr>
        <p:xfrm>
          <a:off x="0" y="-1"/>
          <a:ext cx="12192000" cy="26790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26790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goal of monetary policy?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promote economic growth &amp; employment without causing inflation.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138" y="2679055"/>
            <a:ext cx="5284924" cy="40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39249"/>
              </p:ext>
            </p:extLst>
          </p:nvPr>
        </p:nvGraphicFramePr>
        <p:xfrm>
          <a:off x="0" y="0"/>
          <a:ext cx="12192000" cy="4239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cost goes along with extending credit?  How is the cost of credit related to the demand for borrowing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of credit is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the cost of credit (borrowing) increases, amount demanded decreases.</a:t>
                      </a:r>
                      <a:endParaRPr lang="en-US" sz="3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3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the cost of credit (borrowing) decreases, amount demanded increases.</a:t>
                      </a:r>
                      <a:endParaRPr lang="en-US" sz="3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55" y="4486275"/>
            <a:ext cx="2857500" cy="2371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641" y="4493079"/>
            <a:ext cx="2159961" cy="23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70227"/>
              </p:ext>
            </p:extLst>
          </p:nvPr>
        </p:nvGraphicFramePr>
        <p:xfrm>
          <a:off x="0" y="0"/>
          <a:ext cx="12192000" cy="3522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Loose money policy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Figure 15.4, page 399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Also called </a:t>
                      </a:r>
                      <a:r>
                        <a:rPr lang="en-US" sz="3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expansionary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inexpensive and abundant.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Encourages economic growth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 to inflation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34" y="3705063"/>
            <a:ext cx="2847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56956"/>
              </p:ext>
            </p:extLst>
          </p:nvPr>
        </p:nvGraphicFramePr>
        <p:xfrm>
          <a:off x="0" y="0"/>
          <a:ext cx="12192000" cy="3522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Tight money policy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Figure 15.4, page 399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Also called </a:t>
                      </a:r>
                      <a:r>
                        <a:rPr lang="en-US" sz="36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contractionary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expensive and in short supply.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inflation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lead to a recession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31" y="3704177"/>
            <a:ext cx="285317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932709"/>
            <a:ext cx="10515600" cy="62345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u="sng" dirty="0" smtClean="0">
                <a:solidFill>
                  <a:schemeClr val="accent5"/>
                </a:solidFill>
              </a:rPr>
              <a:t>ECONOMICS</a:t>
            </a: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15.2:  Money Supply and the Economy</a:t>
            </a:r>
            <a:br>
              <a:rPr lang="en-US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how the Fed controls the money supply &amp; interest rates</a:t>
            </a:r>
            <a:b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3" y="3258734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1. Describe loose </a:t>
            </a:r>
            <a:r>
              <a:rPr lang="en-US" sz="3600" i="1" dirty="0">
                <a:solidFill>
                  <a:prstClr val="black"/>
                </a:solidFill>
              </a:rPr>
              <a:t>and tight money </a:t>
            </a:r>
            <a:r>
              <a:rPr lang="en-US" sz="3600" i="1" dirty="0" smtClean="0">
                <a:solidFill>
                  <a:prstClr val="black"/>
                </a:solidFill>
              </a:rPr>
              <a:t>policies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Analyze </a:t>
            </a:r>
            <a:r>
              <a:rPr lang="en-US" sz="3600" i="1" dirty="0">
                <a:solidFill>
                  <a:prstClr val="black"/>
                </a:solidFill>
              </a:rPr>
              <a:t>how fractional reserve banking </a:t>
            </a:r>
            <a:r>
              <a:rPr lang="en-US" sz="3600" i="1" dirty="0" smtClean="0">
                <a:solidFill>
                  <a:prstClr val="black"/>
                </a:solidFill>
              </a:rPr>
              <a:t>works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Explain how the Fed can expand the amount of money in circulation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3133</TotalTime>
  <Words>462</Words>
  <Application>Microsoft Office PowerPoint</Application>
  <PresentationFormat>Widescreen</PresentationFormat>
  <Paragraphs>127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</vt:lpstr>
      <vt:lpstr>PowerPoint Presentation</vt:lpstr>
      <vt:lpstr>PowerPoint Presentation</vt:lpstr>
      <vt:lpstr>ECONOMICS Chapter 15.2:  Money Supply and the Economy  Learning Target: Understand how the Fed controls the money supply &amp; interest rates    </vt:lpstr>
      <vt:lpstr>PowerPoint Presentation</vt:lpstr>
      <vt:lpstr>PowerPoint Presentation</vt:lpstr>
      <vt:lpstr>PowerPoint Presentation</vt:lpstr>
      <vt:lpstr>PowerPoint Presentation</vt:lpstr>
      <vt:lpstr>ECONOMICS Chapter 15.2:  Money Supply and the Economy  Learning Target: Understand how the Fed controls the money supply &amp; interest rates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15.2:  Money Supply and the Economy  Learning Target: Understand how the Fed controls the money supply &amp; interest rates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15.2:  Money Supply and the Economy  Learning Target: Understand how the Fed controls the money supply &amp; interest rates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97</cp:revision>
  <dcterms:created xsi:type="dcterms:W3CDTF">2015-09-14T18:35:59Z</dcterms:created>
  <dcterms:modified xsi:type="dcterms:W3CDTF">2018-12-13T15:44:08Z</dcterms:modified>
</cp:coreProperties>
</file>