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418" r:id="rId3"/>
    <p:sldId id="397" r:id="rId4"/>
    <p:sldId id="396" r:id="rId5"/>
    <p:sldId id="400" r:id="rId6"/>
    <p:sldId id="402" r:id="rId7"/>
    <p:sldId id="404" r:id="rId8"/>
    <p:sldId id="392" r:id="rId9"/>
    <p:sldId id="405" r:id="rId10"/>
    <p:sldId id="406" r:id="rId11"/>
    <p:sldId id="395" r:id="rId12"/>
    <p:sldId id="387" r:id="rId13"/>
    <p:sldId id="393" r:id="rId14"/>
    <p:sldId id="420" r:id="rId15"/>
    <p:sldId id="408" r:id="rId16"/>
    <p:sldId id="372" r:id="rId17"/>
    <p:sldId id="389" r:id="rId18"/>
    <p:sldId id="380" r:id="rId19"/>
    <p:sldId id="390" r:id="rId20"/>
    <p:sldId id="411" r:id="rId21"/>
    <p:sldId id="413" r:id="rId22"/>
    <p:sldId id="421" r:id="rId23"/>
    <p:sldId id="415" r:id="rId24"/>
    <p:sldId id="394" r:id="rId25"/>
    <p:sldId id="416" r:id="rId26"/>
    <p:sldId id="417" r:id="rId27"/>
    <p:sldId id="386" r:id="rId28"/>
    <p:sldId id="422" r:id="rId29"/>
    <p:sldId id="423" r:id="rId30"/>
    <p:sldId id="42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6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4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7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2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3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3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8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4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6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8859"/>
            <a:ext cx="9144000" cy="999238"/>
          </a:xfrm>
        </p:spPr>
        <p:txBody>
          <a:bodyPr/>
          <a:lstStyle/>
          <a:p>
            <a:r>
              <a:rPr lang="en-US" u="sng" dirty="0" smtClean="0">
                <a:solidFill>
                  <a:schemeClr val="accent5"/>
                </a:solidFill>
              </a:rPr>
              <a:t>ECONOMICS</a:t>
            </a:r>
            <a:endParaRPr lang="en-US" u="sng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774" y="1088097"/>
            <a:ext cx="11281718" cy="50718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Chapter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15.1: 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Organization and Functions of the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Fed</a:t>
            </a:r>
          </a:p>
          <a:p>
            <a:endParaRPr lang="en-US" sz="3600" i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600" i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600" i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600" i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600" i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600" i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800" i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</a:t>
            </a: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Target: Understand the Fed and its role in Monetary Policy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676" y="1595284"/>
            <a:ext cx="5406648" cy="396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4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643566"/>
              </p:ext>
            </p:extLst>
          </p:nvPr>
        </p:nvGraphicFramePr>
        <p:xfrm>
          <a:off x="0" y="0"/>
          <a:ext cx="12192000" cy="3657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{073A0DAA-6AF3-43AB-8588-CEC1D06C72B9}</a:tableStyleId>
              </a:tblPr>
              <a:tblGrid>
                <a:gridCol w="4109804"/>
                <a:gridCol w="8082196"/>
              </a:tblGrid>
              <a:tr h="3657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Federal Open Market Committee (</a:t>
                      </a:r>
                      <a:r>
                        <a:rPr lang="en-US" sz="3600" dirty="0" err="1">
                          <a:effectLst/>
                        </a:rPr>
                        <a:t>FOMC</a:t>
                      </a:r>
                      <a:r>
                        <a:rPr lang="en-US" sz="3600" dirty="0">
                          <a:effectLst/>
                        </a:rPr>
                        <a:t>)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</a:rPr>
                        <a:t>12 </a:t>
                      </a:r>
                      <a:r>
                        <a:rPr lang="en-US" sz="3600" dirty="0">
                          <a:effectLst/>
                        </a:rPr>
                        <a:t>member committee in the Federal Reserve System that decides how the Fed should control the nation’s money supply.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Decides whether to raise or lower interest rates</a:t>
                      </a:r>
                      <a:r>
                        <a:rPr lang="en-US" sz="3600" dirty="0" smtClean="0">
                          <a:effectLst/>
                        </a:rPr>
                        <a:t>.</a:t>
                      </a: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829067"/>
              </p:ext>
            </p:extLst>
          </p:nvPr>
        </p:nvGraphicFramePr>
        <p:xfrm>
          <a:off x="0" y="3657601"/>
          <a:ext cx="12192000" cy="3200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18238"/>
                <a:gridCol w="8373762"/>
              </a:tblGrid>
              <a:tr h="3200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Federal Reserve District Banks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Figure 15.2, page </a:t>
                      </a:r>
                      <a:r>
                        <a:rPr lang="en-US" sz="3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394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U.S. is divided into 12 districts with each having a Federal district bank. 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(There are 12 Federal Reserve District Banks).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Each is set up as a corporation owned by its member banks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65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833" y="531527"/>
            <a:ext cx="5908023" cy="40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678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35" y="356461"/>
            <a:ext cx="11275094" cy="650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98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0608"/>
            <a:ext cx="12192000" cy="540147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/>
              <a:t>What does the </a:t>
            </a:r>
            <a:r>
              <a:rPr lang="en-US" sz="3600" dirty="0"/>
              <a:t>Federal Open Market Committee </a:t>
            </a:r>
            <a:r>
              <a:rPr lang="en-US" sz="3600" dirty="0" smtClean="0"/>
              <a:t>decide?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</a:rPr>
              <a:t>How many Federal Reserve Districts are there?</a:t>
            </a:r>
            <a:endParaRPr lang="en-US" sz="3600" dirty="0">
              <a:solidFill>
                <a:schemeClr val="bg1"/>
              </a:solidFill>
            </a:endParaRPr>
          </a:p>
          <a:p>
            <a:pPr lvl="0" algn="ctr"/>
            <a:r>
              <a:rPr lang="en-US" sz="3600" dirty="0" smtClean="0"/>
              <a:t>What Federal Reserve district are we in? </a:t>
            </a:r>
          </a:p>
          <a:p>
            <a:pPr lvl="0" algn="ctr"/>
            <a:r>
              <a:rPr lang="en-US" sz="3500" dirty="0" smtClean="0">
                <a:solidFill>
                  <a:schemeClr val="bg1"/>
                </a:solidFill>
              </a:rPr>
              <a:t>Where is our Federal Reserve District bank? </a:t>
            </a:r>
          </a:p>
          <a:p>
            <a:pPr algn="ctr"/>
            <a:endParaRPr lang="en-US" sz="3600" dirty="0" smtClean="0"/>
          </a:p>
          <a:p>
            <a:pPr lvl="0" algn="ctr"/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 smtClean="0">
                <a:solidFill>
                  <a:schemeClr val="bg2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chemeClr val="accent2">
                  <a:lumMod val="75000"/>
                </a:scheme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</a:t>
            </a: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you hit the bullseye? </a:t>
            </a: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3876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0" y="4423876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2"/>
                </a:solidFill>
              </a:rPr>
              <a:t>Let’s Review</a:t>
            </a:r>
            <a:endParaRPr lang="en-US" sz="4000" b="1" u="sng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688" y="5333805"/>
            <a:ext cx="77229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Fed and its role in Monetary Policy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5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932709"/>
            <a:ext cx="10515600" cy="623454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15.1:  Organization and Functions of the Fed</a:t>
            </a:r>
            <a:b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Fed and its role in Monetary Policy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3258734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1. Explain </a:t>
            </a:r>
            <a:r>
              <a:rPr lang="en-US" sz="3600" i="1" dirty="0">
                <a:solidFill>
                  <a:prstClr val="black"/>
                </a:solidFill>
              </a:rPr>
              <a:t>how the Fed is organized and how it </a:t>
            </a:r>
            <a:r>
              <a:rPr lang="en-US" sz="3600" i="1" dirty="0" smtClean="0">
                <a:solidFill>
                  <a:prstClr val="black"/>
                </a:solidFill>
              </a:rPr>
              <a:t>governs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2. Identify </a:t>
            </a:r>
            <a:r>
              <a:rPr lang="en-US" sz="3600" i="1" dirty="0">
                <a:solidFill>
                  <a:prstClr val="black"/>
                </a:solidFill>
              </a:rPr>
              <a:t>the different functions of the </a:t>
            </a:r>
            <a:r>
              <a:rPr lang="en-US" sz="3600" i="1" dirty="0" smtClean="0">
                <a:solidFill>
                  <a:prstClr val="black"/>
                </a:solidFill>
              </a:rPr>
              <a:t>Fed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3. Explain </a:t>
            </a:r>
            <a:r>
              <a:rPr lang="en-US" sz="3600" i="1" dirty="0">
                <a:solidFill>
                  <a:prstClr val="black"/>
                </a:solidFill>
              </a:rPr>
              <a:t>how a check </a:t>
            </a:r>
            <a:r>
              <a:rPr lang="en-US" sz="3600" i="1" dirty="0" smtClean="0">
                <a:solidFill>
                  <a:prstClr val="black"/>
                </a:solidFill>
              </a:rPr>
              <a:t>clears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3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831370"/>
              </p:ext>
            </p:extLst>
          </p:nvPr>
        </p:nvGraphicFramePr>
        <p:xfrm>
          <a:off x="0" y="0"/>
          <a:ext cx="12192000" cy="35223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Federal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Reserve Notes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Each Federal Reserve Note is issued by one of the 12 Federal Reserve Banks. That bank's </a:t>
                      </a:r>
                      <a:r>
                        <a:rPr lang="en-US" sz="3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district letter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(from A through L)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and corresponding </a:t>
                      </a:r>
                      <a:r>
                        <a:rPr lang="en-US" sz="3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district number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(from 1 through 12) 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appear on each note.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144" y="3673123"/>
            <a:ext cx="3177328" cy="2764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784" y="3821876"/>
            <a:ext cx="2315947" cy="261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1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732" y="0"/>
            <a:ext cx="7703922" cy="32700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545" y="3475493"/>
            <a:ext cx="7695109" cy="326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5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171" y="116237"/>
            <a:ext cx="8684305" cy="67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03" y="402956"/>
            <a:ext cx="10778483" cy="611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96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342" y="0"/>
            <a:ext cx="9566732" cy="678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5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932709"/>
            <a:ext cx="10515600" cy="623454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15.1:  Organization and Functions of the Fed</a:t>
            </a:r>
            <a:b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Fed and its role in Monetary Policy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3258734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1. Explain </a:t>
            </a:r>
            <a:r>
              <a:rPr lang="en-US" sz="3600" i="1" dirty="0">
                <a:solidFill>
                  <a:prstClr val="black"/>
                </a:solidFill>
              </a:rPr>
              <a:t>how the Fed is organized and how it </a:t>
            </a:r>
            <a:r>
              <a:rPr lang="en-US" sz="3600" i="1" dirty="0" smtClean="0">
                <a:solidFill>
                  <a:prstClr val="black"/>
                </a:solidFill>
              </a:rPr>
              <a:t>governs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2. Identify </a:t>
            </a:r>
            <a:r>
              <a:rPr lang="en-US" sz="3600" i="1" dirty="0">
                <a:solidFill>
                  <a:prstClr val="black"/>
                </a:solidFill>
              </a:rPr>
              <a:t>the different functions of the </a:t>
            </a:r>
            <a:r>
              <a:rPr lang="en-US" sz="3600" i="1" dirty="0" smtClean="0">
                <a:solidFill>
                  <a:prstClr val="black"/>
                </a:solidFill>
              </a:rPr>
              <a:t>Fed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3. Explain </a:t>
            </a:r>
            <a:r>
              <a:rPr lang="en-US" sz="3600" i="1" dirty="0">
                <a:solidFill>
                  <a:prstClr val="black"/>
                </a:solidFill>
              </a:rPr>
              <a:t>how a check </a:t>
            </a:r>
            <a:r>
              <a:rPr lang="en-US" sz="3600" i="1" dirty="0" smtClean="0">
                <a:solidFill>
                  <a:prstClr val="black"/>
                </a:solidFill>
              </a:rPr>
              <a:t>clears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6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282035"/>
              </p:ext>
            </p:extLst>
          </p:nvPr>
        </p:nvGraphicFramePr>
        <p:xfrm>
          <a:off x="0" y="0"/>
          <a:ext cx="12192000" cy="35223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4109804"/>
                <a:gridCol w="8082196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Other banks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All national banks are required to become members of the Federal Reserve System.  All institutions that accept deposits must keep funds in their district bank.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516969"/>
              </p:ext>
            </p:extLst>
          </p:nvPr>
        </p:nvGraphicFramePr>
        <p:xfrm>
          <a:off x="0" y="3522345"/>
          <a:ext cx="12192000" cy="33356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335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the primary function of the Fed?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regulate (control) the money supply in the U.S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422" y="4118938"/>
            <a:ext cx="3517557" cy="26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34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129717"/>
              </p:ext>
            </p:extLst>
          </p:nvPr>
        </p:nvGraphicFramePr>
        <p:xfrm>
          <a:off x="0" y="-1"/>
          <a:ext cx="12192000" cy="34722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4722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Other functions of the 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Fed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Check clearing, supervising banks, holding reserves and setting reserve requirements, and supplying paper currency.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533546"/>
              </p:ext>
            </p:extLst>
          </p:nvPr>
        </p:nvGraphicFramePr>
        <p:xfrm>
          <a:off x="0" y="3472250"/>
          <a:ext cx="12192000" cy="33857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{F5AB1C69-6EDB-4FF4-983F-18BD219EF322}</a:tableStyleId>
              </a:tblPr>
              <a:tblGrid>
                <a:gridCol w="4109804"/>
                <a:gridCol w="8082196"/>
              </a:tblGrid>
              <a:tr h="3385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Check clearing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200" dirty="0">
                          <a:effectLst/>
                        </a:rPr>
                        <a:t>Figure 15.3, page </a:t>
                      </a:r>
                      <a:r>
                        <a:rPr lang="en-US" sz="3200" dirty="0" smtClean="0">
                          <a:effectLst/>
                        </a:rPr>
                        <a:t>395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Method by which a check that has been deposited in one institution is transferred to the issue’s depository institution.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3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932709"/>
            <a:ext cx="10515600" cy="623454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15.1:  Organization and Functions of the Fed</a:t>
            </a:r>
            <a:b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Fed and its role in Monetary Policy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3258734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1. Explain </a:t>
            </a:r>
            <a:r>
              <a:rPr lang="en-US" sz="3600" i="1" dirty="0">
                <a:solidFill>
                  <a:prstClr val="black"/>
                </a:solidFill>
              </a:rPr>
              <a:t>how the Fed is organized and how it </a:t>
            </a:r>
            <a:r>
              <a:rPr lang="en-US" sz="3600" i="1" dirty="0" smtClean="0">
                <a:solidFill>
                  <a:prstClr val="black"/>
                </a:solidFill>
              </a:rPr>
              <a:t>governs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2. Identify </a:t>
            </a:r>
            <a:r>
              <a:rPr lang="en-US" sz="3600" i="1" dirty="0">
                <a:solidFill>
                  <a:prstClr val="black"/>
                </a:solidFill>
              </a:rPr>
              <a:t>the different functions of the </a:t>
            </a:r>
            <a:r>
              <a:rPr lang="en-US" sz="3600" i="1" dirty="0" smtClean="0">
                <a:solidFill>
                  <a:prstClr val="black"/>
                </a:solidFill>
              </a:rPr>
              <a:t>Fed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3. Explain </a:t>
            </a:r>
            <a:r>
              <a:rPr lang="en-US" sz="3600" i="1" dirty="0">
                <a:solidFill>
                  <a:prstClr val="black"/>
                </a:solidFill>
              </a:rPr>
              <a:t>how a check </a:t>
            </a:r>
            <a:r>
              <a:rPr lang="en-US" sz="3600" i="1" dirty="0" smtClean="0">
                <a:solidFill>
                  <a:prstClr val="black"/>
                </a:solidFill>
              </a:rPr>
              <a:t>clears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3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78172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Ben Bernanke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Ben </a:t>
                      </a:r>
                      <a:r>
                        <a:rPr lang="en-US" sz="3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S. Bernanke began a second term as Chairman of the Board of Governors of the Federal Reserve System on February 1, 2010.  </a:t>
                      </a:r>
                      <a:r>
                        <a:rPr lang="en-US" sz="3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 originally took office as Chairman on February 1, 2006, when he also began a 14-year term as a member of the Board</a:t>
                      </a:r>
                      <a:r>
                        <a:rPr lang="en-US" sz="3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His </a:t>
                      </a:r>
                      <a:r>
                        <a:rPr lang="en-US" sz="3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second term as Chairman ended January 31, 2014, and his term as a Board member </a:t>
                      </a:r>
                      <a:r>
                        <a:rPr lang="en-US" sz="3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was to end </a:t>
                      </a:r>
                      <a:r>
                        <a:rPr lang="en-US" sz="3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January 31, 2020.  </a:t>
                      </a:r>
                      <a:r>
                        <a:rPr lang="en-US" sz="3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 resigned in 2014.  </a:t>
                      </a:r>
                      <a:r>
                        <a:rPr lang="en-US" sz="3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His </a:t>
                      </a:r>
                      <a:r>
                        <a:rPr lang="en-US" sz="3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job is to maintain economic growth while keeping inflation and unemployment low</a:t>
                      </a:r>
                      <a:r>
                        <a:rPr lang="en-US" sz="3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3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92" y="1668843"/>
            <a:ext cx="3082364" cy="172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5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0608"/>
            <a:ext cx="12192000" cy="540147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/>
              <a:t>What do the letters and numbers on our currency tell us?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</a:rPr>
              <a:t>Explain the relationship between a bank and its Federal Reserve bank.</a:t>
            </a:r>
            <a:endParaRPr lang="en-US" sz="3600" dirty="0">
              <a:solidFill>
                <a:schemeClr val="bg1"/>
              </a:solidFill>
            </a:endParaRPr>
          </a:p>
          <a:p>
            <a:pPr lvl="0" algn="ctr"/>
            <a:r>
              <a:rPr lang="en-US" sz="3600" dirty="0" smtClean="0"/>
              <a:t>What else does the FED do? </a:t>
            </a:r>
          </a:p>
          <a:p>
            <a:pPr lvl="0" algn="ctr"/>
            <a:r>
              <a:rPr lang="en-US" sz="3500" dirty="0" smtClean="0">
                <a:solidFill>
                  <a:schemeClr val="bg1"/>
                </a:solidFill>
              </a:rPr>
              <a:t>What </a:t>
            </a:r>
            <a:r>
              <a:rPr lang="en-US" sz="3500" dirty="0">
                <a:solidFill>
                  <a:schemeClr val="bg1"/>
                </a:solidFill>
              </a:rPr>
              <a:t>is the job of the Chairman of the Board of Governors ? </a:t>
            </a:r>
            <a:endParaRPr lang="en-US" sz="3500" dirty="0" smtClean="0">
              <a:solidFill>
                <a:schemeClr val="bg1"/>
              </a:solidFill>
            </a:endParaRPr>
          </a:p>
          <a:p>
            <a:pPr lvl="0" algn="ctr"/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lvl="0" algn="ctr"/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 smtClean="0">
                <a:solidFill>
                  <a:schemeClr val="bg2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chemeClr val="accent2">
                  <a:lumMod val="75000"/>
                </a:scheme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</a:t>
            </a: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you hit the bullseye? </a:t>
            </a: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3876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0" y="4423876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2"/>
                </a:solidFill>
              </a:rPr>
              <a:t>Let’s Review</a:t>
            </a:r>
            <a:endParaRPr lang="en-US" sz="4000" b="1" u="sng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688" y="5333805"/>
            <a:ext cx="77229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Fed and its role in Monetary Policy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91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879776"/>
              </p:ext>
            </p:extLst>
          </p:nvPr>
        </p:nvGraphicFramePr>
        <p:xfrm>
          <a:off x="0" y="0"/>
          <a:ext cx="12192000" cy="26090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{93296810-A885-4BE3-A3E7-6D5BEEA58F35}</a:tableStyleId>
              </a:tblPr>
              <a:tblGrid>
                <a:gridCol w="4109804"/>
                <a:gridCol w="8082196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Who is the current Chairman of the FED?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3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</a:rPr>
                        <a:t>Find</a:t>
                      </a:r>
                      <a:r>
                        <a:rPr lang="en-US" sz="3600" baseline="0" dirty="0" smtClean="0">
                          <a:effectLst/>
                        </a:rPr>
                        <a:t> out for tomorrow for Extra Credit                           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aseline="0" dirty="0" smtClean="0">
                          <a:effectLst/>
                        </a:rPr>
                        <a:t>                            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8800" baseline="0" dirty="0" smtClean="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en-US" sz="8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10" y="2866051"/>
            <a:ext cx="6191250" cy="3486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115" y="2866051"/>
            <a:ext cx="5219031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8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0"/>
            <a:ext cx="6096000" cy="4000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762" y="2505075"/>
            <a:ext cx="608647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09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081424"/>
              </p:ext>
            </p:extLst>
          </p:nvPr>
        </p:nvGraphicFramePr>
        <p:xfrm>
          <a:off x="1162373" y="810353"/>
          <a:ext cx="9670941" cy="54787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59980"/>
                <a:gridCol w="6410961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Clearing checks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Transfers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money from one bank to another through checks.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Supervising </a:t>
                      </a:r>
                      <a:r>
                        <a:rPr lang="en-US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members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Sees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that Fed requirements are enforced.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8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Setting and managing reserves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Adjusts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required deposits by banks (affects money supply).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Supplying paper </a:t>
                      </a:r>
                      <a:r>
                        <a:rPr lang="en-US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money</a:t>
                      </a: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Determines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much money to make available.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936958" y="222165"/>
            <a:ext cx="6681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16242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Explain how the Fed performs each function: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16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932709"/>
            <a:ext cx="10515600" cy="623454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15.1:  Organization and Functions of the Fed</a:t>
            </a:r>
            <a:b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Fed and its role in Monetary Policy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3258734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1. Explain </a:t>
            </a:r>
            <a:r>
              <a:rPr lang="en-US" sz="3600" i="1" dirty="0">
                <a:solidFill>
                  <a:prstClr val="black"/>
                </a:solidFill>
              </a:rPr>
              <a:t>how the Fed is organized and how it </a:t>
            </a:r>
            <a:r>
              <a:rPr lang="en-US" sz="3600" i="1" dirty="0" smtClean="0">
                <a:solidFill>
                  <a:prstClr val="black"/>
                </a:solidFill>
              </a:rPr>
              <a:t>governs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2. Identify </a:t>
            </a:r>
            <a:r>
              <a:rPr lang="en-US" sz="3600" i="1" dirty="0">
                <a:solidFill>
                  <a:prstClr val="black"/>
                </a:solidFill>
              </a:rPr>
              <a:t>the different functions of the </a:t>
            </a:r>
            <a:r>
              <a:rPr lang="en-US" sz="3600" i="1" dirty="0" smtClean="0">
                <a:solidFill>
                  <a:prstClr val="black"/>
                </a:solidFill>
              </a:rPr>
              <a:t>Fed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3. Explain </a:t>
            </a:r>
            <a:r>
              <a:rPr lang="en-US" sz="3600" i="1" dirty="0">
                <a:solidFill>
                  <a:prstClr val="black"/>
                </a:solidFill>
              </a:rPr>
              <a:t>how a check </a:t>
            </a:r>
            <a:r>
              <a:rPr lang="en-US" sz="3600" i="1" dirty="0" smtClean="0">
                <a:solidFill>
                  <a:prstClr val="black"/>
                </a:solidFill>
              </a:rPr>
              <a:t>clears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4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312" y="0"/>
            <a:ext cx="9688052" cy="687502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885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433075"/>
              </p:ext>
            </p:extLst>
          </p:nvPr>
        </p:nvGraphicFramePr>
        <p:xfrm>
          <a:off x="0" y="0"/>
          <a:ext cx="12192000" cy="35958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4109804"/>
                <a:gridCol w="8082196"/>
              </a:tblGrid>
              <a:tr h="35958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What are some ways the government can influence economic stability and growth</a:t>
                      </a:r>
                      <a:r>
                        <a:rPr lang="en-US" sz="3600" dirty="0" smtClean="0">
                          <a:effectLst/>
                        </a:rPr>
                        <a:t>?</a:t>
                      </a: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</a:rPr>
                        <a:t>Raising </a:t>
                      </a:r>
                      <a:r>
                        <a:rPr lang="en-US" sz="3600" dirty="0">
                          <a:effectLst/>
                        </a:rPr>
                        <a:t>or lowering taxes, buying goods or services, encouraging saving or spending by influencing inflation rates, passing laws</a:t>
                      </a:r>
                      <a:r>
                        <a:rPr lang="en-US" sz="3600" dirty="0" smtClean="0">
                          <a:effectLst/>
                        </a:rPr>
                        <a:t>…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454429"/>
              </p:ext>
            </p:extLst>
          </p:nvPr>
        </p:nvGraphicFramePr>
        <p:xfrm>
          <a:off x="0" y="3595816"/>
          <a:ext cx="12192000" cy="32621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{00A15C55-8517-42AA-B614-E9B94910E393}</a:tableStyleId>
              </a:tblPr>
              <a:tblGrid>
                <a:gridCol w="4109804"/>
                <a:gridCol w="8082196"/>
              </a:tblGrid>
              <a:tr h="32621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</a:rPr>
                        <a:t>Why </a:t>
                      </a:r>
                      <a:r>
                        <a:rPr lang="en-US" sz="3600" dirty="0">
                          <a:effectLst/>
                        </a:rPr>
                        <a:t>was the Fed created?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The Federal Reserve System (Fed) was created in 1913 to set monetary policy and limit recessions</a:t>
                      </a:r>
                      <a:r>
                        <a:rPr lang="en-US" sz="3600" dirty="0" smtClean="0">
                          <a:effectLst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954" y="5226908"/>
            <a:ext cx="14382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3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328" y="710679"/>
            <a:ext cx="9242551" cy="30263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3" y="4381384"/>
            <a:ext cx="4535489" cy="2476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985" y="4431138"/>
            <a:ext cx="4230687" cy="2377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9450" y="3654129"/>
            <a:ext cx="476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#WeLoveToLearn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563589" y="24185"/>
            <a:ext cx="46362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rgbClr val="002060"/>
                </a:solidFill>
              </a:rPr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18922206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70" y="686888"/>
            <a:ext cx="4499238" cy="3383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338" y="686888"/>
            <a:ext cx="3481118" cy="3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75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854190"/>
              </p:ext>
            </p:extLst>
          </p:nvPr>
        </p:nvGraphicFramePr>
        <p:xfrm>
          <a:off x="0" y="0"/>
          <a:ext cx="12192000" cy="27485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{93296810-A885-4BE3-A3E7-6D5BEEA58F35}</a:tableStyleId>
              </a:tblPr>
              <a:tblGrid>
                <a:gridCol w="4109804"/>
                <a:gridCol w="8082196"/>
              </a:tblGrid>
              <a:tr h="2748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Monetary Policy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</a:rPr>
                        <a:t>Involves </a:t>
                      </a:r>
                      <a:r>
                        <a:rPr lang="en-US" sz="3600" dirty="0">
                          <a:effectLst/>
                        </a:rPr>
                        <a:t>changing the rate of growth of the supply of money in circulation in order to affect the cost and availability of credit</a:t>
                      </a:r>
                      <a:r>
                        <a:rPr lang="en-US" sz="3600" dirty="0" smtClean="0">
                          <a:effectLst/>
                        </a:rPr>
                        <a:t>.</a:t>
                      </a: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647272"/>
              </p:ext>
            </p:extLst>
          </p:nvPr>
        </p:nvGraphicFramePr>
        <p:xfrm>
          <a:off x="-1" y="2748597"/>
          <a:ext cx="12192001" cy="41094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{073A0DAA-6AF3-43AB-8588-CEC1D06C72B9}</a:tableStyleId>
              </a:tblPr>
              <a:tblGrid>
                <a:gridCol w="4109805"/>
                <a:gridCol w="8082196"/>
              </a:tblGrid>
              <a:tr h="41094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</a:rPr>
                        <a:t>Organization </a:t>
                      </a:r>
                      <a:r>
                        <a:rPr lang="en-US" sz="3600" dirty="0">
                          <a:effectLst/>
                        </a:rPr>
                        <a:t>of the Federal Reserve System (Fed)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200" dirty="0">
                          <a:effectLst/>
                        </a:rPr>
                        <a:t>Figure 15.1, page </a:t>
                      </a:r>
                      <a:r>
                        <a:rPr lang="en-US" sz="3200" dirty="0" smtClean="0">
                          <a:effectLst/>
                        </a:rPr>
                        <a:t>392</a:t>
                      </a: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Board of Governors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Federal Advisory Council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Federal Open Market Committee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Federal Reserve Banks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14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905890"/>
              </p:ext>
            </p:extLst>
          </p:nvPr>
        </p:nvGraphicFramePr>
        <p:xfrm>
          <a:off x="0" y="0"/>
          <a:ext cx="12192000" cy="39623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{F5AB1C69-6EDB-4FF4-983F-18BD219EF322}</a:tableStyleId>
              </a:tblPr>
              <a:tblGrid>
                <a:gridCol w="4109804"/>
                <a:gridCol w="8082196"/>
              </a:tblGrid>
              <a:tr h="39623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Board of Governors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</a:rPr>
                        <a:t>Directs </a:t>
                      </a:r>
                      <a:r>
                        <a:rPr lang="en-US" sz="3600" dirty="0">
                          <a:effectLst/>
                        </a:rPr>
                        <a:t>the operations of the Fed and supervises the 12 Federal reserve district banks.  Also regulates some activities of member banks.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7 members appointed by the President and approved by the Senate</a:t>
                      </a:r>
                      <a:r>
                        <a:rPr lang="en-US" sz="3600" dirty="0" smtClean="0">
                          <a:effectLst/>
                        </a:rPr>
                        <a:t>.</a:t>
                      </a: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74" y="706978"/>
            <a:ext cx="2857500" cy="28575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605385"/>
              </p:ext>
            </p:extLst>
          </p:nvPr>
        </p:nvGraphicFramePr>
        <p:xfrm>
          <a:off x="-1" y="3962336"/>
          <a:ext cx="12192001" cy="28956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5"/>
                <a:gridCol w="8082196"/>
              </a:tblGrid>
              <a:tr h="2895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 the Board’s independence protected?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They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serve for 14 years but cannot be reappointed and their decisions are not subject to Presidential or Congressional approval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290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150636"/>
              </p:ext>
            </p:extLst>
          </p:nvPr>
        </p:nvGraphicFramePr>
        <p:xfrm>
          <a:off x="0" y="0"/>
          <a:ext cx="12192000" cy="35834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{00A15C55-8517-42AA-B614-E9B94910E393}</a:tableStyleId>
              </a:tblPr>
              <a:tblGrid>
                <a:gridCol w="4109804"/>
                <a:gridCol w="8082196"/>
              </a:tblGrid>
              <a:tr h="35834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Federal Advisory Council (</a:t>
                      </a:r>
                      <a:r>
                        <a:rPr lang="en-US" sz="3600" dirty="0" err="1">
                          <a:effectLst/>
                        </a:rPr>
                        <a:t>FAC</a:t>
                      </a:r>
                      <a:r>
                        <a:rPr lang="en-US" sz="3600" dirty="0">
                          <a:effectLst/>
                        </a:rPr>
                        <a:t>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</a:rPr>
                        <a:t>Assists </a:t>
                      </a:r>
                      <a:r>
                        <a:rPr lang="en-US" sz="3600" dirty="0">
                          <a:effectLst/>
                        </a:rPr>
                        <a:t>and reports to the Board of Governors.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12 members elected by the directors of the Federal district banks.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Report on the general business conditions in the U.S</a:t>
                      </a:r>
                      <a:r>
                        <a:rPr lang="en-US" sz="3600" dirty="0" smtClean="0">
                          <a:effectLst/>
                        </a:rPr>
                        <a:t>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448858"/>
              </p:ext>
            </p:extLst>
          </p:nvPr>
        </p:nvGraphicFramePr>
        <p:xfrm>
          <a:off x="0" y="3583459"/>
          <a:ext cx="12192000" cy="32745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2745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Why is it important that members of the FAC be from different parts of the country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Business conditions can be different in different regions of the country, and the Fed must make policy for the nation’s economy as a whole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06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0608"/>
            <a:ext cx="12192000" cy="540147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/>
              <a:t>When and why was the FED create?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</a:rPr>
              <a:t>What are the duties of the Board of Governors?</a:t>
            </a:r>
            <a:endParaRPr lang="en-US" sz="3600" dirty="0">
              <a:solidFill>
                <a:schemeClr val="bg1"/>
              </a:solidFill>
            </a:endParaRPr>
          </a:p>
          <a:p>
            <a:pPr lvl="0" algn="ctr"/>
            <a:r>
              <a:rPr lang="en-US" sz="3600" dirty="0" smtClean="0"/>
              <a:t>Explain the term for a member of the Board of Governors?</a:t>
            </a:r>
          </a:p>
          <a:p>
            <a:pPr lvl="0" algn="ctr"/>
            <a:r>
              <a:rPr lang="en-US" sz="3500" dirty="0" smtClean="0">
                <a:solidFill>
                  <a:schemeClr val="bg1"/>
                </a:solidFill>
              </a:rPr>
              <a:t>What is the job of the Federal Advisory Council? </a:t>
            </a:r>
          </a:p>
          <a:p>
            <a:pPr algn="ctr"/>
            <a:endParaRPr lang="en-US" sz="3600" dirty="0" smtClean="0"/>
          </a:p>
          <a:p>
            <a:pPr lvl="0" algn="ctr"/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 smtClean="0">
                <a:solidFill>
                  <a:schemeClr val="bg2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chemeClr val="accent2">
                  <a:lumMod val="75000"/>
                </a:scheme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</a:t>
            </a: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you hit the bullseye? </a:t>
            </a: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3876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0" y="4423876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2"/>
                </a:solidFill>
              </a:rPr>
              <a:t>Let’s Review</a:t>
            </a:r>
            <a:endParaRPr lang="en-US" sz="4000" b="1" u="sng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688" y="5333805"/>
            <a:ext cx="77229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Fed and its role in Monetary Policy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32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643566"/>
              </p:ext>
            </p:extLst>
          </p:nvPr>
        </p:nvGraphicFramePr>
        <p:xfrm>
          <a:off x="0" y="0"/>
          <a:ext cx="12192000" cy="3657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{073A0DAA-6AF3-43AB-8588-CEC1D06C72B9}</a:tableStyleId>
              </a:tblPr>
              <a:tblGrid>
                <a:gridCol w="4109804"/>
                <a:gridCol w="8082196"/>
              </a:tblGrid>
              <a:tr h="3657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Federal Open Market Committee (</a:t>
                      </a:r>
                      <a:r>
                        <a:rPr lang="en-US" sz="3600" dirty="0" err="1">
                          <a:effectLst/>
                        </a:rPr>
                        <a:t>FOMC</a:t>
                      </a:r>
                      <a:r>
                        <a:rPr lang="en-US" sz="3600" dirty="0">
                          <a:effectLst/>
                        </a:rPr>
                        <a:t>)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</a:rPr>
                        <a:t>12 </a:t>
                      </a:r>
                      <a:r>
                        <a:rPr lang="en-US" sz="3600" dirty="0">
                          <a:effectLst/>
                        </a:rPr>
                        <a:t>member committee in the Federal Reserve System that decides how the Fed should control the nation’s money supply.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Decides whether to raise or lower interest rates</a:t>
                      </a:r>
                      <a:r>
                        <a:rPr lang="en-US" sz="3600" dirty="0" smtClean="0">
                          <a:effectLst/>
                        </a:rPr>
                        <a:t>.</a:t>
                      </a: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942976"/>
              </p:ext>
            </p:extLst>
          </p:nvPr>
        </p:nvGraphicFramePr>
        <p:xfrm>
          <a:off x="0" y="3657601"/>
          <a:ext cx="12192000" cy="3200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18238"/>
                <a:gridCol w="8373762"/>
              </a:tblGrid>
              <a:tr h="3200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Federal Reserve District Banks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Figure 15.2, page </a:t>
                      </a:r>
                      <a:r>
                        <a:rPr lang="en-US" sz="3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394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77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3708</TotalTime>
  <Words>1025</Words>
  <Application>Microsoft Office PowerPoint</Application>
  <PresentationFormat>Widescreen</PresentationFormat>
  <Paragraphs>181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Bradley Hand ITC TT-Bold</vt:lpstr>
      <vt:lpstr>Calibri</vt:lpstr>
      <vt:lpstr>Calibri Light</vt:lpstr>
      <vt:lpstr>Georgia</vt:lpstr>
      <vt:lpstr>Times</vt:lpstr>
      <vt:lpstr>Times New Roman</vt:lpstr>
      <vt:lpstr>Wingdings</vt:lpstr>
      <vt:lpstr>Office Theme</vt:lpstr>
      <vt:lpstr>ECONOMICS</vt:lpstr>
      <vt:lpstr>ECONOMICS Chapter 15.1:  Organization and Functions of the Fed  Learning Target: Understand the Fed and its role in Monetary Policy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Chapter 15.1:  Organization and Functions of the Fed  Learning Target: Understand the Fed and its role in Monetary Policy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Chapter 15.1:  Organization and Functions of the Fed  Learning Target: Understand the Fed and its role in Monetary Policy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Chapter 15.1:  Organization and Functions of the Fed  Learning Target: Understand the Fed and its role in Monetary Policy 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Richard Davis</dc:creator>
  <cp:lastModifiedBy>Richard Davis</cp:lastModifiedBy>
  <cp:revision>100</cp:revision>
  <dcterms:created xsi:type="dcterms:W3CDTF">2015-09-14T18:35:59Z</dcterms:created>
  <dcterms:modified xsi:type="dcterms:W3CDTF">2018-12-13T15:42:01Z</dcterms:modified>
</cp:coreProperties>
</file>