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58" r:id="rId5"/>
    <p:sldId id="290" r:id="rId6"/>
    <p:sldId id="278" r:id="rId7"/>
    <p:sldId id="291" r:id="rId8"/>
    <p:sldId id="259" r:id="rId9"/>
    <p:sldId id="292" r:id="rId10"/>
    <p:sldId id="260" r:id="rId11"/>
    <p:sldId id="293" r:id="rId12"/>
    <p:sldId id="261" r:id="rId13"/>
    <p:sldId id="294" r:id="rId14"/>
    <p:sldId id="295" r:id="rId15"/>
    <p:sldId id="296" r:id="rId16"/>
    <p:sldId id="286" r:id="rId17"/>
    <p:sldId id="262" r:id="rId18"/>
    <p:sldId id="297" r:id="rId19"/>
    <p:sldId id="263" r:id="rId20"/>
    <p:sldId id="298" r:id="rId21"/>
    <p:sldId id="264" r:id="rId22"/>
    <p:sldId id="299" r:id="rId23"/>
    <p:sldId id="265" r:id="rId24"/>
    <p:sldId id="300" r:id="rId25"/>
    <p:sldId id="287" r:id="rId26"/>
    <p:sldId id="279" r:id="rId27"/>
    <p:sldId id="266" r:id="rId28"/>
    <p:sldId id="301" r:id="rId29"/>
    <p:sldId id="267" r:id="rId30"/>
    <p:sldId id="302" r:id="rId31"/>
    <p:sldId id="288" r:id="rId32"/>
    <p:sldId id="277" r:id="rId33"/>
    <p:sldId id="280" r:id="rId34"/>
    <p:sldId id="281" r:id="rId35"/>
    <p:sldId id="283" r:id="rId36"/>
    <p:sldId id="282" r:id="rId37"/>
    <p:sldId id="284" r:id="rId38"/>
    <p:sldId id="285" r:id="rId39"/>
    <p:sldId id="303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4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7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20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3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36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8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4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0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B6837-392C-4871-99C6-1F67DD41EF8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4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B6837-392C-4871-99C6-1F67DD41EF81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6DED6-EBE5-4326-9C7B-38267CBA2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6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42899"/>
            <a:ext cx="9144000" cy="922627"/>
          </a:xfrm>
        </p:spPr>
        <p:txBody>
          <a:bodyPr/>
          <a:lstStyle/>
          <a:p>
            <a:r>
              <a:rPr lang="en-US" u="sng" dirty="0" smtClean="0">
                <a:solidFill>
                  <a:schemeClr val="tx2"/>
                </a:solidFill>
              </a:rPr>
              <a:t>ECONOMICS</a:t>
            </a:r>
            <a:endParaRPr lang="en-US" u="sng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73238"/>
            <a:ext cx="9144000" cy="25447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Ch. 1.3:  What </a:t>
            </a:r>
            <a:r>
              <a:rPr lang="en-US" sz="4000" dirty="0">
                <a:solidFill>
                  <a:srgbClr val="C00000"/>
                </a:solidFill>
              </a:rPr>
              <a:t>Do </a:t>
            </a:r>
            <a:r>
              <a:rPr lang="en-US" sz="4000" dirty="0" smtClean="0">
                <a:solidFill>
                  <a:srgbClr val="C00000"/>
                </a:solidFill>
              </a:rPr>
              <a:t>Economists </a:t>
            </a:r>
            <a:r>
              <a:rPr lang="en-US" sz="4000" dirty="0">
                <a:solidFill>
                  <a:srgbClr val="C00000"/>
                </a:solidFill>
              </a:rPr>
              <a:t>Do</a:t>
            </a:r>
            <a:r>
              <a:rPr lang="en-US" sz="4000" dirty="0" smtClean="0">
                <a:solidFill>
                  <a:srgbClr val="C00000"/>
                </a:solidFill>
              </a:rPr>
              <a:t>?</a:t>
            </a:r>
          </a:p>
          <a:p>
            <a:r>
              <a:rPr lang="en-US" sz="2800" dirty="0" smtClean="0"/>
              <a:t>p. 20-25 </a:t>
            </a:r>
          </a:p>
          <a:p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 Target: Understand Economic Models, Laissez-faire and Economic theories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0482" y="4194464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144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568045"/>
              </p:ext>
            </p:extLst>
          </p:nvPr>
        </p:nvGraphicFramePr>
        <p:xfrm>
          <a:off x="0" y="0"/>
          <a:ext cx="121031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49029"/>
                <a:gridCol w="8554071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What do economic models show?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871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808233"/>
              </p:ext>
            </p:extLst>
          </p:nvPr>
        </p:nvGraphicFramePr>
        <p:xfrm>
          <a:off x="0" y="0"/>
          <a:ext cx="121031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49029"/>
                <a:gridCol w="8554071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What do economic models show?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Economic models show visual representations of economic behavior</a:t>
                      </a:r>
                      <a:r>
                        <a:rPr lang="en-US" sz="4400" b="0" dirty="0" smtClean="0">
                          <a:effectLst/>
                        </a:rPr>
                        <a:t>.</a:t>
                      </a:r>
                      <a:endParaRPr lang="en-US" sz="4400" b="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01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63425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7"/>
                <a:gridCol w="8616903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What are the steps to making an economic model?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1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34544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7"/>
                <a:gridCol w="8616903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What are the steps to making an economic model?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4400" b="0" dirty="0" smtClean="0">
                          <a:effectLst/>
                        </a:rPr>
                        <a:t>Begin </a:t>
                      </a:r>
                      <a:r>
                        <a:rPr lang="en-US" sz="4400" b="0" dirty="0">
                          <a:effectLst/>
                        </a:rPr>
                        <a:t>with an idea about the </a:t>
                      </a:r>
                      <a:r>
                        <a:rPr lang="en-US" sz="4400" b="0" dirty="0" smtClean="0">
                          <a:effectLst/>
                        </a:rPr>
                        <a:t>way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400" b="0" dirty="0" smtClean="0">
                          <a:effectLst/>
                        </a:rPr>
                        <a:t>     things </a:t>
                      </a:r>
                      <a:r>
                        <a:rPr lang="en-US" sz="4400" b="0" dirty="0">
                          <a:effectLst/>
                        </a:rPr>
                        <a:t>work.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b="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51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37574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7"/>
                <a:gridCol w="8616903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What are the steps to making an economic model?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4400" b="0" dirty="0" smtClean="0">
                          <a:effectLst/>
                        </a:rPr>
                        <a:t>Begin </a:t>
                      </a:r>
                      <a:r>
                        <a:rPr lang="en-US" sz="4400" b="0" dirty="0">
                          <a:effectLst/>
                        </a:rPr>
                        <a:t>with an idea about the </a:t>
                      </a:r>
                      <a:r>
                        <a:rPr lang="en-US" sz="4400" b="0" dirty="0" smtClean="0">
                          <a:effectLst/>
                        </a:rPr>
                        <a:t>way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400" b="0" dirty="0" smtClean="0">
                          <a:effectLst/>
                        </a:rPr>
                        <a:t>     things </a:t>
                      </a:r>
                      <a:r>
                        <a:rPr lang="en-US" sz="4400" b="0" dirty="0">
                          <a:effectLst/>
                        </a:rPr>
                        <a:t>work.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2</a:t>
                      </a:r>
                      <a:r>
                        <a:rPr lang="en-US" sz="4400" b="0" dirty="0" smtClean="0">
                          <a:effectLst/>
                        </a:rPr>
                        <a:t>. Collect </a:t>
                      </a:r>
                      <a:r>
                        <a:rPr lang="en-US" sz="4400" b="0" dirty="0">
                          <a:effectLst/>
                        </a:rPr>
                        <a:t>facts and discard those not </a:t>
                      </a:r>
                      <a:endParaRPr lang="en-US" sz="4400" b="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 smtClean="0">
                          <a:effectLst/>
                        </a:rPr>
                        <a:t>     relevant</a:t>
                      </a:r>
                      <a:r>
                        <a:rPr lang="en-US" sz="4400" b="0" dirty="0">
                          <a:effectLst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510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11524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7"/>
                <a:gridCol w="8616903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What are the steps to making an economic model?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457200" marR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4400" b="0" dirty="0" smtClean="0">
                          <a:effectLst/>
                        </a:rPr>
                        <a:t>Begin </a:t>
                      </a:r>
                      <a:r>
                        <a:rPr lang="en-US" sz="4400" b="0" dirty="0">
                          <a:effectLst/>
                        </a:rPr>
                        <a:t>with an idea about the </a:t>
                      </a:r>
                      <a:r>
                        <a:rPr lang="en-US" sz="4400" b="0" dirty="0" smtClean="0">
                          <a:effectLst/>
                        </a:rPr>
                        <a:t>way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4400" b="0" dirty="0" smtClean="0">
                          <a:effectLst/>
                        </a:rPr>
                        <a:t>     things </a:t>
                      </a:r>
                      <a:r>
                        <a:rPr lang="en-US" sz="4400" b="0" dirty="0">
                          <a:effectLst/>
                        </a:rPr>
                        <a:t>work.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2</a:t>
                      </a:r>
                      <a:r>
                        <a:rPr lang="en-US" sz="4400" b="0" dirty="0" smtClean="0">
                          <a:effectLst/>
                        </a:rPr>
                        <a:t>. Collect </a:t>
                      </a:r>
                      <a:r>
                        <a:rPr lang="en-US" sz="4400" b="0" dirty="0">
                          <a:effectLst/>
                        </a:rPr>
                        <a:t>facts and discard those not </a:t>
                      </a:r>
                      <a:endParaRPr lang="en-US" sz="4400" b="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 smtClean="0">
                          <a:effectLst/>
                        </a:rPr>
                        <a:t>     relevant</a:t>
                      </a:r>
                      <a:r>
                        <a:rPr lang="en-US" sz="4400" b="0" dirty="0">
                          <a:effectLst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3. </a:t>
                      </a:r>
                      <a:r>
                        <a:rPr lang="en-US" sz="4400" b="0" dirty="0" smtClean="0">
                          <a:effectLst/>
                        </a:rPr>
                        <a:t>Test </a:t>
                      </a:r>
                      <a:r>
                        <a:rPr lang="en-US" sz="4400" b="0" dirty="0">
                          <a:effectLst/>
                        </a:rPr>
                        <a:t>the theory (hypothesis).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19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0707"/>
            <a:ext cx="11652498" cy="2893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kern="0" dirty="0">
                <a:solidFill>
                  <a:srgbClr val="00B0F0"/>
                </a:solidFill>
                <a:sym typeface="Bradley Hand ITC TT-Bold" charset="0"/>
              </a:rPr>
              <a:t>1. </a:t>
            </a:r>
            <a:r>
              <a:rPr lang="en-US" sz="3200" kern="0" dirty="0" smtClean="0">
                <a:solidFill>
                  <a:srgbClr val="00B0F0"/>
                </a:solidFill>
                <a:sym typeface="Bradley Hand ITC TT-Bold" charset="0"/>
              </a:rPr>
              <a:t>Why are economic models used?</a:t>
            </a:r>
            <a:endParaRPr lang="en-US" sz="3200" kern="0" dirty="0">
              <a:solidFill>
                <a:srgbClr val="00B0F0"/>
              </a:solidFill>
              <a:sym typeface="Bradley Hand ITC TT-Bold" charset="0"/>
            </a:endParaRPr>
          </a:p>
          <a:p>
            <a:pPr algn="ctr">
              <a:defRPr/>
            </a:pPr>
            <a:r>
              <a:rPr lang="en-US" sz="3200" kern="0" dirty="0">
                <a:solidFill>
                  <a:srgbClr val="FFC000"/>
                </a:solidFill>
                <a:latin typeface="Georgia"/>
                <a:sym typeface="Bradley Hand ITC TT-Bold" charset="0"/>
              </a:rPr>
              <a:t>2. </a:t>
            </a:r>
            <a:r>
              <a:rPr lang="en-US" sz="3200" kern="0" dirty="0" smtClean="0">
                <a:solidFill>
                  <a:srgbClr val="FFC000"/>
                </a:solidFill>
                <a:latin typeface="Georgia"/>
                <a:sym typeface="Bradley Hand ITC TT-Bold" charset="0"/>
              </a:rPr>
              <a:t>Write a definition for Economy in your own words.</a:t>
            </a:r>
            <a:endParaRPr lang="en-US" sz="3200" kern="0" dirty="0">
              <a:solidFill>
                <a:srgbClr val="FFC000"/>
              </a:solidFill>
              <a:latin typeface="Georgia"/>
              <a:sym typeface="Bradley Hand ITC TT-Bold" charset="0"/>
            </a:endParaRPr>
          </a:p>
          <a:p>
            <a:pPr algn="ctr">
              <a:defRPr/>
            </a:pPr>
            <a:r>
              <a:rPr lang="en-US" sz="3200" kern="0" dirty="0" smtClean="0">
                <a:solidFill>
                  <a:srgbClr val="00B0F0"/>
                </a:solidFill>
                <a:sym typeface="Bradley Hand ITC TT-Bold" charset="0"/>
              </a:rPr>
              <a:t>3. Explain the steps in creating an economic model.</a:t>
            </a:r>
          </a:p>
          <a:p>
            <a:pPr algn="ctr">
              <a:defRPr/>
            </a:pPr>
            <a:endParaRPr lang="en-US" sz="800" dirty="0" smtClean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endParaRPr lang="en-US" sz="8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endParaRPr lang="en-US" sz="8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Are you on target (</a:t>
            </a:r>
            <a:r>
              <a:rPr lang="en-US" sz="2400" dirty="0">
                <a:solidFill>
                  <a:srgbClr val="70AD47">
                    <a:lumMod val="20000"/>
                    <a:lumOff val="80000"/>
                  </a:srgbClr>
                </a:solidFill>
                <a:latin typeface="Bradley Hand ITC TT-Bold" charset="0"/>
                <a:sym typeface="Bradley Hand ITC TT-Bold" charset="0"/>
              </a:rPr>
              <a:t>white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black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 </a:t>
            </a:r>
            <a:r>
              <a:rPr lang="en-US" sz="2400" dirty="0">
                <a:solidFill>
                  <a:srgbClr val="0070C0"/>
                </a:solidFill>
                <a:latin typeface="Bradley Hand ITC TT-Bold" charset="0"/>
                <a:sym typeface="Bradley Hand ITC TT-Bold" charset="0"/>
              </a:rPr>
              <a:t>blue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Bradley Hand ITC TT-Bold" charset="0"/>
                <a:sym typeface="Bradley Hand ITC TT-Bold" charset="0"/>
              </a:rPr>
              <a:t>red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or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Bradley Hand ITC TT-Bold" charset="0"/>
                <a:sym typeface="Bradley Hand ITC TT-Bold" charset="0"/>
              </a:rPr>
              <a:t>yellow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)?</a:t>
            </a:r>
          </a:p>
          <a:p>
            <a:pPr algn="ctr">
              <a:defRPr/>
            </a:pP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  <a:latin typeface="Bradley Hand ITC TT-Bold" charset="0"/>
                <a:sym typeface="Bradley Hand ITC TT-Bold" charset="0"/>
              </a:rPr>
              <a:t>Did you hit the bullseye?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894086"/>
            <a:ext cx="1104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484" algn="ctr">
              <a:spcBef>
                <a:spcPts val="2000"/>
              </a:spcBef>
              <a:buSzPct val="46000"/>
              <a:defRPr/>
            </a:pPr>
            <a:r>
              <a:rPr lang="en-US" sz="2800" i="1" kern="0" dirty="0">
                <a:solidFill>
                  <a:prstClr val="black"/>
                </a:solidFill>
                <a:latin typeface="Georgia"/>
                <a:sym typeface="Times" panose="02020603050405020304" pitchFamily="18" charset="0"/>
              </a:rPr>
              <a:t>Discuss at your table &amp; answer on your response sheet.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6" y="4666024"/>
            <a:ext cx="2128614" cy="212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00" y="4724921"/>
            <a:ext cx="2127498" cy="21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2902" y="186408"/>
            <a:ext cx="678209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rgbClr val="ED7D31">
                    <a:lumMod val="50000"/>
                  </a:srgbClr>
                </a:solidFill>
              </a:rPr>
              <a:t>SUMMARIZE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823" y="4510028"/>
            <a:ext cx="8762256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 </a:t>
            </a:r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Target: 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Understand Economic Models, Laissez-faire and Economic </a:t>
            </a:r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theories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600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24569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How are economic models tested?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b="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b="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b="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 smtClean="0">
                          <a:effectLst/>
                        </a:rPr>
                        <a:t>See </a:t>
                      </a:r>
                      <a:r>
                        <a:rPr lang="en-US" sz="4400" b="0" dirty="0">
                          <a:effectLst/>
                        </a:rPr>
                        <a:t>figure 1.5, page 23.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 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06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15307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How are economic models tested?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Collect data and input it into the model to see if the theory is supported.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See figure 1.5, page 23.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 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8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69198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Can economic models be applied to real life? How?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b="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799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7874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What are economic models, who uses these models and what are they used for?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658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70908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Can economic models be applied to real life? How?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b="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 smtClean="0">
                          <a:effectLst/>
                        </a:rPr>
                        <a:t>Yes </a:t>
                      </a:r>
                      <a:r>
                        <a:rPr lang="en-US" sz="4400" b="0" dirty="0">
                          <a:effectLst/>
                        </a:rPr>
                        <a:t>and no.  Economists can use models in an attempt to predict how people will react in different economic situations.  Models </a:t>
                      </a:r>
                      <a:r>
                        <a:rPr lang="en-US" sz="4400" b="0">
                          <a:effectLst/>
                        </a:rPr>
                        <a:t>may </a:t>
                      </a:r>
                      <a:r>
                        <a:rPr lang="en-US" sz="4400" b="0" smtClean="0">
                          <a:effectLst/>
                        </a:rPr>
                        <a:t>not </a:t>
                      </a:r>
                      <a:r>
                        <a:rPr lang="en-US" sz="4400" b="0" dirty="0">
                          <a:effectLst/>
                        </a:rPr>
                        <a:t>take into account multiple factors influencing people’s behavior.  No model can be perfect…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96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65952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What are the different schools of economic thought?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 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67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13384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What are the different schools of economic thought?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Government Involvement or Intervention vs. Government maintaining a “hands off” policy toward the economy.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 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62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348216"/>
              </p:ext>
            </p:extLst>
          </p:nvPr>
        </p:nvGraphicFramePr>
        <p:xfrm>
          <a:off x="0" y="0"/>
          <a:ext cx="12192000" cy="22292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7"/>
                <a:gridCol w="8616903"/>
              </a:tblGrid>
              <a:tr h="2229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Laissez-faire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 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3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1127"/>
              </p:ext>
            </p:extLst>
          </p:nvPr>
        </p:nvGraphicFramePr>
        <p:xfrm>
          <a:off x="0" y="0"/>
          <a:ext cx="12192000" cy="22292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7"/>
                <a:gridCol w="8616903"/>
              </a:tblGrid>
              <a:tr h="22292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Laissez-faire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“Hands off”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 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3105" y="2416886"/>
            <a:ext cx="460057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4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0707"/>
            <a:ext cx="11652498" cy="2893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kern="0" dirty="0" smtClean="0">
                <a:solidFill>
                  <a:srgbClr val="FFC000"/>
                </a:solidFill>
                <a:latin typeface="Georgia"/>
                <a:sym typeface="Bradley Hand ITC TT-Bold" charset="0"/>
              </a:rPr>
              <a:t>4. Draw an example of a usable economic model.</a:t>
            </a:r>
            <a:endParaRPr lang="en-US" sz="3200" kern="0" dirty="0">
              <a:solidFill>
                <a:srgbClr val="FFC000"/>
              </a:solidFill>
              <a:latin typeface="Georgia"/>
              <a:sym typeface="Bradley Hand ITC TT-Bold" charset="0"/>
            </a:endParaRPr>
          </a:p>
          <a:p>
            <a:pPr algn="ctr">
              <a:defRPr/>
            </a:pPr>
            <a:r>
              <a:rPr lang="en-US" sz="3200" kern="0" dirty="0">
                <a:solidFill>
                  <a:srgbClr val="00B0F0"/>
                </a:solidFill>
                <a:sym typeface="Bradley Hand ITC TT-Bold" charset="0"/>
              </a:rPr>
              <a:t>5</a:t>
            </a:r>
            <a:r>
              <a:rPr lang="en-US" sz="3200" kern="0" dirty="0" smtClean="0">
                <a:solidFill>
                  <a:srgbClr val="00B0F0"/>
                </a:solidFill>
                <a:sym typeface="Bradley Hand ITC TT-Bold" charset="0"/>
              </a:rPr>
              <a:t>. What might cause an economic model to be wrong?</a:t>
            </a:r>
          </a:p>
          <a:p>
            <a:pPr algn="ctr">
              <a:defRPr/>
            </a:pPr>
            <a:r>
              <a:rPr lang="en-US" sz="3200" kern="0" dirty="0">
                <a:solidFill>
                  <a:srgbClr val="FFC000"/>
                </a:solidFill>
                <a:latin typeface="Georgia"/>
                <a:sym typeface="Bradley Hand ITC TT-Bold" charset="0"/>
              </a:rPr>
              <a:t>6</a:t>
            </a:r>
            <a:r>
              <a:rPr lang="en-US" sz="3200" kern="0" dirty="0" smtClean="0">
                <a:solidFill>
                  <a:srgbClr val="FFC000"/>
                </a:solidFill>
                <a:latin typeface="Georgia"/>
                <a:sym typeface="Bradley Hand ITC TT-Bold" charset="0"/>
              </a:rPr>
              <a:t>. Explain Laissez-faire.</a:t>
            </a:r>
          </a:p>
          <a:p>
            <a:pPr algn="ctr">
              <a:defRPr/>
            </a:pPr>
            <a:endParaRPr lang="en-US" sz="800" dirty="0" smtClean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endParaRPr lang="en-US" sz="8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endParaRPr lang="en-US" sz="8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Are you on target (</a:t>
            </a:r>
            <a:r>
              <a:rPr lang="en-US" sz="2400" dirty="0">
                <a:solidFill>
                  <a:srgbClr val="70AD47">
                    <a:lumMod val="20000"/>
                    <a:lumOff val="80000"/>
                  </a:srgbClr>
                </a:solidFill>
                <a:latin typeface="Bradley Hand ITC TT-Bold" charset="0"/>
                <a:sym typeface="Bradley Hand ITC TT-Bold" charset="0"/>
              </a:rPr>
              <a:t>white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black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 </a:t>
            </a:r>
            <a:r>
              <a:rPr lang="en-US" sz="2400" dirty="0">
                <a:solidFill>
                  <a:srgbClr val="0070C0"/>
                </a:solidFill>
                <a:latin typeface="Bradley Hand ITC TT-Bold" charset="0"/>
                <a:sym typeface="Bradley Hand ITC TT-Bold" charset="0"/>
              </a:rPr>
              <a:t>blue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Bradley Hand ITC TT-Bold" charset="0"/>
                <a:sym typeface="Bradley Hand ITC TT-Bold" charset="0"/>
              </a:rPr>
              <a:t>red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or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Bradley Hand ITC TT-Bold" charset="0"/>
                <a:sym typeface="Bradley Hand ITC TT-Bold" charset="0"/>
              </a:rPr>
              <a:t>yellow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)?</a:t>
            </a:r>
          </a:p>
          <a:p>
            <a:pPr algn="ctr">
              <a:defRPr/>
            </a:pP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  <a:latin typeface="Bradley Hand ITC TT-Bold" charset="0"/>
                <a:sym typeface="Bradley Hand ITC TT-Bold" charset="0"/>
              </a:rPr>
              <a:t>Did you hit the bullseye?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894086"/>
            <a:ext cx="1104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484" algn="ctr">
              <a:spcBef>
                <a:spcPts val="2000"/>
              </a:spcBef>
              <a:buSzPct val="46000"/>
              <a:defRPr/>
            </a:pPr>
            <a:r>
              <a:rPr lang="en-US" sz="2800" i="1" kern="0" dirty="0">
                <a:solidFill>
                  <a:prstClr val="black"/>
                </a:solidFill>
                <a:latin typeface="Georgia"/>
                <a:sym typeface="Times" panose="02020603050405020304" pitchFamily="18" charset="0"/>
              </a:rPr>
              <a:t>Discuss at your table &amp; answer on your response sheet.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6" y="4666024"/>
            <a:ext cx="2128614" cy="212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00" y="4724921"/>
            <a:ext cx="2127498" cy="21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2902" y="186408"/>
            <a:ext cx="678209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rgbClr val="ED7D31">
                    <a:lumMod val="50000"/>
                  </a:srgbClr>
                </a:solidFill>
              </a:rPr>
              <a:t>SUMMARIZE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823" y="4510028"/>
            <a:ext cx="8762256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 </a:t>
            </a:r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Target: 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Understand Economic Models, Laissez-faire and Economic </a:t>
            </a:r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theories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7321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34" y="1151813"/>
            <a:ext cx="4283502" cy="38392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5599" y="1008398"/>
            <a:ext cx="7103201" cy="507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0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614602"/>
              </p:ext>
            </p:extLst>
          </p:nvPr>
        </p:nvGraphicFramePr>
        <p:xfrm>
          <a:off x="2961026" y="0"/>
          <a:ext cx="9230973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06827"/>
                <a:gridCol w="6524146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>
                          <a:effectLst/>
                        </a:rPr>
                        <a:t>What is the general economic thought of democrats?</a:t>
                      </a:r>
                      <a:endParaRPr lang="en-US" sz="4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>
                          <a:effectLst/>
                        </a:rPr>
                        <a:t> </a:t>
                      </a:r>
                      <a:endParaRPr lang="en-US" sz="4200" b="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 smtClean="0">
                          <a:effectLst/>
                        </a:rPr>
                        <a:t> </a:t>
                      </a:r>
                      <a:endParaRPr lang="en-US" sz="4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1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668104"/>
              </p:ext>
            </p:extLst>
          </p:nvPr>
        </p:nvGraphicFramePr>
        <p:xfrm>
          <a:off x="2961026" y="0"/>
          <a:ext cx="9230973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06827"/>
                <a:gridCol w="6524146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>
                          <a:effectLst/>
                        </a:rPr>
                        <a:t>What is the general economic thought of democrats?</a:t>
                      </a:r>
                      <a:endParaRPr lang="en-US" sz="4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>
                          <a:effectLst/>
                        </a:rPr>
                        <a:t> </a:t>
                      </a:r>
                      <a:endParaRPr lang="en-US" sz="4200" b="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 smtClean="0">
                          <a:effectLst/>
                        </a:rPr>
                        <a:t>Free markets are unstable and government involvement is sometimes necessary.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 smtClean="0">
                          <a:effectLst/>
                        </a:rPr>
                        <a:t> </a:t>
                      </a:r>
                      <a:endParaRPr lang="en-US" sz="4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434" y="1355013"/>
            <a:ext cx="1285875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3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55055"/>
              </p:ext>
            </p:extLst>
          </p:nvPr>
        </p:nvGraphicFramePr>
        <p:xfrm>
          <a:off x="2667000" y="0"/>
          <a:ext cx="9525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33700"/>
                <a:gridCol w="6591300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>
                          <a:effectLst/>
                        </a:rPr>
                        <a:t>What is the general economic thought of republicans?</a:t>
                      </a:r>
                      <a:endParaRPr lang="en-US" sz="4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>
                          <a:effectLst/>
                        </a:rPr>
                        <a:t>  </a:t>
                      </a:r>
                      <a:endParaRPr lang="en-US" sz="4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08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9120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What are economic models, who uses these models and what are they used for?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Used by economists to explain and predict economic behavior.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889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33709"/>
              </p:ext>
            </p:extLst>
          </p:nvPr>
        </p:nvGraphicFramePr>
        <p:xfrm>
          <a:off x="2667000" y="0"/>
          <a:ext cx="9525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33700"/>
                <a:gridCol w="6591300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>
                          <a:effectLst/>
                        </a:rPr>
                        <a:t>What is the general economic thought of republicans?</a:t>
                      </a:r>
                      <a:endParaRPr lang="en-US" sz="4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>
                          <a:effectLst/>
                        </a:rPr>
                        <a:t>Free markets will take care of themselves and government involvement should be minimal.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dirty="0">
                          <a:effectLst/>
                        </a:rPr>
                        <a:t>  </a:t>
                      </a:r>
                      <a:endParaRPr lang="en-US" sz="4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38" y="1014918"/>
            <a:ext cx="255776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0707"/>
            <a:ext cx="11652498" cy="3139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000" kern="0" dirty="0">
                <a:solidFill>
                  <a:srgbClr val="00B0F0"/>
                </a:solidFill>
                <a:sym typeface="Bradley Hand ITC TT-Bold" charset="0"/>
              </a:rPr>
              <a:t>7</a:t>
            </a:r>
            <a:r>
              <a:rPr lang="en-US" sz="3000" kern="0" dirty="0" smtClean="0">
                <a:solidFill>
                  <a:srgbClr val="00B0F0"/>
                </a:solidFill>
                <a:sym typeface="Bradley Hand ITC TT-Bold" charset="0"/>
              </a:rPr>
              <a:t>. Who is more likely to follow Laissez-faire - Democrats or Republicans?</a:t>
            </a:r>
            <a:endParaRPr lang="en-US" sz="3000" kern="0" dirty="0">
              <a:solidFill>
                <a:srgbClr val="00B0F0"/>
              </a:solidFill>
              <a:sym typeface="Bradley Hand ITC TT-Bold" charset="0"/>
            </a:endParaRPr>
          </a:p>
          <a:p>
            <a:pPr algn="ctr">
              <a:defRPr/>
            </a:pPr>
            <a:r>
              <a:rPr lang="en-US" sz="3000" kern="0" dirty="0">
                <a:solidFill>
                  <a:srgbClr val="FFC000"/>
                </a:solidFill>
                <a:latin typeface="Georgia"/>
                <a:sym typeface="Bradley Hand ITC TT-Bold" charset="0"/>
              </a:rPr>
              <a:t>8</a:t>
            </a:r>
            <a:r>
              <a:rPr lang="en-US" sz="3000" kern="0" dirty="0" smtClean="0">
                <a:solidFill>
                  <a:srgbClr val="FFC000"/>
                </a:solidFill>
                <a:latin typeface="Georgia"/>
                <a:sym typeface="Bradley Hand ITC TT-Bold" charset="0"/>
              </a:rPr>
              <a:t>. Compare and contrast the different economic beliefs of Democrats and Republicans</a:t>
            </a:r>
            <a:endParaRPr lang="en-US" sz="3000" kern="0" dirty="0">
              <a:solidFill>
                <a:srgbClr val="FFC000"/>
              </a:solidFill>
              <a:latin typeface="Georgia"/>
              <a:sym typeface="Bradley Hand ITC TT-Bold" charset="0"/>
            </a:endParaRPr>
          </a:p>
          <a:p>
            <a:pPr algn="ctr">
              <a:defRPr/>
            </a:pPr>
            <a:r>
              <a:rPr lang="en-US" sz="3000" kern="0" dirty="0" smtClean="0">
                <a:solidFill>
                  <a:srgbClr val="00B0F0"/>
                </a:solidFill>
                <a:sym typeface="Bradley Hand ITC TT-Bold" charset="0"/>
              </a:rPr>
              <a:t>9. What animals are used to represent Democrats and Republicans</a:t>
            </a:r>
            <a:r>
              <a:rPr lang="en-US" sz="3000" kern="0" dirty="0">
                <a:solidFill>
                  <a:srgbClr val="00B0F0"/>
                </a:solidFill>
                <a:sym typeface="Bradley Hand ITC TT-Bold" charset="0"/>
              </a:rPr>
              <a:t>?</a:t>
            </a:r>
            <a:r>
              <a:rPr lang="en-US" sz="3000" kern="0" dirty="0" smtClean="0">
                <a:solidFill>
                  <a:srgbClr val="00B0F0"/>
                </a:solidFill>
                <a:sym typeface="Bradley Hand ITC TT-Bold" charset="0"/>
              </a:rPr>
              <a:t>  </a:t>
            </a:r>
            <a:endParaRPr lang="en-US" sz="3000" dirty="0" smtClean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endParaRPr lang="en-US" sz="800" dirty="0" smtClean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endParaRPr lang="en-US" sz="8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Are you on target (</a:t>
            </a:r>
            <a:r>
              <a:rPr lang="en-US" sz="2400" dirty="0">
                <a:solidFill>
                  <a:srgbClr val="70AD47">
                    <a:lumMod val="20000"/>
                    <a:lumOff val="80000"/>
                  </a:srgbClr>
                </a:solidFill>
                <a:latin typeface="Bradley Hand ITC TT-Bold" charset="0"/>
                <a:sym typeface="Bradley Hand ITC TT-Bold" charset="0"/>
              </a:rPr>
              <a:t>white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black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 </a:t>
            </a:r>
            <a:r>
              <a:rPr lang="en-US" sz="2400" dirty="0">
                <a:solidFill>
                  <a:srgbClr val="0070C0"/>
                </a:solidFill>
                <a:latin typeface="Bradley Hand ITC TT-Bold" charset="0"/>
                <a:sym typeface="Bradley Hand ITC TT-Bold" charset="0"/>
              </a:rPr>
              <a:t>blue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,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Bradley Hand ITC TT-Bold" charset="0"/>
                <a:sym typeface="Bradley Hand ITC TT-Bold" charset="0"/>
              </a:rPr>
              <a:t>red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or</a:t>
            </a:r>
            <a:r>
              <a:rPr lang="en-US" sz="2400" dirty="0">
                <a:solidFill>
                  <a:srgbClr val="000000"/>
                </a:solidFill>
                <a:latin typeface="Bradley Hand ITC TT-Bold" charset="0"/>
                <a:sym typeface="Bradley Hand ITC TT-Bold" charset="0"/>
              </a:rPr>
              <a:t> </a:t>
            </a:r>
            <a:r>
              <a:rPr lang="en-US" sz="2400" dirty="0">
                <a:solidFill>
                  <a:srgbClr val="FFFF00"/>
                </a:solidFill>
                <a:latin typeface="Bradley Hand ITC TT-Bold" charset="0"/>
                <a:sym typeface="Bradley Hand ITC TT-Bold" charset="0"/>
              </a:rPr>
              <a:t>yellow</a:t>
            </a:r>
            <a:r>
              <a:rPr lang="en-US" sz="24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Bradley Hand ITC TT-Bold" charset="0"/>
                <a:sym typeface="Bradley Hand ITC TT-Bold" charset="0"/>
              </a:rPr>
              <a:t>)?</a:t>
            </a:r>
          </a:p>
          <a:p>
            <a:pPr algn="ctr">
              <a:defRPr/>
            </a:pPr>
            <a:endParaRPr lang="en-US" sz="1400" dirty="0">
              <a:solidFill>
                <a:prstClr val="black">
                  <a:lumMod val="85000"/>
                  <a:lumOff val="15000"/>
                </a:prstClr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C00000"/>
                </a:solidFill>
                <a:latin typeface="Bradley Hand ITC TT-Bold" charset="0"/>
                <a:sym typeface="Bradley Hand ITC TT-Bold" charset="0"/>
              </a:rPr>
              <a:t>Did you hit the bullseye?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894086"/>
            <a:ext cx="1104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484" algn="ctr">
              <a:spcBef>
                <a:spcPts val="2000"/>
              </a:spcBef>
              <a:buSzPct val="46000"/>
              <a:defRPr/>
            </a:pPr>
            <a:r>
              <a:rPr lang="en-US" sz="2800" i="1" kern="0" dirty="0">
                <a:solidFill>
                  <a:prstClr val="black"/>
                </a:solidFill>
                <a:latin typeface="Georgia"/>
                <a:sym typeface="Times" panose="02020603050405020304" pitchFamily="18" charset="0"/>
              </a:rPr>
              <a:t>Discuss at your table &amp; answer on your response sheet.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6" y="4666024"/>
            <a:ext cx="2128614" cy="212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6800" y="4724921"/>
            <a:ext cx="2127498" cy="21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2902" y="186408"/>
            <a:ext cx="678209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rgbClr val="ED7D31">
                    <a:lumMod val="50000"/>
                  </a:srgbClr>
                </a:solidFill>
              </a:rPr>
              <a:t>SUMMARIZE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823" y="4510028"/>
            <a:ext cx="8762256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 </a:t>
            </a:r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Target: </a:t>
            </a:r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Understand Economic Models, Laissez-faire and Economic </a:t>
            </a:r>
            <a:r>
              <a:rPr 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theories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8449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419321"/>
              </p:ext>
            </p:extLst>
          </p:nvPr>
        </p:nvGraphicFramePr>
        <p:xfrm>
          <a:off x="-1" y="769441"/>
          <a:ext cx="12192000" cy="60885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6000"/>
                <a:gridCol w="6096000"/>
              </a:tblGrid>
              <a:tr h="553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Benefits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</a:rPr>
                        <a:t>Drawbacks</a:t>
                      </a:r>
                      <a:endParaRPr lang="en-US" sz="3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605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6605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2214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76293" y="0"/>
            <a:ext cx="46394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Economic Models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17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723531"/>
              </p:ext>
            </p:extLst>
          </p:nvPr>
        </p:nvGraphicFramePr>
        <p:xfrm>
          <a:off x="-1" y="769441"/>
          <a:ext cx="12192000" cy="60885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6000"/>
                <a:gridCol w="6096000"/>
              </a:tblGrid>
              <a:tr h="553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Benefits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</a:rPr>
                        <a:t>Drawbacks</a:t>
                      </a:r>
                      <a:endParaRPr lang="en-US" sz="3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605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Help explain economic behavior</a:t>
                      </a:r>
                      <a:r>
                        <a:rPr lang="en-US" sz="3600" b="0" dirty="0" smtClean="0">
                          <a:effectLst/>
                        </a:rPr>
                        <a:t>.</a:t>
                      </a:r>
                      <a:r>
                        <a:rPr lang="en-US" sz="3600" b="0" dirty="0">
                          <a:effectLst/>
                        </a:rPr>
                        <a:t> 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6605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2214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76293" y="0"/>
            <a:ext cx="46394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Economic Models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97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14146"/>
              </p:ext>
            </p:extLst>
          </p:nvPr>
        </p:nvGraphicFramePr>
        <p:xfrm>
          <a:off x="-1" y="769441"/>
          <a:ext cx="12192000" cy="60885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6000"/>
                <a:gridCol w="6096000"/>
              </a:tblGrid>
              <a:tr h="553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Benefits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</a:rPr>
                        <a:t>Drawbacks</a:t>
                      </a:r>
                      <a:endParaRPr lang="en-US" sz="3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605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Help explain economic behavior</a:t>
                      </a:r>
                      <a:r>
                        <a:rPr lang="en-US" sz="3600" b="0" dirty="0" smtClean="0">
                          <a:effectLst/>
                        </a:rPr>
                        <a:t>.</a:t>
                      </a:r>
                      <a:r>
                        <a:rPr lang="en-US" sz="3600" b="0" dirty="0">
                          <a:effectLst/>
                        </a:rPr>
                        <a:t> 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6605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Simplify relationships and variables. 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2214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76293" y="0"/>
            <a:ext cx="46394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Economic Models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16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978783"/>
              </p:ext>
            </p:extLst>
          </p:nvPr>
        </p:nvGraphicFramePr>
        <p:xfrm>
          <a:off x="-1" y="769441"/>
          <a:ext cx="12192000" cy="60885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6000"/>
                <a:gridCol w="6096000"/>
              </a:tblGrid>
              <a:tr h="553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Benefits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</a:rPr>
                        <a:t>Drawbacks</a:t>
                      </a:r>
                      <a:endParaRPr lang="en-US" sz="3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605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Help explain economic behavior</a:t>
                      </a:r>
                      <a:r>
                        <a:rPr lang="en-US" sz="3600" b="0" dirty="0" smtClean="0">
                          <a:effectLst/>
                        </a:rPr>
                        <a:t>.</a:t>
                      </a:r>
                      <a:r>
                        <a:rPr lang="en-US" sz="3600" b="0" dirty="0">
                          <a:effectLst/>
                        </a:rPr>
                        <a:t> 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6605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Simplify relationships and variables. 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2214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Help to predict future events.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76293" y="0"/>
            <a:ext cx="46394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Economic Models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0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501810"/>
              </p:ext>
            </p:extLst>
          </p:nvPr>
        </p:nvGraphicFramePr>
        <p:xfrm>
          <a:off x="-1" y="769441"/>
          <a:ext cx="12192000" cy="60885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6000"/>
                <a:gridCol w="6096000"/>
              </a:tblGrid>
              <a:tr h="553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Benefits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</a:rPr>
                        <a:t>Drawbacks</a:t>
                      </a:r>
                      <a:endParaRPr lang="en-US" sz="3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605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Help explain economic behavior</a:t>
                      </a:r>
                      <a:r>
                        <a:rPr lang="en-US" sz="3600" b="0" dirty="0" smtClean="0">
                          <a:effectLst/>
                        </a:rPr>
                        <a:t>.</a:t>
                      </a:r>
                      <a:r>
                        <a:rPr lang="en-US" sz="3600" b="0" dirty="0">
                          <a:effectLst/>
                        </a:rPr>
                        <a:t> 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May oversimplify real-world situations.</a:t>
                      </a:r>
                    </a:p>
                  </a:txBody>
                  <a:tcPr marL="68580" marR="68580" marT="0" marB="0"/>
                </a:tc>
              </a:tr>
              <a:tr h="16605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Simplify relationships and variables. 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2214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Help to predict future events.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76293" y="0"/>
            <a:ext cx="46394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Economic Models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677003"/>
              </p:ext>
            </p:extLst>
          </p:nvPr>
        </p:nvGraphicFramePr>
        <p:xfrm>
          <a:off x="-1" y="769441"/>
          <a:ext cx="12192000" cy="60885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6000"/>
                <a:gridCol w="6096000"/>
              </a:tblGrid>
              <a:tr h="553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Benefits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</a:rPr>
                        <a:t>Drawbacks</a:t>
                      </a:r>
                      <a:endParaRPr lang="en-US" sz="3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605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Help explain economic behavior</a:t>
                      </a:r>
                      <a:r>
                        <a:rPr lang="en-US" sz="3600" b="0" dirty="0" smtClean="0">
                          <a:effectLst/>
                        </a:rPr>
                        <a:t>.</a:t>
                      </a:r>
                      <a:r>
                        <a:rPr lang="en-US" sz="3600" b="0" dirty="0">
                          <a:effectLst/>
                        </a:rPr>
                        <a:t> 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May oversimplify real-world situations.</a:t>
                      </a:r>
                    </a:p>
                  </a:txBody>
                  <a:tcPr marL="68580" marR="68580" marT="0" marB="0"/>
                </a:tc>
              </a:tr>
              <a:tr h="16605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Simplify relationships and variables. 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May be influenced by personal values and beliefs.</a:t>
                      </a:r>
                    </a:p>
                  </a:txBody>
                  <a:tcPr marL="68580" marR="68580" marT="0" marB="0"/>
                </a:tc>
              </a:tr>
              <a:tr h="2214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Help to predict future events.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76293" y="0"/>
            <a:ext cx="46394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Economic Models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15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001229"/>
              </p:ext>
            </p:extLst>
          </p:nvPr>
        </p:nvGraphicFramePr>
        <p:xfrm>
          <a:off x="-1" y="769441"/>
          <a:ext cx="12192000" cy="60885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6000"/>
                <a:gridCol w="6096000"/>
              </a:tblGrid>
              <a:tr h="5535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Benefits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>
                          <a:effectLst/>
                        </a:rPr>
                        <a:t>Drawbacks</a:t>
                      </a:r>
                      <a:endParaRPr lang="en-US" sz="36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605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</a:rPr>
                        <a:t>Help explain economic behavior</a:t>
                      </a:r>
                      <a:r>
                        <a:rPr lang="en-US" sz="3600" b="0" dirty="0" smtClean="0">
                          <a:effectLst/>
                        </a:rPr>
                        <a:t>.</a:t>
                      </a:r>
                      <a:r>
                        <a:rPr lang="en-US" sz="3600" b="0" dirty="0">
                          <a:effectLst/>
                        </a:rPr>
                        <a:t> 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May oversimplify real-world situations.</a:t>
                      </a:r>
                    </a:p>
                  </a:txBody>
                  <a:tcPr marL="68580" marR="68580" marT="0" marB="0"/>
                </a:tc>
              </a:tr>
              <a:tr h="16605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Simplify relationships and variables. 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May be influenced by personal values and beliefs.</a:t>
                      </a:r>
                    </a:p>
                  </a:txBody>
                  <a:tcPr marL="68580" marR="68580" marT="0" marB="0"/>
                </a:tc>
              </a:tr>
              <a:tr h="22140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Help to predict future events.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</a:rPr>
                        <a:t>Economists may disagree about accuracy and usefulness of a model.  </a:t>
                      </a:r>
                      <a:endParaRPr lang="en-US" sz="3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76293" y="0"/>
            <a:ext cx="463941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Economic Models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2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0707"/>
            <a:ext cx="12192000" cy="31085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u="sng" kern="0" dirty="0" smtClean="0">
                <a:solidFill>
                  <a:srgbClr val="00B0F0"/>
                </a:solidFill>
                <a:sym typeface="Bradley Hand ITC TT-Bold" charset="0"/>
              </a:rPr>
              <a:t>Success Criteria</a:t>
            </a:r>
            <a:endParaRPr lang="en-US" sz="3200" kern="0" dirty="0" smtClean="0">
              <a:solidFill>
                <a:srgbClr val="00B0F0"/>
              </a:solidFill>
              <a:sym typeface="Bradley Hand ITC TT-Bold" charset="0"/>
            </a:endParaRPr>
          </a:p>
          <a:p>
            <a:pPr algn="ctr">
              <a:defRPr/>
            </a:pPr>
            <a:endParaRPr lang="en-US" sz="1200" kern="0" dirty="0">
              <a:solidFill>
                <a:srgbClr val="00B0F0"/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3200" kern="0" dirty="0" smtClean="0">
                <a:solidFill>
                  <a:srgbClr val="FFC000"/>
                </a:solidFill>
                <a:latin typeface="Bradley Hand ITC TT-Bold" charset="0"/>
                <a:sym typeface="Bradley Hand ITC TT-Bold" charset="0"/>
              </a:rPr>
              <a:t>Can you </a:t>
            </a:r>
            <a:r>
              <a:rPr lang="en-US" sz="3200" kern="0" dirty="0" smtClean="0">
                <a:solidFill>
                  <a:srgbClr val="FFC000"/>
                </a:solidFill>
                <a:latin typeface="Bradley Hand ITC TT-Bold" charset="0"/>
                <a:sym typeface="Bradley Hand ITC TT-Bold" charset="0"/>
              </a:rPr>
              <a:t>explain what an economic model is and why it is used?</a:t>
            </a:r>
          </a:p>
          <a:p>
            <a:pPr algn="ctr">
              <a:defRPr/>
            </a:pPr>
            <a:r>
              <a:rPr lang="en-US" sz="3200" kern="0" dirty="0" smtClean="0">
                <a:solidFill>
                  <a:srgbClr val="0070C0"/>
                </a:solidFill>
                <a:latin typeface="Bradley Hand ITC TT-Bold" charset="0"/>
                <a:sym typeface="Bradley Hand ITC TT-Bold" charset="0"/>
              </a:rPr>
              <a:t>Could you explain </a:t>
            </a:r>
            <a:r>
              <a:rPr lang="en-US" sz="3200" kern="0" dirty="0" smtClean="0">
                <a:solidFill>
                  <a:srgbClr val="0070C0"/>
                </a:solidFill>
                <a:latin typeface="Bradley Hand ITC TT-Bold" charset="0"/>
                <a:sym typeface="Bradley Hand ITC TT-Bold" charset="0"/>
              </a:rPr>
              <a:t>the concept of Laissez-faire to a friend</a:t>
            </a:r>
            <a:r>
              <a:rPr lang="en-US" sz="3200" kern="0" dirty="0" smtClean="0">
                <a:solidFill>
                  <a:srgbClr val="0070C0"/>
                </a:solidFill>
                <a:latin typeface="Bradley Hand ITC TT-Bold" charset="0"/>
                <a:sym typeface="Bradley Hand ITC TT-Bold" charset="0"/>
              </a:rPr>
              <a:t>?</a:t>
            </a:r>
          </a:p>
          <a:p>
            <a:pPr algn="ctr">
              <a:defRPr/>
            </a:pPr>
            <a:r>
              <a:rPr lang="en-US" sz="3200" kern="0" dirty="0">
                <a:solidFill>
                  <a:srgbClr val="FFC000"/>
                </a:solidFill>
                <a:latin typeface="Bradley Hand ITC TT-Bold" charset="0"/>
                <a:sym typeface="Bradley Hand ITC TT-Bold" charset="0"/>
              </a:rPr>
              <a:t>Can you </a:t>
            </a:r>
            <a:r>
              <a:rPr lang="en-US" sz="3200" kern="0" dirty="0" smtClean="0">
                <a:solidFill>
                  <a:srgbClr val="FFC000"/>
                </a:solidFill>
                <a:latin typeface="Bradley Hand ITC TT-Bold" charset="0"/>
                <a:sym typeface="Bradley Hand ITC TT-Bold" charset="0"/>
              </a:rPr>
              <a:t>describe some economic theories and their core beliefs?</a:t>
            </a:r>
            <a:endParaRPr lang="en-US" sz="3200" kern="0" dirty="0">
              <a:solidFill>
                <a:srgbClr val="FFC000"/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1200" kern="0" dirty="0" smtClean="0">
                <a:solidFill>
                  <a:srgbClr val="C00000"/>
                </a:solidFill>
                <a:latin typeface="Bradley Hand ITC TT-Bold" charset="0"/>
                <a:sym typeface="Bradley Hand ITC TT-Bold" charset="0"/>
              </a:rPr>
              <a:t>I hope so </a:t>
            </a:r>
            <a:r>
              <a:rPr lang="en-US" sz="1200" kern="0" dirty="0" smtClean="0">
                <a:solidFill>
                  <a:srgbClr val="C00000"/>
                </a:solidFill>
                <a:latin typeface="Bradley Hand ITC TT-Bold" charset="0"/>
                <a:sym typeface="Wingdings" panose="05000000000000000000" pitchFamily="2" charset="2"/>
              </a:rPr>
              <a:t></a:t>
            </a:r>
            <a:endParaRPr lang="en-US" sz="1200" kern="0" dirty="0" smtClean="0">
              <a:solidFill>
                <a:srgbClr val="C00000"/>
              </a:solidFill>
              <a:latin typeface="Bradley Hand ITC TT-Bold" charset="0"/>
              <a:sym typeface="Bradley Hand ITC TT-Bold" charset="0"/>
            </a:endParaRPr>
          </a:p>
          <a:p>
            <a:pPr algn="ctr">
              <a:defRPr/>
            </a:pPr>
            <a:r>
              <a:rPr lang="en-US" sz="3200" kern="0" dirty="0" smtClean="0">
                <a:solidFill>
                  <a:srgbClr val="00B050"/>
                </a:solidFill>
                <a:latin typeface="Bradley Hand ITC TT-Bold" charset="0"/>
                <a:sym typeface="Bradley Hand ITC TT-Bold" charset="0"/>
              </a:rPr>
              <a:t>Explain </a:t>
            </a:r>
            <a:r>
              <a:rPr lang="en-US" sz="3200" kern="0" dirty="0" smtClean="0">
                <a:solidFill>
                  <a:srgbClr val="00B050"/>
                </a:solidFill>
                <a:latin typeface="Bradley Hand ITC TT-Bold" charset="0"/>
                <a:sym typeface="Bradley Hand ITC TT-Bold" charset="0"/>
              </a:rPr>
              <a:t>on your Response Sheet.</a:t>
            </a:r>
          </a:p>
          <a:p>
            <a:pPr algn="ctr">
              <a:defRPr/>
            </a:pPr>
            <a:endParaRPr lang="en-US" sz="1200" kern="0" dirty="0">
              <a:solidFill>
                <a:srgbClr val="00B050"/>
              </a:solidFill>
              <a:latin typeface="Bradley Hand ITC TT-Bold" charset="0"/>
              <a:sym typeface="Bradley Hand ITC TT-Bold" charset="0"/>
            </a:endParaRP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12" y="4641794"/>
            <a:ext cx="2128614" cy="212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502" y="4724921"/>
            <a:ext cx="2127498" cy="21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2902" y="186408"/>
            <a:ext cx="678209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u="sng" dirty="0" smtClean="0">
                <a:solidFill>
                  <a:srgbClr val="FF0000"/>
                </a:solidFill>
              </a:rPr>
              <a:t>Did you hit the target?</a:t>
            </a:r>
            <a:endParaRPr lang="en-US" sz="4800" b="1" u="sng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8639" y="5034310"/>
            <a:ext cx="74758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Learning Target: Understand Economic Models, Laissez-faire and Economic theories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3590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65711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Economy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 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180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21259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Economy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The production and distribution of goods and services in a society.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523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42015"/>
              </p:ext>
            </p:extLst>
          </p:nvPr>
        </p:nvGraphicFramePr>
        <p:xfrm>
          <a:off x="0" y="0"/>
          <a:ext cx="12192000" cy="32350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3235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Economic models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b="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 descr="http://www.econmodel.com/classic/graphics/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19762"/>
            <a:ext cx="6053959" cy="333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210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944663"/>
              </p:ext>
            </p:extLst>
          </p:nvPr>
        </p:nvGraphicFramePr>
        <p:xfrm>
          <a:off x="0" y="0"/>
          <a:ext cx="12192000" cy="32350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32350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Economic models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A theory or simplified representation that helps explain and predict economic behavior in the real world</a:t>
                      </a:r>
                      <a:r>
                        <a:rPr lang="en-US" sz="4400" b="0" dirty="0" smtClean="0">
                          <a:effectLst/>
                        </a:rPr>
                        <a:t>.</a:t>
                      </a:r>
                      <a:endParaRPr lang="en-US" sz="4400" b="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 descr="http://www.econmodel.com/classic/graphics/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19762"/>
            <a:ext cx="6053959" cy="3338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525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75816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Theory (Hypothesis)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 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280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45297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5098"/>
                <a:gridCol w="8616902"/>
              </a:tblGrid>
              <a:tr h="6858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Theory (Hypothesis)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An educated guess or prediction.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0" dirty="0">
                          <a:effectLst/>
                        </a:rPr>
                        <a:t> </a:t>
                      </a:r>
                      <a:endParaRPr lang="en-US" sz="4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628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575</Words>
  <Application>Microsoft Office PowerPoint</Application>
  <PresentationFormat>Widescreen</PresentationFormat>
  <Paragraphs>224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Bradley Hand ITC TT-Bold</vt:lpstr>
      <vt:lpstr>Calibri</vt:lpstr>
      <vt:lpstr>Calibri Light</vt:lpstr>
      <vt:lpstr>Georgia</vt:lpstr>
      <vt:lpstr>Times</vt:lpstr>
      <vt:lpstr>Times New Roman</vt:lpstr>
      <vt:lpstr>Wingdings</vt:lpstr>
      <vt:lpstr>Office Theme</vt:lpstr>
      <vt:lpstr>ECONOMICS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Economic Models</vt:lpstr>
      <vt:lpstr>Economic Models</vt:lpstr>
      <vt:lpstr>Economic Models</vt:lpstr>
      <vt:lpstr>Economic Models</vt:lpstr>
      <vt:lpstr>Economic Models</vt:lpstr>
      <vt:lpstr>Economic Models</vt:lpstr>
      <vt:lpstr>Economic Models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</dc:title>
  <dc:creator>Richard Davis</dc:creator>
  <cp:lastModifiedBy>Richard Davis</cp:lastModifiedBy>
  <cp:revision>20</cp:revision>
  <dcterms:created xsi:type="dcterms:W3CDTF">2015-09-14T18:35:59Z</dcterms:created>
  <dcterms:modified xsi:type="dcterms:W3CDTF">2018-09-13T15:46:05Z</dcterms:modified>
</cp:coreProperties>
</file>