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36"/>
  </p:handoutMasterIdLst>
  <p:sldIdLst>
    <p:sldId id="256" r:id="rId4"/>
    <p:sldId id="257" r:id="rId5"/>
    <p:sldId id="274" r:id="rId6"/>
    <p:sldId id="258" r:id="rId7"/>
    <p:sldId id="275" r:id="rId8"/>
    <p:sldId id="259" r:id="rId9"/>
    <p:sldId id="276" r:id="rId10"/>
    <p:sldId id="260" r:id="rId11"/>
    <p:sldId id="277" r:id="rId12"/>
    <p:sldId id="278" r:id="rId13"/>
    <p:sldId id="261" r:id="rId14"/>
    <p:sldId id="279" r:id="rId15"/>
    <p:sldId id="280" r:id="rId16"/>
    <p:sldId id="282" r:id="rId17"/>
    <p:sldId id="283" r:id="rId18"/>
    <p:sldId id="268" r:id="rId19"/>
    <p:sldId id="262" r:id="rId20"/>
    <p:sldId id="281" r:id="rId21"/>
    <p:sldId id="270" r:id="rId22"/>
    <p:sldId id="284" r:id="rId23"/>
    <p:sldId id="285" r:id="rId24"/>
    <p:sldId id="286" r:id="rId25"/>
    <p:sldId id="287" r:id="rId26"/>
    <p:sldId id="272" r:id="rId27"/>
    <p:sldId id="273" r:id="rId28"/>
    <p:sldId id="263" r:id="rId29"/>
    <p:sldId id="264" r:id="rId30"/>
    <p:sldId id="265" r:id="rId31"/>
    <p:sldId id="266" r:id="rId32"/>
    <p:sldId id="267" r:id="rId33"/>
    <p:sldId id="269" r:id="rId34"/>
    <p:sldId id="271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DB4852-D835-493B-88E2-9780B66456F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E89D7C-86AD-4890-AEB4-51AFDA11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2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8942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6405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3242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smtClean="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smtClean="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fld id="{14162E0B-1FDB-4695-B4D4-CFAA6247EC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D5D8A-A6CE-45AD-8BFB-C3FD21E8C9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85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B6436-3153-4B0F-98DE-FB23051BF84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11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7039-3798-4BE2-8E36-DD45F7537EA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20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3C20D-D73B-4C02-B0C4-2AF8E967E22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28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A7BF-DEC8-4FE5-B96A-6F8115E4189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55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8E47C-34C4-4148-BA98-A9CEC952C55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63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31BE-968C-4B78-9A1C-37EA8F88676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7556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18F0D-AFFD-47D6-82D0-F7775665EC9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F5C43-B139-484F-A584-319CDE7F782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10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1642-5D50-4F91-A247-6856E2BE8C3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31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smtClean="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en-US" sz="2400" smtClean="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fld id="{14162E0B-1FDB-4695-B4D4-CFAA6247EC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9585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D5D8A-A6CE-45AD-8BFB-C3FD21E8C9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34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B6436-3153-4B0F-98DE-FB23051BF84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24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7039-3798-4BE2-8E36-DD45F7537EA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94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3C20D-D73B-4C02-B0C4-2AF8E967E22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0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A7BF-DEC8-4FE5-B96A-6F8115E4189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4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8E47C-34C4-4148-BA98-A9CEC952C55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63829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31BE-968C-4B78-9A1C-37EA8F88676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07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18F0D-AFFD-47D6-82D0-F7775665EC9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05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F5C43-B139-484F-A584-319CDE7F782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02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1642-5D50-4F91-A247-6856E2BE8C3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7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574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7543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760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5969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268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5854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04B1-9F4F-4B31-BCF3-113B0ACAC7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FC68-B0AB-49C1-8FEB-122E7FB7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0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3366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9FBA00-1B1E-4274-AE9F-FB6B340595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9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3366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3366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9FBA00-1B1E-4274-AE9F-FB6B3405951E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2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2"/>
                </a:solidFill>
              </a:rPr>
              <a:t>ECONOMICS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7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Ch. 1.2: Trade-Offs</a:t>
            </a:r>
          </a:p>
          <a:p>
            <a:r>
              <a:rPr lang="en-US" dirty="0" smtClean="0"/>
              <a:t>p. 14-19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Learn Trade-Offs and Opportunity Cost; Understand Production Possibilities Curve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77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870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What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is a Production Possibility Curve used for?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To help determine how much of each item to produce.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Shows trade-offs and opportunity costs in each decision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893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256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Production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Possibility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7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971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Production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Possibility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model that shows the maximum combination of goods and services that can be produced from a fixed amount of resources in a given time period.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39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971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Production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Possibility Curve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model that shows the maximum combination of goods and services that can be produced from a fixed amount of resources in a given time period.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152" y="3035300"/>
            <a:ext cx="6841955" cy="37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7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499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560"/>
                <a:gridCol w="12029440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is the opportunity cost of making 2 gallons of </a:t>
                      </a:r>
                      <a:r>
                        <a:rPr lang="en-US" sz="3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red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paint?</a:t>
                      </a:r>
                      <a:endParaRPr lang="en-US" sz="3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552" y="0"/>
            <a:ext cx="6841955" cy="37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5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2557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560"/>
                <a:gridCol w="12029440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is the opportunity cost of making 2 gallons of </a:t>
                      </a:r>
                      <a:r>
                        <a:rPr lang="en-US" sz="3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red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paint?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4 gallons of blue paint</a:t>
                      </a:r>
                      <a:endParaRPr lang="en-US" sz="3600" b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552" y="0"/>
            <a:ext cx="6841955" cy="37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78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>
                <a:solidFill>
                  <a:srgbClr val="00B0F0"/>
                </a:solidFill>
                <a:sym typeface="Bradley Hand ITC TT-Bold" charset="0"/>
              </a:rPr>
              <a:t>1. </a:t>
            </a: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What is a Trade-Off?  Give an example.</a:t>
            </a:r>
            <a:endParaRPr lang="en-US" sz="32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2.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Write a definition for Opportunity Cost in your own words.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3. What is a Production Possibilities Curve used for?</a:t>
            </a:r>
          </a:p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4. 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What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does a 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Production Possibilities Curve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show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?</a:t>
            </a: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rgbClr val="70AD47">
                    <a:lumMod val="20000"/>
                    <a:lumOff val="80000"/>
                  </a:srgb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" y="466602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ED7D31">
                    <a:lumMod val="50000"/>
                  </a:srgb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823" y="4510028"/>
            <a:ext cx="876225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Learn Trade-Offs and Opportunity Cost; Understand Production Possibilities Curve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0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578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Guns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vs Butter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0802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4729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Guns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vs Butter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Classic example comparing spending on military defense and civilian goods.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See figure 1.4 on page 18.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9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5368"/>
            <a:ext cx="7188199" cy="640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7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701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What are the Potential Costs associated with Trade-Offs?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95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1" y="74418"/>
            <a:ext cx="5835160" cy="5202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300" y="5359400"/>
            <a:ext cx="11696700" cy="119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00" y="5524500"/>
            <a:ext cx="1169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</a:rPr>
              <a:t>What is the opportunity cost of </a:t>
            </a:r>
            <a:r>
              <a:rPr lang="en-US" sz="3600" dirty="0" smtClean="0">
                <a:solidFill>
                  <a:prstClr val="black"/>
                </a:solidFill>
              </a:rPr>
              <a:t>producing $7 billion of Military Goods?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0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1" y="74418"/>
            <a:ext cx="5835160" cy="5202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300" y="5359400"/>
            <a:ext cx="11696700" cy="119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00" y="5524500"/>
            <a:ext cx="1169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</a:rPr>
              <a:t>$8 billion in Civilian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0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1" y="74418"/>
            <a:ext cx="5835160" cy="5202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300" y="5359400"/>
            <a:ext cx="11696700" cy="119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00" y="5524500"/>
            <a:ext cx="1169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</a:rPr>
              <a:t>What is the </a:t>
            </a:r>
            <a:r>
              <a:rPr lang="en-US" sz="3600" dirty="0" smtClean="0">
                <a:solidFill>
                  <a:prstClr val="black"/>
                </a:solidFill>
              </a:rPr>
              <a:t>approximate opportunity cost of producing $5 billion in Civilian Goods?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1" y="74418"/>
            <a:ext cx="5835160" cy="5202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300" y="5359400"/>
            <a:ext cx="11696700" cy="119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00" y="5524500"/>
            <a:ext cx="1169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</a:rPr>
              <a:t>Approximately $3 billion in Military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Trade offs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Choice involves exchanging one good or service for another</a:t>
            </a:r>
          </a:p>
          <a:p>
            <a:r>
              <a:rPr lang="en-US" altLang="en-US"/>
              <a:t>People are forced to make a trade off every time they use a resource in one way and not another</a:t>
            </a:r>
          </a:p>
        </p:txBody>
      </p:sp>
    </p:spTree>
    <p:extLst>
      <p:ext uri="{BB962C8B-B14F-4D97-AF65-F5344CB8AC3E}">
        <p14:creationId xmlns:p14="http://schemas.microsoft.com/office/powerpoint/2010/main" val="536240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Opportunity cost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Value of next best alternative</a:t>
            </a:r>
          </a:p>
          <a:p>
            <a:r>
              <a:rPr lang="en-US" altLang="en-US"/>
              <a:t>Opportunity that was given up</a:t>
            </a:r>
          </a:p>
          <a:p>
            <a:pPr lvl="1"/>
            <a:r>
              <a:rPr lang="en-US" altLang="en-US"/>
              <a:t>If you study you give up free time</a:t>
            </a:r>
          </a:p>
          <a:p>
            <a:pPr lvl="1"/>
            <a:r>
              <a:rPr lang="en-US" altLang="en-US"/>
              <a:t>If you skip work you give up money</a:t>
            </a:r>
          </a:p>
          <a:p>
            <a:pPr lvl="1"/>
            <a:r>
              <a:rPr lang="en-US" altLang="en-US"/>
              <a:t>If you miss my class you give up my explanation of the lesson</a:t>
            </a:r>
          </a:p>
        </p:txBody>
      </p:sp>
    </p:spTree>
    <p:extLst>
      <p:ext uri="{BB962C8B-B14F-4D97-AF65-F5344CB8AC3E}">
        <p14:creationId xmlns:p14="http://schemas.microsoft.com/office/powerpoint/2010/main" val="188449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454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46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Opportunity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7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Buying something you want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93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Saving your money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344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431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46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Opportunity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7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Buying something you want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C00000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93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Saving your money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07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436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46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Opportunity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7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Buying something you want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C00000"/>
                          </a:solidFill>
                          <a:effectLst/>
                        </a:rPr>
                        <a:t>Sacrificing other purchases and savings.</a:t>
                      </a:r>
                      <a:endParaRPr lang="en-US" sz="4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93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Saving your money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22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851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46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Opportunity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7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Buying something you want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Sacrificing other purchases and savings.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93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Saving your money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C00000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69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501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What are the Potential Costs associated with Trade-Offs?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What you give up, such as time or money (income or savings).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92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6205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46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Decision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Opportunity Cost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7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Buying something you want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Sacrificing other purchases and savings.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93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Saving your money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Time and effort spent earning money.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C00000"/>
                          </a:solidFill>
                          <a:effectLst/>
                        </a:rPr>
                        <a:t>Delay purchasing things you want.</a:t>
                      </a:r>
                      <a:endParaRPr lang="en-US" sz="40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66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64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5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. Explain Guns vs. Butter.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6. Figure 1.3, p. 17 – Answer Economic Analysis question</a:t>
            </a:r>
          </a:p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7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. Figure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1.4, 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p.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18 </a:t>
            </a: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– Answer Economic Analysis question</a:t>
            </a: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rgbClr val="70AD47">
                    <a:lumMod val="20000"/>
                    <a:lumOff val="80000"/>
                  </a:srgb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" y="466602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ED7D31">
                    <a:lumMod val="50000"/>
                  </a:srgb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019" y="4188971"/>
            <a:ext cx="876225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Learn Trade-Offs and Opportunity Cost; Understand Production Possibilities Curve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1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800" y="952501"/>
            <a:ext cx="110617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activity</a:t>
            </a:r>
          </a:p>
          <a:p>
            <a:pPr algn="ctr"/>
            <a:endParaRPr lang="en-US" sz="3200" b="1" u="sng" dirty="0" smtClean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Create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production possibilities graph and </a:t>
            </a:r>
            <a:r>
              <a:rPr lang="en-US" sz="4400">
                <a:latin typeface="Times New Roman" panose="02020603050405020304" pitchFamily="18" charset="0"/>
                <a:ea typeface="Times New Roman" panose="02020603050405020304" pitchFamily="18" charset="0"/>
              </a:rPr>
              <a:t>write </a:t>
            </a:r>
            <a:r>
              <a:rPr lang="en-US" sz="4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two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question(s) to go with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it.</a:t>
            </a:r>
          </a:p>
          <a:p>
            <a:pPr algn="ctr"/>
            <a:endParaRPr lang="en-US" sz="4400" dirty="0">
              <a:latin typeface="Times New Roman" panose="02020603050405020304" pitchFamily="18" charset="0"/>
            </a:endParaRPr>
          </a:p>
          <a:p>
            <a:pPr algn="ctr"/>
            <a:r>
              <a:rPr lang="en-US"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Learn Trade-Offs and Opportunity Cost; Understand Production Possibilities </a:t>
            </a:r>
            <a:r>
              <a:rPr lang="en-US" sz="32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Curve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42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039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63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041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Trade-Off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Sacrificing one good or service to buy or make another.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4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347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Opportunity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38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345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Opportunity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The value of the next best alternative that was given up for the alternative that was chosen.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17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606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What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is a Production Possibility Curve used for?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4255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157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What </a:t>
                      </a: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is a Production Possibility Curve used for?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</a:rPr>
                        <a:t>To help determine how much of each item to produce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72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543</Words>
  <Application>Microsoft Office PowerPoint</Application>
  <PresentationFormat>Widescreen</PresentationFormat>
  <Paragraphs>247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Bradley Hand ITC TT-Bold</vt:lpstr>
      <vt:lpstr>Calibri</vt:lpstr>
      <vt:lpstr>Calibri Light</vt:lpstr>
      <vt:lpstr>Georgia</vt:lpstr>
      <vt:lpstr>Times</vt:lpstr>
      <vt:lpstr>Times New Roman</vt:lpstr>
      <vt:lpstr>Wingdings</vt:lpstr>
      <vt:lpstr>Office Theme</vt:lpstr>
      <vt:lpstr>Capsules</vt:lpstr>
      <vt:lpstr>1_Capsules</vt:lpstr>
      <vt:lpstr>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Trade offs</vt:lpstr>
      <vt:lpstr>Opportunity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Richard Davis</dc:creator>
  <cp:lastModifiedBy>Richard Davis</cp:lastModifiedBy>
  <cp:revision>19</cp:revision>
  <cp:lastPrinted>2017-09-05T17:09:08Z</cp:lastPrinted>
  <dcterms:created xsi:type="dcterms:W3CDTF">2015-09-14T16:08:08Z</dcterms:created>
  <dcterms:modified xsi:type="dcterms:W3CDTF">2018-09-12T18:11:04Z</dcterms:modified>
</cp:coreProperties>
</file>