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2" r:id="rId4"/>
    <p:sldId id="273" r:id="rId5"/>
    <p:sldId id="274" r:id="rId6"/>
    <p:sldId id="275" r:id="rId7"/>
    <p:sldId id="295" r:id="rId8"/>
    <p:sldId id="259" r:id="rId9"/>
    <p:sldId id="276" r:id="rId10"/>
    <p:sldId id="277" r:id="rId11"/>
    <p:sldId id="268" r:id="rId12"/>
    <p:sldId id="278" r:id="rId13"/>
    <p:sldId id="296" r:id="rId14"/>
    <p:sldId id="261" r:id="rId15"/>
    <p:sldId id="279" r:id="rId16"/>
    <p:sldId id="280" r:id="rId17"/>
    <p:sldId id="281" r:id="rId18"/>
    <p:sldId id="269" r:id="rId19"/>
    <p:sldId id="267" r:id="rId20"/>
    <p:sldId id="283" r:id="rId21"/>
    <p:sldId id="282" r:id="rId22"/>
    <p:sldId id="284" r:id="rId23"/>
    <p:sldId id="285" r:id="rId24"/>
    <p:sldId id="286" r:id="rId25"/>
    <p:sldId id="287" r:id="rId26"/>
    <p:sldId id="270" r:id="rId27"/>
    <p:sldId id="263" r:id="rId28"/>
    <p:sldId id="288" r:id="rId29"/>
    <p:sldId id="289" r:id="rId30"/>
    <p:sldId id="264" r:id="rId31"/>
    <p:sldId id="290" r:id="rId32"/>
    <p:sldId id="265" r:id="rId33"/>
    <p:sldId id="291" r:id="rId34"/>
    <p:sldId id="292" r:id="rId35"/>
    <p:sldId id="293" r:id="rId36"/>
    <p:sldId id="294" r:id="rId37"/>
    <p:sldId id="271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9" autoAdjust="0"/>
    <p:restoredTop sz="94712" autoAdjust="0"/>
  </p:normalViewPr>
  <p:slideViewPr>
    <p:cSldViewPr snapToGrid="0">
      <p:cViewPr varScale="1">
        <p:scale>
          <a:sx n="77" d="100"/>
          <a:sy n="77" d="100"/>
        </p:scale>
        <p:origin x="126" y="6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C116-0907-4C27-97CA-ACDFB0B6322B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4D75-A6F3-41A9-ACF6-E835D9FD1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1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C116-0907-4C27-97CA-ACDFB0B6322B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4D75-A6F3-41A9-ACF6-E835D9FD1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9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C116-0907-4C27-97CA-ACDFB0B6322B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4D75-A6F3-41A9-ACF6-E835D9FD1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7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C116-0907-4C27-97CA-ACDFB0B6322B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4D75-A6F3-41A9-ACF6-E835D9FD1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837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C116-0907-4C27-97CA-ACDFB0B6322B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4D75-A6F3-41A9-ACF6-E835D9FD1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72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C116-0907-4C27-97CA-ACDFB0B6322B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4D75-A6F3-41A9-ACF6-E835D9FD1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917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C116-0907-4C27-97CA-ACDFB0B6322B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4D75-A6F3-41A9-ACF6-E835D9FD1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50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C116-0907-4C27-97CA-ACDFB0B6322B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4D75-A6F3-41A9-ACF6-E835D9FD1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72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C116-0907-4C27-97CA-ACDFB0B6322B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4D75-A6F3-41A9-ACF6-E835D9FD1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8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C116-0907-4C27-97CA-ACDFB0B6322B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4D75-A6F3-41A9-ACF6-E835D9FD1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8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C116-0907-4C27-97CA-ACDFB0B6322B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4D75-A6F3-41A9-ACF6-E835D9FD1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61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6C116-0907-4C27-97CA-ACDFB0B6322B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64D75-A6F3-41A9-ACF6-E835D9FD1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0625"/>
            <a:ext cx="9144000" cy="320933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ECONOMICS</a:t>
            </a:r>
            <a:b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rgbClr val="C00000"/>
                </a:solidFill>
                <a:latin typeface="Algerian" panose="04020705040A02060702" pitchFamily="82" charset="0"/>
              </a:rPr>
              <a:t>Ch. 1.1</a:t>
            </a:r>
            <a:br>
              <a:rPr lang="en-US" sz="3600" dirty="0" smtClean="0">
                <a:solidFill>
                  <a:srgbClr val="C00000"/>
                </a:solidFill>
                <a:latin typeface="Algerian" panose="04020705040A02060702" pitchFamily="82" charset="0"/>
              </a:rPr>
            </a:br>
            <a:r>
              <a:rPr lang="en-US" sz="2800" dirty="0" smtClean="0"/>
              <a:t>p. 4 - 10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0800000" flipV="1">
            <a:off x="1713186" y="3626069"/>
            <a:ext cx="9144000" cy="2110851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The Basic Problem in Economics</a:t>
            </a:r>
          </a:p>
          <a:p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sz="32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Learning Target: </a:t>
            </a:r>
            <a:r>
              <a:rPr lang="en-US" sz="3200" i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Understand </a:t>
            </a:r>
            <a:r>
              <a:rPr lang="en-US" sz="32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difference between Wants &amp; Needs and the problem Scarcity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71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393041"/>
              </p:ext>
            </p:extLst>
          </p:nvPr>
        </p:nvGraphicFramePr>
        <p:xfrm>
          <a:off x="0" y="0"/>
          <a:ext cx="9301655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056351"/>
                <a:gridCol w="6245304"/>
              </a:tblGrid>
              <a:tr h="285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Microeconomics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The study of the economy on a small scale – individuals and firms.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0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Macroeconomics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The study of the economy on a large scale or as a whole – Nations or Governments.  The Global Economy</a:t>
                      </a:r>
                      <a:r>
                        <a:rPr lang="en-US" sz="3200" dirty="0" smtClean="0">
                          <a:effectLst/>
                        </a:rPr>
                        <a:t>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50" name="Picture 2" descr="Microeconomics Stock Photos, Images, &amp; Pictures | Shutter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009" y="772151"/>
            <a:ext cx="2480215" cy="1717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sp.yimg.com/xj/th?id=OIP.Ma60e21bec4e1d83c09d494d9729b00ffo0&amp;pid=15.1&amp;P=0&amp;w=300&amp;h=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009" y="3796922"/>
            <a:ext cx="2716924" cy="1811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2471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370707"/>
            <a:ext cx="1165249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000" kern="0" dirty="0">
                <a:solidFill>
                  <a:srgbClr val="00B0F0"/>
                </a:solidFill>
                <a:sym typeface="Bradley Hand ITC TT-Bold" charset="0"/>
              </a:rPr>
              <a:t>1. </a:t>
            </a:r>
            <a:r>
              <a:rPr lang="en-US" sz="3000" kern="0" dirty="0" smtClean="0">
                <a:solidFill>
                  <a:srgbClr val="00B0F0"/>
                </a:solidFill>
                <a:sym typeface="Bradley Hand ITC TT-Bold" charset="0"/>
              </a:rPr>
              <a:t>Describe the difference between a need and a want. Give examples.</a:t>
            </a:r>
            <a:endParaRPr lang="en-US" sz="3000" kern="0" dirty="0">
              <a:solidFill>
                <a:srgbClr val="00B0F0"/>
              </a:solidFill>
              <a:sym typeface="Bradley Hand ITC TT-Bold" charset="0"/>
            </a:endParaRPr>
          </a:p>
          <a:p>
            <a:pPr algn="ctr">
              <a:defRPr/>
            </a:pPr>
            <a:r>
              <a:rPr lang="en-US" sz="3200" kern="0" dirty="0">
                <a:solidFill>
                  <a:srgbClr val="FFC000"/>
                </a:solidFill>
                <a:latin typeface="Georgia"/>
                <a:sym typeface="Bradley Hand ITC TT-Bold" charset="0"/>
              </a:rPr>
              <a:t>2. </a:t>
            </a:r>
            <a:r>
              <a:rPr lang="en-US" sz="3200" kern="0" dirty="0" smtClean="0">
                <a:solidFill>
                  <a:srgbClr val="FFC000"/>
                </a:solidFill>
                <a:latin typeface="Georgia"/>
                <a:sym typeface="Bradley Hand ITC TT-Bold" charset="0"/>
              </a:rPr>
              <a:t>Write a definition for Economics in your own words.</a:t>
            </a:r>
            <a:endParaRPr lang="en-US" sz="3200" kern="0" dirty="0">
              <a:solidFill>
                <a:srgbClr val="FFC000"/>
              </a:solidFill>
              <a:latin typeface="Georgia"/>
              <a:sym typeface="Bradley Hand ITC TT-Bold" charset="0"/>
            </a:endParaRPr>
          </a:p>
          <a:p>
            <a:pPr algn="ctr">
              <a:defRPr/>
            </a:pPr>
            <a:r>
              <a:rPr lang="en-US" sz="3200" kern="0" dirty="0">
                <a:solidFill>
                  <a:srgbClr val="00B0F0"/>
                </a:solidFill>
                <a:sym typeface="Bradley Hand ITC TT-Bold" charset="0"/>
              </a:rPr>
              <a:t>3</a:t>
            </a:r>
            <a:r>
              <a:rPr lang="en-US" sz="3200" kern="0" dirty="0" smtClean="0">
                <a:solidFill>
                  <a:srgbClr val="00B0F0"/>
                </a:solidFill>
                <a:sym typeface="Bradley Hand ITC TT-Bold" charset="0"/>
              </a:rPr>
              <a:t>. Explain the difference between micro and macroeconomics.</a:t>
            </a:r>
            <a:endParaRPr lang="en-US" sz="3200" dirty="0">
              <a:solidFill>
                <a:prstClr val="black">
                  <a:lumMod val="85000"/>
                  <a:lumOff val="15000"/>
                </a:prstClr>
              </a:solidFill>
              <a:latin typeface="Bradley Hand ITC TT-Bold" charset="0"/>
              <a:sym typeface="Bradley Hand ITC TT-Bold" charset="0"/>
            </a:endParaRPr>
          </a:p>
          <a:p>
            <a:pPr algn="ctr">
              <a:defRPr/>
            </a:pPr>
            <a:endParaRPr lang="en-US" sz="800" dirty="0">
              <a:solidFill>
                <a:prstClr val="black">
                  <a:lumMod val="85000"/>
                  <a:lumOff val="15000"/>
                </a:prstClr>
              </a:solidFill>
              <a:latin typeface="Bradley Hand ITC TT-Bold" charset="0"/>
              <a:sym typeface="Bradley Hand ITC TT-Bold" charset="0"/>
            </a:endParaRPr>
          </a:p>
          <a:p>
            <a:pPr algn="ctr">
              <a:defRPr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Are you on target (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Bradley Hand ITC TT-Bold" charset="0"/>
                <a:sym typeface="Bradley Hand ITC TT-Bold" charset="0"/>
              </a:rPr>
              <a:t>white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black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, </a:t>
            </a:r>
            <a:r>
              <a:rPr lang="en-US" sz="2400" dirty="0">
                <a:solidFill>
                  <a:srgbClr val="0070C0"/>
                </a:solidFill>
                <a:latin typeface="Bradley Hand ITC TT-Bold" charset="0"/>
                <a:sym typeface="Bradley Hand ITC TT-Bold" charset="0"/>
              </a:rPr>
              <a:t>blue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Bradley Hand ITC TT-Bold" charset="0"/>
                <a:sym typeface="Bradley Hand ITC TT-Bold" charset="0"/>
              </a:rPr>
              <a:t>red</a:t>
            </a:r>
            <a:r>
              <a:rPr lang="en-US" sz="2400" dirty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or</a:t>
            </a:r>
            <a:r>
              <a:rPr lang="en-US" sz="2400" dirty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Bradley Hand ITC TT-Bold" charset="0"/>
                <a:sym typeface="Bradley Hand ITC TT-Bold" charset="0"/>
              </a:rPr>
              <a:t>yellow</a:t>
            </a:r>
            <a:r>
              <a:rPr lang="en-US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)?</a:t>
            </a:r>
          </a:p>
          <a:p>
            <a:pPr algn="ctr">
              <a:defRPr/>
            </a:pPr>
            <a:endParaRPr lang="en-US" sz="1400" dirty="0">
              <a:solidFill>
                <a:prstClr val="black">
                  <a:lumMod val="85000"/>
                  <a:lumOff val="15000"/>
                </a:prstClr>
              </a:solidFill>
              <a:latin typeface="Bradley Hand ITC TT-Bold" charset="0"/>
              <a:sym typeface="Bradley Hand ITC TT-Bold" charset="0"/>
            </a:endParaRPr>
          </a:p>
          <a:p>
            <a:pPr algn="ctr">
              <a:defRPr/>
            </a:pPr>
            <a:r>
              <a:rPr lang="en-US" sz="2400" dirty="0">
                <a:solidFill>
                  <a:srgbClr val="C00000"/>
                </a:solidFill>
                <a:latin typeface="Bradley Hand ITC TT-Bold" charset="0"/>
                <a:sym typeface="Bradley Hand ITC TT-Bold" charset="0"/>
              </a:rPr>
              <a:t>Did you hit the bullseye? 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894086"/>
            <a:ext cx="1104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484" algn="ctr">
              <a:spcBef>
                <a:spcPts val="2000"/>
              </a:spcBef>
              <a:buSzPct val="46000"/>
              <a:defRPr/>
            </a:pPr>
            <a:r>
              <a:rPr lang="en-US" sz="2800" i="1" kern="0" dirty="0">
                <a:solidFill>
                  <a:prstClr val="black"/>
                </a:solidFill>
                <a:latin typeface="Georgia"/>
                <a:sym typeface="Times" panose="02020603050405020304" pitchFamily="18" charset="0"/>
              </a:rPr>
              <a:t>Discuss at your table &amp; answer on your response sheet.</a:t>
            </a:r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" y="4572001"/>
            <a:ext cx="2128614" cy="2128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4567537"/>
            <a:ext cx="2127498" cy="213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42902" y="186408"/>
            <a:ext cx="678209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u="sng" dirty="0">
                <a:solidFill>
                  <a:schemeClr val="accent2">
                    <a:lumMod val="50000"/>
                  </a:schemeClr>
                </a:solidFill>
              </a:rPr>
              <a:t>SUMMARIZE</a:t>
            </a:r>
          </a:p>
        </p:txBody>
      </p:sp>
      <p:sp>
        <p:nvSpPr>
          <p:cNvPr id="5" name="Rectangle 4"/>
          <p:cNvSpPr/>
          <p:nvPr/>
        </p:nvSpPr>
        <p:spPr>
          <a:xfrm>
            <a:off x="1601019" y="4188971"/>
            <a:ext cx="8762256" cy="7571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Learning </a:t>
            </a:r>
            <a:r>
              <a:rPr lang="en-US" sz="2400" i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Target: Understand 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difference between Wants &amp; Needs and the problem </a:t>
            </a:r>
            <a:r>
              <a:rPr lang="en-US" sz="2400" i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Scarcity </a:t>
            </a:r>
            <a:endParaRPr lang="en-US" sz="4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0459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650604"/>
              </p:ext>
            </p:extLst>
          </p:nvPr>
        </p:nvGraphicFramePr>
        <p:xfrm>
          <a:off x="2601309" y="804047"/>
          <a:ext cx="6735293" cy="38404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53917"/>
                <a:gridCol w="4281376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What is the problem of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scarcity?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 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 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838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285901"/>
              </p:ext>
            </p:extLst>
          </p:nvPr>
        </p:nvGraphicFramePr>
        <p:xfrm>
          <a:off x="2601309" y="804047"/>
          <a:ext cx="6735293" cy="38404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53917"/>
                <a:gridCol w="4281376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What is the problem of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scarcity?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 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People’s money and time are limited.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391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565722"/>
              </p:ext>
            </p:extLst>
          </p:nvPr>
        </p:nvGraphicFramePr>
        <p:xfrm>
          <a:off x="200416" y="250520"/>
          <a:ext cx="11761940" cy="326929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300113"/>
                <a:gridCol w="8461827"/>
              </a:tblGrid>
              <a:tr h="32692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Scarcity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8863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081443"/>
              </p:ext>
            </p:extLst>
          </p:nvPr>
        </p:nvGraphicFramePr>
        <p:xfrm>
          <a:off x="200416" y="250520"/>
          <a:ext cx="11761940" cy="326929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300113"/>
                <a:gridCol w="8461827"/>
              </a:tblGrid>
              <a:tr h="32692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Scarcity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People do not have enough money and time to satisfy every want</a:t>
                      </a:r>
                      <a:r>
                        <a:rPr lang="en-US" sz="4000" dirty="0" smtClean="0">
                          <a:effectLst/>
                        </a:rPr>
                        <a:t>.</a:t>
                      </a:r>
                      <a:endParaRPr lang="en-US" sz="4000" dirty="0"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216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239812"/>
              </p:ext>
            </p:extLst>
          </p:nvPr>
        </p:nvGraphicFramePr>
        <p:xfrm>
          <a:off x="200416" y="250520"/>
          <a:ext cx="11761940" cy="326929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300113"/>
                <a:gridCol w="8461827"/>
              </a:tblGrid>
              <a:tr h="32692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Scarcity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People do not have enough money and time to satisfy every want.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A combination of limited resources and unlimited wants</a:t>
                      </a:r>
                      <a:r>
                        <a:rPr lang="en-US" sz="4000" dirty="0" smtClean="0">
                          <a:effectLst/>
                        </a:rPr>
                        <a:t>.</a:t>
                      </a:r>
                      <a:endParaRPr lang="en-US" sz="4000" dirty="0"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227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785978"/>
              </p:ext>
            </p:extLst>
          </p:nvPr>
        </p:nvGraphicFramePr>
        <p:xfrm>
          <a:off x="200416" y="250520"/>
          <a:ext cx="11761940" cy="326929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300113"/>
                <a:gridCol w="8461827"/>
              </a:tblGrid>
              <a:tr h="32692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Scarcity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People do not have enough money and time to satisfy every want.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A combination of limited resources and unlimited wants.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Scarcity always exists, while shortages are temporary.</a:t>
                      </a:r>
                      <a:endParaRPr lang="en-US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074" name="Picture 2" descr="https://sp.yimg.com/xj/th?id=OIP.Mb91ec399163ff5fbba59307267bbcf7cH0&amp;pid=15.1&amp;P=0&amp;w=300&amp;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968" y="4018282"/>
            <a:ext cx="8952390" cy="2357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01361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370707"/>
            <a:ext cx="1165249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000" kern="0" dirty="0" smtClean="0">
                <a:solidFill>
                  <a:srgbClr val="00B0F0"/>
                </a:solidFill>
                <a:sym typeface="Bradley Hand ITC TT-Bold" charset="0"/>
              </a:rPr>
              <a:t>4. Describe the concept of scarcity and give an example.</a:t>
            </a:r>
            <a:endParaRPr lang="en-US" sz="3000" kern="0" dirty="0">
              <a:solidFill>
                <a:srgbClr val="00B0F0"/>
              </a:solidFill>
              <a:sym typeface="Bradley Hand ITC TT-Bold" charset="0"/>
            </a:endParaRPr>
          </a:p>
          <a:p>
            <a:pPr algn="ctr">
              <a:defRPr/>
            </a:pPr>
            <a:r>
              <a:rPr lang="en-US" sz="3200" kern="0" dirty="0" smtClean="0">
                <a:solidFill>
                  <a:srgbClr val="FFC000"/>
                </a:solidFill>
                <a:latin typeface="Georgia"/>
                <a:sym typeface="Bradley Hand ITC TT-Bold" charset="0"/>
              </a:rPr>
              <a:t>5. How are scarcity and shortages alike and different?</a:t>
            </a:r>
            <a:endParaRPr lang="en-US" sz="3200" kern="0" dirty="0">
              <a:solidFill>
                <a:srgbClr val="FFC000"/>
              </a:solidFill>
              <a:latin typeface="Georgia"/>
              <a:sym typeface="Bradley Hand ITC TT-Bold" charset="0"/>
            </a:endParaRPr>
          </a:p>
          <a:p>
            <a:pPr algn="ctr">
              <a:defRPr/>
            </a:pPr>
            <a:endParaRPr lang="en-US" sz="800" dirty="0" smtClean="0">
              <a:solidFill>
                <a:prstClr val="black">
                  <a:lumMod val="85000"/>
                  <a:lumOff val="15000"/>
                </a:prstClr>
              </a:solidFill>
              <a:latin typeface="Bradley Hand ITC TT-Bold" charset="0"/>
              <a:sym typeface="Bradley Hand ITC TT-Bold" charset="0"/>
            </a:endParaRPr>
          </a:p>
          <a:p>
            <a:pPr algn="ctr">
              <a:defRPr/>
            </a:pPr>
            <a:endParaRPr lang="en-US" sz="800" dirty="0">
              <a:solidFill>
                <a:prstClr val="black">
                  <a:lumMod val="85000"/>
                  <a:lumOff val="15000"/>
                </a:prstClr>
              </a:solidFill>
              <a:latin typeface="Bradley Hand ITC TT-Bold" charset="0"/>
              <a:sym typeface="Bradley Hand ITC TT-Bold" charset="0"/>
            </a:endParaRPr>
          </a:p>
          <a:p>
            <a:pPr algn="ctr">
              <a:defRPr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Are you on target (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Bradley Hand ITC TT-Bold" charset="0"/>
                <a:sym typeface="Bradley Hand ITC TT-Bold" charset="0"/>
              </a:rPr>
              <a:t>white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black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, </a:t>
            </a:r>
            <a:r>
              <a:rPr lang="en-US" sz="2400" dirty="0">
                <a:solidFill>
                  <a:srgbClr val="0070C0"/>
                </a:solidFill>
                <a:latin typeface="Bradley Hand ITC TT-Bold" charset="0"/>
                <a:sym typeface="Bradley Hand ITC TT-Bold" charset="0"/>
              </a:rPr>
              <a:t>blue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Bradley Hand ITC TT-Bold" charset="0"/>
                <a:sym typeface="Bradley Hand ITC TT-Bold" charset="0"/>
              </a:rPr>
              <a:t>red</a:t>
            </a:r>
            <a:r>
              <a:rPr lang="en-US" sz="2400" dirty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or</a:t>
            </a:r>
            <a:r>
              <a:rPr lang="en-US" sz="2400" dirty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Bradley Hand ITC TT-Bold" charset="0"/>
                <a:sym typeface="Bradley Hand ITC TT-Bold" charset="0"/>
              </a:rPr>
              <a:t>yellow</a:t>
            </a:r>
            <a:r>
              <a:rPr lang="en-US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)?</a:t>
            </a:r>
          </a:p>
          <a:p>
            <a:pPr algn="ctr">
              <a:defRPr/>
            </a:pPr>
            <a:endParaRPr lang="en-US" sz="1400" dirty="0" smtClean="0">
              <a:solidFill>
                <a:prstClr val="black">
                  <a:lumMod val="85000"/>
                  <a:lumOff val="15000"/>
                </a:prstClr>
              </a:solidFill>
              <a:latin typeface="Bradley Hand ITC TT-Bold" charset="0"/>
              <a:sym typeface="Bradley Hand ITC TT-Bold" charset="0"/>
            </a:endParaRPr>
          </a:p>
          <a:p>
            <a:pPr algn="ctr">
              <a:defRPr/>
            </a:pPr>
            <a:endParaRPr lang="en-US" sz="1400" dirty="0">
              <a:solidFill>
                <a:prstClr val="black">
                  <a:lumMod val="85000"/>
                  <a:lumOff val="15000"/>
                </a:prstClr>
              </a:solidFill>
              <a:latin typeface="Bradley Hand ITC TT-Bold" charset="0"/>
              <a:sym typeface="Bradley Hand ITC TT-Bold" charset="0"/>
            </a:endParaRPr>
          </a:p>
          <a:p>
            <a:pPr algn="ctr">
              <a:defRPr/>
            </a:pPr>
            <a:r>
              <a:rPr lang="en-US" sz="2400" dirty="0">
                <a:solidFill>
                  <a:srgbClr val="C00000"/>
                </a:solidFill>
                <a:latin typeface="Bradley Hand ITC TT-Bold" charset="0"/>
                <a:sym typeface="Bradley Hand ITC TT-Bold" charset="0"/>
              </a:rPr>
              <a:t>Did you hit the bullseye? 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894086"/>
            <a:ext cx="1104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484" algn="ctr">
              <a:spcBef>
                <a:spcPts val="2000"/>
              </a:spcBef>
              <a:buSzPct val="46000"/>
              <a:defRPr/>
            </a:pPr>
            <a:r>
              <a:rPr lang="en-US" sz="2800" i="1" kern="0" dirty="0">
                <a:solidFill>
                  <a:prstClr val="black"/>
                </a:solidFill>
                <a:latin typeface="Georgia"/>
                <a:sym typeface="Times" panose="02020603050405020304" pitchFamily="18" charset="0"/>
              </a:rPr>
              <a:t>Discuss at your table &amp; answer on your response sheet.</a:t>
            </a:r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" y="4572001"/>
            <a:ext cx="2128614" cy="2128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4567537"/>
            <a:ext cx="2127498" cy="213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42902" y="186408"/>
            <a:ext cx="678209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u="sng" dirty="0">
                <a:solidFill>
                  <a:schemeClr val="accent2">
                    <a:lumMod val="50000"/>
                  </a:schemeClr>
                </a:solidFill>
              </a:rPr>
              <a:t>SUMMARIZE</a:t>
            </a:r>
          </a:p>
        </p:txBody>
      </p:sp>
      <p:sp>
        <p:nvSpPr>
          <p:cNvPr id="5" name="Rectangle 4"/>
          <p:cNvSpPr/>
          <p:nvPr/>
        </p:nvSpPr>
        <p:spPr>
          <a:xfrm>
            <a:off x="1601019" y="4188971"/>
            <a:ext cx="8762256" cy="7571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Learning </a:t>
            </a:r>
            <a:r>
              <a:rPr lang="en-US" sz="2400" i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Target: Understand 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difference between Wants &amp; Needs and the problem </a:t>
            </a:r>
            <a:r>
              <a:rPr lang="en-US" sz="2400" i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Scarcity </a:t>
            </a:r>
            <a:endParaRPr lang="en-US" sz="4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1309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533949"/>
              </p:ext>
            </p:extLst>
          </p:nvPr>
        </p:nvGraphicFramePr>
        <p:xfrm>
          <a:off x="989556" y="350729"/>
          <a:ext cx="10346499" cy="62003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902975"/>
                <a:gridCol w="7443524"/>
              </a:tblGrid>
              <a:tr h="62003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What are the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Factors of Production </a:t>
                      </a:r>
                      <a:r>
                        <a:rPr lang="en-US" sz="3200" dirty="0">
                          <a:effectLst/>
                        </a:rPr>
                        <a:t>and how do they determine an individual’s wealth?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1595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3721" y="239001"/>
            <a:ext cx="5992624" cy="1325563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1000"/>
              </a:spcBef>
            </a:pPr>
            <a:r>
              <a:rPr lang="en-US" sz="3600" dirty="0">
                <a:solidFill>
                  <a:srgbClr val="70AD47">
                    <a:lumMod val="50000"/>
                  </a:srgbClr>
                </a:solidFill>
                <a:latin typeface="Calibri" panose="020F0502020204030204"/>
                <a:ea typeface="+mn-ea"/>
                <a:cs typeface="+mn-cs"/>
              </a:rPr>
              <a:t>The Basic Problem in Economics</a:t>
            </a:r>
            <a:r>
              <a:rPr lang="en-US" sz="2400" dirty="0">
                <a:solidFill>
                  <a:srgbClr val="70AD47">
                    <a:lumMod val="50000"/>
                  </a:srgbClr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sz="2400" dirty="0">
                <a:solidFill>
                  <a:srgbClr val="70AD47">
                    <a:lumMod val="50000"/>
                  </a:srgbClr>
                </a:solidFill>
                <a:latin typeface="Calibri" panose="020F0502020204030204"/>
                <a:ea typeface="+mn-ea"/>
                <a:cs typeface="+mn-cs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9552407"/>
              </p:ext>
            </p:extLst>
          </p:nvPr>
        </p:nvGraphicFramePr>
        <p:xfrm>
          <a:off x="2837793" y="1690688"/>
          <a:ext cx="6341154" cy="43891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79173"/>
                <a:gridCol w="4561981"/>
              </a:tblGrid>
              <a:tr h="43418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What determines a need from a want and how do individuals choose to allocate their resources?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6" name="Picture 2" descr="Drink More Water! Benefits and Why You Shouldn’t Neglect Consuming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50" y="1690688"/>
            <a:ext cx="173355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... Soda is bad for you!” “Don’t drink soda!” Yeah, ok. But wh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087" y="3016251"/>
            <a:ext cx="1285875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hover-img" descr="... con nuestras contradicciones: Apple | Consultoría artesana en red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85" y="1277226"/>
            <a:ext cx="2190093" cy="225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yui_3_5_1_1_1454434922105_4444" descr="https://sp.yimg.com/xj/th?id=OIP.M70a847c4640d3705ced7801ec3a9e185H0&amp;pid=15.1&amp;P=0&amp;w=300&amp;h=30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86" y="3892114"/>
            <a:ext cx="2190093" cy="2491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4454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711666"/>
              </p:ext>
            </p:extLst>
          </p:nvPr>
        </p:nvGraphicFramePr>
        <p:xfrm>
          <a:off x="989556" y="350729"/>
          <a:ext cx="10346499" cy="62003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902975"/>
                <a:gridCol w="7443524"/>
              </a:tblGrid>
              <a:tr h="62003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What are the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Factors of Production </a:t>
                      </a:r>
                      <a:r>
                        <a:rPr lang="en-US" sz="3200" dirty="0">
                          <a:effectLst/>
                        </a:rPr>
                        <a:t>and how do they determine an individual’s wealth?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Resources needed to produce goods and services.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1. </a:t>
                      </a:r>
                      <a:endParaRPr lang="en-US" sz="32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2.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3</a:t>
                      </a:r>
                      <a:r>
                        <a:rPr lang="en-US" sz="3200" dirty="0">
                          <a:effectLst/>
                        </a:rPr>
                        <a:t>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4.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5</a:t>
                      </a:r>
                      <a:r>
                        <a:rPr lang="en-US" sz="3200" dirty="0">
                          <a:effectLst/>
                        </a:rPr>
                        <a:t>. 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7323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674868"/>
              </p:ext>
            </p:extLst>
          </p:nvPr>
        </p:nvGraphicFramePr>
        <p:xfrm>
          <a:off x="989556" y="350729"/>
          <a:ext cx="10346499" cy="62003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902975"/>
                <a:gridCol w="7443524"/>
              </a:tblGrid>
              <a:tr h="62003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What are the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Factors of Production </a:t>
                      </a:r>
                      <a:r>
                        <a:rPr lang="en-US" sz="3200" dirty="0">
                          <a:effectLst/>
                        </a:rPr>
                        <a:t>and how do they determine an individual’s wealth?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Resources needed to produce goods and services.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1.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Land</a:t>
                      </a:r>
                      <a:r>
                        <a:rPr lang="en-US" sz="3200" dirty="0">
                          <a:effectLst/>
                        </a:rPr>
                        <a:t> (natural resources)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132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772175"/>
              </p:ext>
            </p:extLst>
          </p:nvPr>
        </p:nvGraphicFramePr>
        <p:xfrm>
          <a:off x="989556" y="350729"/>
          <a:ext cx="10346499" cy="62003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902975"/>
                <a:gridCol w="7443524"/>
              </a:tblGrid>
              <a:tr h="62003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What are the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Factors of Production </a:t>
                      </a:r>
                      <a:r>
                        <a:rPr lang="en-US" sz="3200" dirty="0">
                          <a:effectLst/>
                        </a:rPr>
                        <a:t>and how do they determine an individual’s wealth?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Resources needed to produce goods and services.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1. Land (natural resources)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2.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Labor</a:t>
                      </a:r>
                      <a:r>
                        <a:rPr lang="en-US" sz="3200" dirty="0">
                          <a:effectLst/>
                        </a:rPr>
                        <a:t> (people)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023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922860"/>
              </p:ext>
            </p:extLst>
          </p:nvPr>
        </p:nvGraphicFramePr>
        <p:xfrm>
          <a:off x="989556" y="350729"/>
          <a:ext cx="10346499" cy="62003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902975"/>
                <a:gridCol w="7443524"/>
              </a:tblGrid>
              <a:tr h="62003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What are the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Factors of Production </a:t>
                      </a:r>
                      <a:r>
                        <a:rPr lang="en-US" sz="3200" dirty="0">
                          <a:effectLst/>
                        </a:rPr>
                        <a:t>and how do they determine an individual’s wealth?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Resources needed to produce goods and services.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1. Land (natural resources)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2. Labor (people)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3.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Capital</a:t>
                      </a:r>
                      <a:r>
                        <a:rPr lang="en-US" sz="3200" dirty="0">
                          <a:effectLst/>
                        </a:rPr>
                        <a:t> (manufactured goods used to </a:t>
                      </a:r>
                      <a:r>
                        <a:rPr lang="en-US" sz="3200" dirty="0" smtClean="0">
                          <a:effectLst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     make </a:t>
                      </a:r>
                      <a:r>
                        <a:rPr lang="en-US" sz="3200" dirty="0">
                          <a:effectLst/>
                        </a:rPr>
                        <a:t>other goods and services)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92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186431"/>
              </p:ext>
            </p:extLst>
          </p:nvPr>
        </p:nvGraphicFramePr>
        <p:xfrm>
          <a:off x="989556" y="350729"/>
          <a:ext cx="10346499" cy="62003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902975"/>
                <a:gridCol w="7443524"/>
              </a:tblGrid>
              <a:tr h="62003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What are the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Factors of Production </a:t>
                      </a:r>
                      <a:r>
                        <a:rPr lang="en-US" sz="3200" dirty="0">
                          <a:effectLst/>
                        </a:rPr>
                        <a:t>and how do they determine an individual’s wealth?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Resources needed to produce goods and services.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1. Land (natural resources)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2. Labor (people)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3. Capital (manufactured goods used to </a:t>
                      </a:r>
                      <a:r>
                        <a:rPr lang="en-US" sz="3200" dirty="0" smtClean="0">
                          <a:effectLst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     make </a:t>
                      </a:r>
                      <a:r>
                        <a:rPr lang="en-US" sz="3200" dirty="0">
                          <a:effectLst/>
                        </a:rPr>
                        <a:t>other goods and services)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4.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Entrepreneurship</a:t>
                      </a:r>
                      <a:r>
                        <a:rPr lang="en-US" sz="3200" dirty="0">
                          <a:effectLst/>
                        </a:rPr>
                        <a:t> (people who </a:t>
                      </a:r>
                      <a:r>
                        <a:rPr lang="en-US" sz="3200" dirty="0" smtClean="0">
                          <a:effectLst/>
                        </a:rPr>
                        <a:t>create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     </a:t>
                      </a:r>
                      <a:r>
                        <a:rPr lang="en-US" sz="3200" dirty="0">
                          <a:effectLst/>
                        </a:rPr>
                        <a:t>goods or start businesses)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84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842695"/>
              </p:ext>
            </p:extLst>
          </p:nvPr>
        </p:nvGraphicFramePr>
        <p:xfrm>
          <a:off x="989556" y="350729"/>
          <a:ext cx="10346499" cy="62003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902975"/>
                <a:gridCol w="7443524"/>
              </a:tblGrid>
              <a:tr h="62003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What are the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Factors of Production </a:t>
                      </a:r>
                      <a:r>
                        <a:rPr lang="en-US" sz="3200" dirty="0">
                          <a:effectLst/>
                        </a:rPr>
                        <a:t>and how do they determine an individual’s wealth?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Resources needed to produce goods and services.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1.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Land</a:t>
                      </a:r>
                      <a:r>
                        <a:rPr lang="en-US" sz="3200" dirty="0">
                          <a:effectLst/>
                        </a:rPr>
                        <a:t> (natural resources)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2.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Labor</a:t>
                      </a:r>
                      <a:r>
                        <a:rPr lang="en-US" sz="3200" dirty="0">
                          <a:effectLst/>
                        </a:rPr>
                        <a:t> (people)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3.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Capital</a:t>
                      </a:r>
                      <a:r>
                        <a:rPr lang="en-US" sz="3200" dirty="0">
                          <a:effectLst/>
                        </a:rPr>
                        <a:t> (manufactured goods used to </a:t>
                      </a:r>
                      <a:r>
                        <a:rPr lang="en-US" sz="3200" dirty="0" smtClean="0">
                          <a:effectLst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     make </a:t>
                      </a:r>
                      <a:r>
                        <a:rPr lang="en-US" sz="3200" dirty="0">
                          <a:effectLst/>
                        </a:rPr>
                        <a:t>other goods and services)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4.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Entrepreneurship</a:t>
                      </a:r>
                      <a:r>
                        <a:rPr lang="en-US" sz="3200" dirty="0">
                          <a:effectLst/>
                        </a:rPr>
                        <a:t> (people who </a:t>
                      </a:r>
                      <a:r>
                        <a:rPr lang="en-US" sz="3200" dirty="0" smtClean="0">
                          <a:effectLst/>
                        </a:rPr>
                        <a:t>create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     </a:t>
                      </a:r>
                      <a:r>
                        <a:rPr lang="en-US" sz="3200" dirty="0">
                          <a:effectLst/>
                        </a:rPr>
                        <a:t>goods or start businesses)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5.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Technology</a:t>
                      </a:r>
                      <a:r>
                        <a:rPr lang="en-US" sz="3200" dirty="0">
                          <a:effectLst/>
                        </a:rPr>
                        <a:t> (used to produce goods </a:t>
                      </a:r>
                      <a:r>
                        <a:rPr lang="en-US" sz="3200" dirty="0" smtClean="0">
                          <a:effectLst/>
                        </a:rPr>
                        <a:t>and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     </a:t>
                      </a:r>
                      <a:r>
                        <a:rPr lang="en-US" sz="3200" dirty="0">
                          <a:effectLst/>
                        </a:rPr>
                        <a:t>services more efficiently</a:t>
                      </a:r>
                      <a:r>
                        <a:rPr lang="en-US" sz="3200" dirty="0" smtClean="0">
                          <a:effectLst/>
                        </a:rPr>
                        <a:t>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714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370707"/>
            <a:ext cx="1165249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000" kern="0" dirty="0">
                <a:solidFill>
                  <a:srgbClr val="00B0F0"/>
                </a:solidFill>
                <a:sym typeface="Bradley Hand ITC TT-Bold" charset="0"/>
              </a:rPr>
              <a:t>6</a:t>
            </a:r>
            <a:r>
              <a:rPr lang="en-US" sz="3000" kern="0" dirty="0" smtClean="0">
                <a:solidFill>
                  <a:srgbClr val="00B0F0"/>
                </a:solidFill>
                <a:sym typeface="Bradley Hand ITC TT-Bold" charset="0"/>
              </a:rPr>
              <a:t>. List the Factors of Production.</a:t>
            </a:r>
            <a:endParaRPr lang="en-US" sz="3000" kern="0" dirty="0">
              <a:solidFill>
                <a:srgbClr val="00B0F0"/>
              </a:solidFill>
              <a:sym typeface="Bradley Hand ITC TT-Bold" charset="0"/>
            </a:endParaRPr>
          </a:p>
          <a:p>
            <a:pPr algn="ctr">
              <a:defRPr/>
            </a:pPr>
            <a:r>
              <a:rPr lang="en-US" sz="3200" kern="0" dirty="0">
                <a:solidFill>
                  <a:srgbClr val="FFC000"/>
                </a:solidFill>
                <a:latin typeface="Georgia"/>
                <a:sym typeface="Bradley Hand ITC TT-Bold" charset="0"/>
              </a:rPr>
              <a:t>7</a:t>
            </a:r>
            <a:r>
              <a:rPr lang="en-US" sz="3200" kern="0" dirty="0" smtClean="0">
                <a:solidFill>
                  <a:srgbClr val="FFC000"/>
                </a:solidFill>
                <a:latin typeface="Georgia"/>
                <a:sym typeface="Bradley Hand ITC TT-Bold" charset="0"/>
              </a:rPr>
              <a:t>. Explain what Capital is.</a:t>
            </a:r>
            <a:endParaRPr lang="en-US" sz="3200" kern="0" dirty="0">
              <a:solidFill>
                <a:srgbClr val="FFC000"/>
              </a:solidFill>
              <a:latin typeface="Georgia"/>
              <a:sym typeface="Bradley Hand ITC TT-Bold" charset="0"/>
            </a:endParaRPr>
          </a:p>
          <a:p>
            <a:pPr algn="ctr">
              <a:defRPr/>
            </a:pPr>
            <a:r>
              <a:rPr lang="en-US" sz="3200" kern="0" dirty="0">
                <a:solidFill>
                  <a:srgbClr val="00B0F0"/>
                </a:solidFill>
                <a:sym typeface="Bradley Hand ITC TT-Bold" charset="0"/>
              </a:rPr>
              <a:t>8</a:t>
            </a:r>
            <a:r>
              <a:rPr lang="en-US" sz="3200" kern="0" dirty="0" smtClean="0">
                <a:solidFill>
                  <a:srgbClr val="00B0F0"/>
                </a:solidFill>
                <a:sym typeface="Bradley Hand ITC TT-Bold" charset="0"/>
              </a:rPr>
              <a:t>. Explain the impact of Technology.</a:t>
            </a:r>
            <a:endParaRPr lang="en-US" sz="3200" dirty="0">
              <a:solidFill>
                <a:prstClr val="black">
                  <a:lumMod val="85000"/>
                  <a:lumOff val="15000"/>
                </a:prstClr>
              </a:solidFill>
              <a:latin typeface="Bradley Hand ITC TT-Bold" charset="0"/>
              <a:sym typeface="Bradley Hand ITC TT-Bold" charset="0"/>
            </a:endParaRPr>
          </a:p>
          <a:p>
            <a:pPr algn="ctr">
              <a:defRPr/>
            </a:pPr>
            <a:endParaRPr lang="en-US" sz="800" dirty="0">
              <a:solidFill>
                <a:prstClr val="black">
                  <a:lumMod val="85000"/>
                  <a:lumOff val="15000"/>
                </a:prstClr>
              </a:solidFill>
              <a:latin typeface="Bradley Hand ITC TT-Bold" charset="0"/>
              <a:sym typeface="Bradley Hand ITC TT-Bold" charset="0"/>
            </a:endParaRPr>
          </a:p>
          <a:p>
            <a:pPr algn="ctr">
              <a:defRPr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Are you on target (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Bradley Hand ITC TT-Bold" charset="0"/>
                <a:sym typeface="Bradley Hand ITC TT-Bold" charset="0"/>
              </a:rPr>
              <a:t>white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black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, </a:t>
            </a:r>
            <a:r>
              <a:rPr lang="en-US" sz="2400" dirty="0">
                <a:solidFill>
                  <a:srgbClr val="0070C0"/>
                </a:solidFill>
                <a:latin typeface="Bradley Hand ITC TT-Bold" charset="0"/>
                <a:sym typeface="Bradley Hand ITC TT-Bold" charset="0"/>
              </a:rPr>
              <a:t>blue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Bradley Hand ITC TT-Bold" charset="0"/>
                <a:sym typeface="Bradley Hand ITC TT-Bold" charset="0"/>
              </a:rPr>
              <a:t>red</a:t>
            </a:r>
            <a:r>
              <a:rPr lang="en-US" sz="2400" dirty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or</a:t>
            </a:r>
            <a:r>
              <a:rPr lang="en-US" sz="2400" dirty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Bradley Hand ITC TT-Bold" charset="0"/>
                <a:sym typeface="Bradley Hand ITC TT-Bold" charset="0"/>
              </a:rPr>
              <a:t>yellow</a:t>
            </a:r>
            <a:r>
              <a:rPr lang="en-US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)?</a:t>
            </a:r>
          </a:p>
          <a:p>
            <a:pPr algn="ctr">
              <a:defRPr/>
            </a:pPr>
            <a:endParaRPr lang="en-US" sz="1400" dirty="0">
              <a:solidFill>
                <a:prstClr val="black">
                  <a:lumMod val="85000"/>
                  <a:lumOff val="15000"/>
                </a:prstClr>
              </a:solidFill>
              <a:latin typeface="Bradley Hand ITC TT-Bold" charset="0"/>
              <a:sym typeface="Bradley Hand ITC TT-Bold" charset="0"/>
            </a:endParaRPr>
          </a:p>
          <a:p>
            <a:pPr algn="ctr">
              <a:defRPr/>
            </a:pPr>
            <a:r>
              <a:rPr lang="en-US" sz="2400" dirty="0">
                <a:solidFill>
                  <a:srgbClr val="C00000"/>
                </a:solidFill>
                <a:latin typeface="Bradley Hand ITC TT-Bold" charset="0"/>
                <a:sym typeface="Bradley Hand ITC TT-Bold" charset="0"/>
              </a:rPr>
              <a:t>Did you hit the bullseye? 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894086"/>
            <a:ext cx="1104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484" algn="ctr">
              <a:spcBef>
                <a:spcPts val="2000"/>
              </a:spcBef>
              <a:buSzPct val="46000"/>
              <a:defRPr/>
            </a:pPr>
            <a:r>
              <a:rPr lang="en-US" sz="2800" i="1" kern="0" dirty="0">
                <a:solidFill>
                  <a:prstClr val="black"/>
                </a:solidFill>
                <a:latin typeface="Georgia"/>
                <a:sym typeface="Times" panose="02020603050405020304" pitchFamily="18" charset="0"/>
              </a:rPr>
              <a:t>Discuss at your table &amp; answer on your response sheet.</a:t>
            </a:r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" y="4572001"/>
            <a:ext cx="2128614" cy="2128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4567537"/>
            <a:ext cx="2127498" cy="213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42902" y="186408"/>
            <a:ext cx="678209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u="sng" dirty="0">
                <a:solidFill>
                  <a:schemeClr val="accent2">
                    <a:lumMod val="50000"/>
                  </a:schemeClr>
                </a:solidFill>
              </a:rPr>
              <a:t>SUMMARIZE</a:t>
            </a:r>
          </a:p>
        </p:txBody>
      </p:sp>
      <p:sp>
        <p:nvSpPr>
          <p:cNvPr id="5" name="Rectangle 4"/>
          <p:cNvSpPr/>
          <p:nvPr/>
        </p:nvSpPr>
        <p:spPr>
          <a:xfrm>
            <a:off x="1601019" y="4188971"/>
            <a:ext cx="8762256" cy="7571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Learning </a:t>
            </a:r>
            <a:r>
              <a:rPr lang="en-US" sz="2400" i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Target: Understand 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difference between Wants &amp; Needs and the problem </a:t>
            </a:r>
            <a:r>
              <a:rPr lang="en-US" sz="2400" i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Scarcity </a:t>
            </a:r>
            <a:endParaRPr lang="en-US" sz="4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2560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865489"/>
              </p:ext>
            </p:extLst>
          </p:nvPr>
        </p:nvGraphicFramePr>
        <p:xfrm>
          <a:off x="1590805" y="588080"/>
          <a:ext cx="9100119" cy="40590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53271"/>
                <a:gridCol w="6546848"/>
              </a:tblGrid>
              <a:tr h="20295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Goods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295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Services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391681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130067"/>
              </p:ext>
            </p:extLst>
          </p:nvPr>
        </p:nvGraphicFramePr>
        <p:xfrm>
          <a:off x="1590805" y="588080"/>
          <a:ext cx="9100119" cy="40590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53271"/>
                <a:gridCol w="6546848"/>
              </a:tblGrid>
              <a:tr h="20295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Goods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Tangible items that people buy.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295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Services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821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259186"/>
              </p:ext>
            </p:extLst>
          </p:nvPr>
        </p:nvGraphicFramePr>
        <p:xfrm>
          <a:off x="1590805" y="588080"/>
          <a:ext cx="9100119" cy="40590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53271"/>
                <a:gridCol w="6546848"/>
              </a:tblGrid>
              <a:tr h="20295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Goods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Tangible items that people buy.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295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Services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Activities done for others for a fee.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5797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8959" y="239001"/>
            <a:ext cx="4837386" cy="1325563"/>
          </a:xfrm>
        </p:spPr>
        <p:txBody>
          <a:bodyPr/>
          <a:lstStyle/>
          <a:p>
            <a:pPr lvl="0">
              <a:spcBef>
                <a:spcPts val="1000"/>
              </a:spcBef>
            </a:pPr>
            <a:r>
              <a:rPr lang="en-US" sz="2400" dirty="0">
                <a:solidFill>
                  <a:srgbClr val="70AD47">
                    <a:lumMod val="50000"/>
                  </a:srgbClr>
                </a:solidFill>
                <a:latin typeface="Calibri" panose="020F0502020204030204"/>
                <a:ea typeface="+mn-ea"/>
                <a:cs typeface="+mn-cs"/>
              </a:rPr>
              <a:t>The Basic Problem in Economics</a:t>
            </a:r>
            <a:br>
              <a:rPr lang="en-US" sz="2400" dirty="0">
                <a:solidFill>
                  <a:srgbClr val="70AD47">
                    <a:lumMod val="50000"/>
                  </a:srgbClr>
                </a:solidFill>
                <a:latin typeface="Calibri" panose="020F0502020204030204"/>
                <a:ea typeface="+mn-ea"/>
                <a:cs typeface="+mn-cs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107974"/>
              </p:ext>
            </p:extLst>
          </p:nvPr>
        </p:nvGraphicFramePr>
        <p:xfrm>
          <a:off x="2837793" y="1690688"/>
          <a:ext cx="6341154" cy="43891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79173"/>
                <a:gridCol w="4561981"/>
              </a:tblGrid>
              <a:tr h="43418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What determines a need from a want and how do individuals choose to allocate their resources?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Needs are essentials and are required for survival</a:t>
                      </a:r>
                      <a:r>
                        <a:rPr lang="en-US" sz="3200" dirty="0" smtClean="0">
                          <a:effectLst/>
                        </a:rPr>
                        <a:t>.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6" name="Picture 2" descr="Drink More Water! Benefits and Why You Shouldn’t Neglect Consuming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50" y="1690688"/>
            <a:ext cx="173355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... Soda is bad for you!” “Don’t drink soda!” Yeah, ok. But wh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087" y="3016251"/>
            <a:ext cx="1285875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hover-img" descr="... con nuestras contradicciones: Apple | Consultoría artesana en red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85" y="1277226"/>
            <a:ext cx="2190093" cy="225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yui_3_5_1_1_1454434922105_4444" descr="https://sp.yimg.com/xj/th?id=OIP.M70a847c4640d3705ced7801ec3a9e185H0&amp;pid=15.1&amp;P=0&amp;w=300&amp;h=30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86" y="3892114"/>
            <a:ext cx="2190093" cy="2491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9684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621921"/>
              </p:ext>
            </p:extLst>
          </p:nvPr>
        </p:nvGraphicFramePr>
        <p:xfrm>
          <a:off x="1340285" y="792859"/>
          <a:ext cx="9607207" cy="386682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695547"/>
                <a:gridCol w="6911660"/>
              </a:tblGrid>
              <a:tr h="38668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Productivity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6696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534224"/>
              </p:ext>
            </p:extLst>
          </p:nvPr>
        </p:nvGraphicFramePr>
        <p:xfrm>
          <a:off x="1340285" y="792859"/>
          <a:ext cx="9607207" cy="386682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695547"/>
                <a:gridCol w="6911660"/>
              </a:tblGrid>
              <a:tr h="38668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Productivity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The amount of output (goods or services) from a set level of input.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Productivity will generally increase with more Capital.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82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172436"/>
              </p:ext>
            </p:extLst>
          </p:nvPr>
        </p:nvGraphicFramePr>
        <p:xfrm>
          <a:off x="7569" y="0"/>
          <a:ext cx="9750206" cy="392064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735669"/>
                <a:gridCol w="7014537"/>
              </a:tblGrid>
              <a:tr h="39206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Who was Adam Smith?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494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666107"/>
              </p:ext>
            </p:extLst>
          </p:nvPr>
        </p:nvGraphicFramePr>
        <p:xfrm>
          <a:off x="7569" y="0"/>
          <a:ext cx="9750206" cy="392064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735669"/>
                <a:gridCol w="7014537"/>
              </a:tblGrid>
              <a:tr h="39206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Who was Adam Smith?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A Scottish professor and author</a:t>
                      </a:r>
                      <a:r>
                        <a:rPr lang="en-US" sz="3200" dirty="0" smtClean="0">
                          <a:effectLst/>
                        </a:rPr>
                        <a:t>.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100" name="Picture 4" descr="Scotland Flag - Buy scottish flag 3x5 f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762" y="3946436"/>
            <a:ext cx="4367344" cy="291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191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022400"/>
              </p:ext>
            </p:extLst>
          </p:nvPr>
        </p:nvGraphicFramePr>
        <p:xfrm>
          <a:off x="7569" y="0"/>
          <a:ext cx="9750206" cy="392064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735669"/>
                <a:gridCol w="7014537"/>
              </a:tblGrid>
              <a:tr h="39206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Who was Adam Smith?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A Scottish professor and author.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He wrote An Inquiry into the Nature and Causes of the Wealth of Nations</a:t>
                      </a:r>
                      <a:r>
                        <a:rPr lang="en-US" sz="3200" dirty="0" smtClean="0">
                          <a:effectLst/>
                        </a:rPr>
                        <a:t>.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098" name="Picture 2" descr="https://sp.yimg.com/xj/th?id=OIP.Me697959e5a9479e65cf2c8e58910988fo0&amp;pid=15.1&amp;P=0&amp;w=300&amp;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6666" y="754632"/>
            <a:ext cx="190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Scotland Flag - Buy scottish flag 3x5 f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762" y="3946436"/>
            <a:ext cx="4367344" cy="291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428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413398"/>
              </p:ext>
            </p:extLst>
          </p:nvPr>
        </p:nvGraphicFramePr>
        <p:xfrm>
          <a:off x="7569" y="0"/>
          <a:ext cx="9750206" cy="392064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735669"/>
                <a:gridCol w="7014537"/>
              </a:tblGrid>
              <a:tr h="39206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Who was Adam Smith?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A Scottish professor and author.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He wrote An Inquiry into the Nature and Causes of the Wealth of Nations.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Founder of classical economics. 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098" name="Picture 2" descr="https://sp.yimg.com/xj/th?id=OIP.Me697959e5a9479e65cf2c8e58910988fo0&amp;pid=15.1&amp;P=0&amp;w=300&amp;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6666" y="754632"/>
            <a:ext cx="190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Scotland Flag - Buy scottish flag 3x5 f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762" y="3946436"/>
            <a:ext cx="4367344" cy="291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78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364084"/>
              </p:ext>
            </p:extLst>
          </p:nvPr>
        </p:nvGraphicFramePr>
        <p:xfrm>
          <a:off x="7569" y="0"/>
          <a:ext cx="9750206" cy="392064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735669"/>
                <a:gridCol w="7014537"/>
              </a:tblGrid>
              <a:tr h="39206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Who was Adam Smith?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A Scottish professor and author.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He wrote An Inquiry into the Nature and Causes of the Wealth of Nations.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Founder of classical economics.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He said people should be allowed to pursue their own wealth through the free market system with minimal government interference.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098" name="Picture 2" descr="https://sp.yimg.com/xj/th?id=OIP.Me697959e5a9479e65cf2c8e58910988fo0&amp;pid=15.1&amp;P=0&amp;w=300&amp;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6666" y="754632"/>
            <a:ext cx="190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Scotland Flag - Buy scottish flag 3x5 f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762" y="3946436"/>
            <a:ext cx="4367344" cy="291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1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370707"/>
            <a:ext cx="11652498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kern="0" dirty="0" smtClean="0">
                <a:solidFill>
                  <a:srgbClr val="FFC000"/>
                </a:solidFill>
                <a:latin typeface="Georgia"/>
                <a:sym typeface="Bradley Hand ITC TT-Bold" charset="0"/>
              </a:rPr>
              <a:t>9. Write a definition for Productivity in your own words.</a:t>
            </a:r>
            <a:endParaRPr lang="en-US" sz="3200" kern="0" dirty="0">
              <a:solidFill>
                <a:srgbClr val="FFC000"/>
              </a:solidFill>
              <a:latin typeface="Georgia"/>
              <a:sym typeface="Bradley Hand ITC TT-Bold" charset="0"/>
            </a:endParaRPr>
          </a:p>
          <a:p>
            <a:pPr algn="ctr">
              <a:defRPr/>
            </a:pPr>
            <a:r>
              <a:rPr lang="en-US" sz="3200" kern="0" dirty="0" smtClean="0">
                <a:solidFill>
                  <a:srgbClr val="00B0F0"/>
                </a:solidFill>
                <a:sym typeface="Bradley Hand ITC TT-Bold" charset="0"/>
              </a:rPr>
              <a:t>10.Who was Adam Smith?</a:t>
            </a:r>
          </a:p>
          <a:p>
            <a:pPr algn="ctr">
              <a:defRPr/>
            </a:pPr>
            <a:endParaRPr lang="en-US" sz="3200" dirty="0">
              <a:solidFill>
                <a:prstClr val="black">
                  <a:lumMod val="85000"/>
                  <a:lumOff val="15000"/>
                </a:prstClr>
              </a:solidFill>
              <a:latin typeface="Bradley Hand ITC TT-Bold" charset="0"/>
              <a:sym typeface="Bradley Hand ITC TT-Bold" charset="0"/>
            </a:endParaRPr>
          </a:p>
          <a:p>
            <a:pPr algn="ctr">
              <a:defRPr/>
            </a:pPr>
            <a:endParaRPr lang="en-US" sz="800" dirty="0">
              <a:solidFill>
                <a:prstClr val="black">
                  <a:lumMod val="85000"/>
                  <a:lumOff val="15000"/>
                </a:prstClr>
              </a:solidFill>
              <a:latin typeface="Bradley Hand ITC TT-Bold" charset="0"/>
              <a:sym typeface="Bradley Hand ITC TT-Bold" charset="0"/>
            </a:endParaRPr>
          </a:p>
          <a:p>
            <a:pPr algn="ctr">
              <a:defRPr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Are you on target (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Bradley Hand ITC TT-Bold" charset="0"/>
                <a:sym typeface="Bradley Hand ITC TT-Bold" charset="0"/>
              </a:rPr>
              <a:t>white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black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, </a:t>
            </a:r>
            <a:r>
              <a:rPr lang="en-US" sz="2400" dirty="0">
                <a:solidFill>
                  <a:srgbClr val="0070C0"/>
                </a:solidFill>
                <a:latin typeface="Bradley Hand ITC TT-Bold" charset="0"/>
                <a:sym typeface="Bradley Hand ITC TT-Bold" charset="0"/>
              </a:rPr>
              <a:t>blue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Bradley Hand ITC TT-Bold" charset="0"/>
                <a:sym typeface="Bradley Hand ITC TT-Bold" charset="0"/>
              </a:rPr>
              <a:t>red</a:t>
            </a:r>
            <a:r>
              <a:rPr lang="en-US" sz="2400" dirty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or</a:t>
            </a:r>
            <a:r>
              <a:rPr lang="en-US" sz="2400" dirty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Bradley Hand ITC TT-Bold" charset="0"/>
                <a:sym typeface="Bradley Hand ITC TT-Bold" charset="0"/>
              </a:rPr>
              <a:t>yellow</a:t>
            </a:r>
            <a:r>
              <a:rPr lang="en-US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)?</a:t>
            </a:r>
          </a:p>
          <a:p>
            <a:pPr algn="ctr">
              <a:defRPr/>
            </a:pPr>
            <a:endParaRPr lang="en-US" sz="1400" dirty="0">
              <a:solidFill>
                <a:prstClr val="black">
                  <a:lumMod val="85000"/>
                  <a:lumOff val="15000"/>
                </a:prstClr>
              </a:solidFill>
              <a:latin typeface="Bradley Hand ITC TT-Bold" charset="0"/>
              <a:sym typeface="Bradley Hand ITC TT-Bold" charset="0"/>
            </a:endParaRPr>
          </a:p>
          <a:p>
            <a:pPr algn="ctr">
              <a:defRPr/>
            </a:pPr>
            <a:r>
              <a:rPr lang="en-US" sz="2400" dirty="0">
                <a:solidFill>
                  <a:srgbClr val="C00000"/>
                </a:solidFill>
                <a:latin typeface="Bradley Hand ITC TT-Bold" charset="0"/>
                <a:sym typeface="Bradley Hand ITC TT-Bold" charset="0"/>
              </a:rPr>
              <a:t>Did you hit the bullseye? 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894086"/>
            <a:ext cx="1104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484" algn="ctr">
              <a:spcBef>
                <a:spcPts val="2000"/>
              </a:spcBef>
              <a:buSzPct val="46000"/>
              <a:defRPr/>
            </a:pPr>
            <a:r>
              <a:rPr lang="en-US" sz="2800" i="1" kern="0" dirty="0">
                <a:solidFill>
                  <a:prstClr val="black"/>
                </a:solidFill>
                <a:latin typeface="Georgia"/>
                <a:sym typeface="Times" panose="02020603050405020304" pitchFamily="18" charset="0"/>
              </a:rPr>
              <a:t>Discuss at your table &amp; answer on your response sheet.</a:t>
            </a:r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" y="4572001"/>
            <a:ext cx="2128614" cy="2128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4567537"/>
            <a:ext cx="2127498" cy="213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42902" y="186408"/>
            <a:ext cx="678209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u="sng" dirty="0">
                <a:solidFill>
                  <a:schemeClr val="accent2">
                    <a:lumMod val="50000"/>
                  </a:schemeClr>
                </a:solidFill>
              </a:rPr>
              <a:t>SUMMARIZE</a:t>
            </a:r>
          </a:p>
        </p:txBody>
      </p:sp>
      <p:sp>
        <p:nvSpPr>
          <p:cNvPr id="5" name="Rectangle 4"/>
          <p:cNvSpPr/>
          <p:nvPr/>
        </p:nvSpPr>
        <p:spPr>
          <a:xfrm>
            <a:off x="1601019" y="4188971"/>
            <a:ext cx="8762256" cy="7571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Learning </a:t>
            </a:r>
            <a:r>
              <a:rPr lang="en-US" sz="2400" i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Target: Understand 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difference between Wants &amp; Needs and the problem </a:t>
            </a:r>
            <a:r>
              <a:rPr lang="en-US" sz="2400" i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Scarcity </a:t>
            </a:r>
            <a:endParaRPr lang="en-US" sz="4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5715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8959" y="239001"/>
            <a:ext cx="4837386" cy="1325563"/>
          </a:xfrm>
        </p:spPr>
        <p:txBody>
          <a:bodyPr/>
          <a:lstStyle/>
          <a:p>
            <a:pPr lvl="0">
              <a:spcBef>
                <a:spcPts val="1000"/>
              </a:spcBef>
            </a:pPr>
            <a:r>
              <a:rPr lang="en-US" sz="2400" dirty="0">
                <a:solidFill>
                  <a:srgbClr val="70AD47">
                    <a:lumMod val="50000"/>
                  </a:srgbClr>
                </a:solidFill>
                <a:latin typeface="Calibri" panose="020F0502020204030204"/>
                <a:ea typeface="+mn-ea"/>
                <a:cs typeface="+mn-cs"/>
              </a:rPr>
              <a:t>The Basic Problem in Economics</a:t>
            </a:r>
            <a:br>
              <a:rPr lang="en-US" sz="2400" dirty="0">
                <a:solidFill>
                  <a:srgbClr val="70AD47">
                    <a:lumMod val="50000"/>
                  </a:srgbClr>
                </a:solidFill>
                <a:latin typeface="Calibri" panose="020F0502020204030204"/>
                <a:ea typeface="+mn-ea"/>
                <a:cs typeface="+mn-cs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6783087"/>
              </p:ext>
            </p:extLst>
          </p:nvPr>
        </p:nvGraphicFramePr>
        <p:xfrm>
          <a:off x="2837793" y="1690688"/>
          <a:ext cx="6341154" cy="43891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79173"/>
                <a:gridCol w="4561981"/>
              </a:tblGrid>
              <a:tr h="43418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What determines a need from a want and how do individuals choose to allocate their resources?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Needs are essentials and are required for survival.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Wants are nice to have but are not essentials.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6" name="Picture 2" descr="Drink More Water! Benefits and Why You Shouldn’t Neglect Consuming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50" y="1690688"/>
            <a:ext cx="173355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... Soda is bad for you!” “Don’t drink soda!” Yeah, ok. But wh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087" y="3016251"/>
            <a:ext cx="1285875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hover-img" descr="... con nuestras contradicciones: Apple | Consultoría artesana en red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85" y="1277226"/>
            <a:ext cx="2190093" cy="225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yui_3_5_1_1_1454434922105_4444" descr="https://sp.yimg.com/xj/th?id=OIP.M70a847c4640d3705ced7801ec3a9e185H0&amp;pid=15.1&amp;P=0&amp;w=300&amp;h=30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86" y="3892114"/>
            <a:ext cx="2190093" cy="2491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9647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8959" y="239001"/>
            <a:ext cx="4837386" cy="1325563"/>
          </a:xfrm>
        </p:spPr>
        <p:txBody>
          <a:bodyPr/>
          <a:lstStyle/>
          <a:p>
            <a:pPr lvl="0">
              <a:spcBef>
                <a:spcPts val="1000"/>
              </a:spcBef>
            </a:pPr>
            <a:r>
              <a:rPr lang="en-US" sz="2400" dirty="0">
                <a:solidFill>
                  <a:srgbClr val="70AD47">
                    <a:lumMod val="50000"/>
                  </a:srgbClr>
                </a:solidFill>
                <a:latin typeface="Calibri" panose="020F0502020204030204"/>
                <a:ea typeface="+mn-ea"/>
                <a:cs typeface="+mn-cs"/>
              </a:rPr>
              <a:t>The Basic Problem in Economics</a:t>
            </a:r>
            <a:br>
              <a:rPr lang="en-US" sz="2400" dirty="0">
                <a:solidFill>
                  <a:srgbClr val="70AD47">
                    <a:lumMod val="50000"/>
                  </a:srgbClr>
                </a:solidFill>
                <a:latin typeface="Calibri" panose="020F0502020204030204"/>
                <a:ea typeface="+mn-ea"/>
                <a:cs typeface="+mn-cs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8436123"/>
              </p:ext>
            </p:extLst>
          </p:nvPr>
        </p:nvGraphicFramePr>
        <p:xfrm>
          <a:off x="2837793" y="1690688"/>
          <a:ext cx="6341154" cy="43891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79173"/>
                <a:gridCol w="4561981"/>
              </a:tblGrid>
              <a:tr h="43418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What determines a need from a want and how do individuals choose to allocate their resources?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Needs are essentials and are required for survival.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Wants are nice to have but are not essentials.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Individuals must make (economic) choices.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6" name="Picture 2" descr="Drink More Water! Benefits and Why You Shouldn’t Neglect Consuming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50" y="1690688"/>
            <a:ext cx="173355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... Soda is bad for you!” “Don’t drink soda!” Yeah, ok. But wh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087" y="3016251"/>
            <a:ext cx="1285875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hover-img" descr="... con nuestras contradicciones: Apple | Consultoría artesana en red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85" y="1277226"/>
            <a:ext cx="2190093" cy="225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yui_3_5_1_1_1454434922105_4444" descr="https://sp.yimg.com/xj/th?id=OIP.M70a847c4640d3705ced7801ec3a9e185H0&amp;pid=15.1&amp;P=0&amp;w=300&amp;h=30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86" y="3892114"/>
            <a:ext cx="2190093" cy="2491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194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586340"/>
              </p:ext>
            </p:extLst>
          </p:nvPr>
        </p:nvGraphicFramePr>
        <p:xfrm>
          <a:off x="2041743" y="663879"/>
          <a:ext cx="8191334" cy="273397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98288"/>
                <a:gridCol w="5893046"/>
              </a:tblGrid>
              <a:tr h="2733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Economics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 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 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4451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993724"/>
              </p:ext>
            </p:extLst>
          </p:nvPr>
        </p:nvGraphicFramePr>
        <p:xfrm>
          <a:off x="2041743" y="663879"/>
          <a:ext cx="8191334" cy="273397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98288"/>
                <a:gridCol w="5893046"/>
              </a:tblGrid>
              <a:tr h="2733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Economics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 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The study of how people use limited resources to fulfill unlimited wants.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101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036867"/>
              </p:ext>
            </p:extLst>
          </p:nvPr>
        </p:nvGraphicFramePr>
        <p:xfrm>
          <a:off x="0" y="0"/>
          <a:ext cx="9301655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056351"/>
                <a:gridCol w="6245304"/>
              </a:tblGrid>
              <a:tr h="285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Microeconomics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00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Macroeconomics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528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807809"/>
              </p:ext>
            </p:extLst>
          </p:nvPr>
        </p:nvGraphicFramePr>
        <p:xfrm>
          <a:off x="0" y="0"/>
          <a:ext cx="9301655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056351"/>
                <a:gridCol w="6245304"/>
              </a:tblGrid>
              <a:tr h="285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Microeconomics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The study of the economy on a small scale – individuals and firms.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0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Macroeconomics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50" name="Picture 2" descr="Microeconomics Stock Photos, Images, &amp; Pictures | Shutter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009" y="772151"/>
            <a:ext cx="2480215" cy="1717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6769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</TotalTime>
  <Words>952</Words>
  <Application>Microsoft Office PowerPoint</Application>
  <PresentationFormat>Widescreen</PresentationFormat>
  <Paragraphs>280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Algerian</vt:lpstr>
      <vt:lpstr>Arial</vt:lpstr>
      <vt:lpstr>Bradley Hand ITC TT-Bold</vt:lpstr>
      <vt:lpstr>Calibri</vt:lpstr>
      <vt:lpstr>Calibri Light</vt:lpstr>
      <vt:lpstr>Georgia</vt:lpstr>
      <vt:lpstr>Times</vt:lpstr>
      <vt:lpstr>Times New Roman</vt:lpstr>
      <vt:lpstr>Office Theme</vt:lpstr>
      <vt:lpstr>ECONOMICS  Ch. 1.1 p. 4 - 10</vt:lpstr>
      <vt:lpstr>The Basic Problem in Economics </vt:lpstr>
      <vt:lpstr>The Basic Problem in Economics </vt:lpstr>
      <vt:lpstr>The Basic Problem in Economics </vt:lpstr>
      <vt:lpstr>The Basic Problem in Economics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Ch. 1</dc:title>
  <dc:creator>Richard Davis</dc:creator>
  <cp:lastModifiedBy>Richard Davis</cp:lastModifiedBy>
  <cp:revision>21</cp:revision>
  <dcterms:created xsi:type="dcterms:W3CDTF">2015-09-11T18:10:23Z</dcterms:created>
  <dcterms:modified xsi:type="dcterms:W3CDTF">2018-01-26T19:37:37Z</dcterms:modified>
</cp:coreProperties>
</file>