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8" r:id="rId2"/>
    <p:sldId id="259" r:id="rId3"/>
    <p:sldId id="260" r:id="rId4"/>
    <p:sldId id="261" r:id="rId5"/>
    <p:sldId id="262" r:id="rId6"/>
    <p:sldId id="324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327" r:id="rId21"/>
    <p:sldId id="278" r:id="rId22"/>
    <p:sldId id="328" r:id="rId23"/>
    <p:sldId id="329" r:id="rId24"/>
    <p:sldId id="330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309" r:id="rId34"/>
    <p:sldId id="310" r:id="rId35"/>
    <p:sldId id="312" r:id="rId36"/>
    <p:sldId id="287" r:id="rId37"/>
    <p:sldId id="288" r:id="rId38"/>
    <p:sldId id="289" r:id="rId39"/>
    <p:sldId id="340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44" r:id="rId58"/>
    <p:sldId id="345" r:id="rId59"/>
    <p:sldId id="308" r:id="rId60"/>
    <p:sldId id="314" r:id="rId61"/>
    <p:sldId id="315" r:id="rId62"/>
    <p:sldId id="316" r:id="rId63"/>
    <p:sldId id="317" r:id="rId64"/>
    <p:sldId id="346" r:id="rId65"/>
    <p:sldId id="347" r:id="rId66"/>
    <p:sldId id="354" r:id="rId67"/>
    <p:sldId id="355" r:id="rId68"/>
    <p:sldId id="356" r:id="rId69"/>
    <p:sldId id="357" r:id="rId70"/>
    <p:sldId id="360" r:id="rId71"/>
    <p:sldId id="358" r:id="rId72"/>
    <p:sldId id="359" r:id="rId7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E4A9C2F-F8DE-4441-8146-3E5116CD34C2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AC5DB8-B8F0-40B2-AFA1-A10A617D3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6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1BCE95-EEFE-43AE-A727-BB3A5D2AC9D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D7FA668-9F15-4328-B5E3-0CAFCB307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5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96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1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61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81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95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22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904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25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844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29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6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21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754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832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209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063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466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87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309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701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326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71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3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679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710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07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412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63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443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281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674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13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57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134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3377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059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217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423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766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8400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8375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1890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823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06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8077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4759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923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1114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0948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8582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4950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831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5479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8390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6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9887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0763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8561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6306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9414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5242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534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2019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2824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3774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82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158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5387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1413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11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96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FA668-9F15-4328-B5E3-0CAFCB307B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4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7442" y="0"/>
            <a:ext cx="1139455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u="sng" dirty="0">
                <a:solidFill>
                  <a:srgbClr val="000000"/>
                </a:solidFill>
                <a:latin typeface="Stencil" panose="040409050D0802020404" pitchFamily="82" charset="0"/>
                <a:ea typeface="Times New Roman" panose="02020603050405020304" pitchFamily="18" charset="0"/>
              </a:rPr>
              <a:t>Economics</a:t>
            </a:r>
          </a:p>
          <a:p>
            <a:pPr algn="ctr"/>
            <a:r>
              <a:rPr lang="en-US" sz="8800" b="1" u="sng" dirty="0">
                <a:solidFill>
                  <a:srgbClr val="000000"/>
                </a:solidFill>
                <a:latin typeface="Stencil" panose="040409050D0802020404" pitchFamily="82" charset="0"/>
                <a:ea typeface="Times New Roman" panose="02020603050405020304" pitchFamily="18" charset="0"/>
              </a:rPr>
              <a:t>Final Review </a:t>
            </a:r>
            <a:r>
              <a:rPr lang="en-US" sz="7200" b="1" u="sng" dirty="0">
                <a:solidFill>
                  <a:srgbClr val="000000"/>
                </a:solidFill>
                <a:latin typeface="Stencil" panose="040409050D0802020404" pitchFamily="82" charset="0"/>
                <a:ea typeface="Times New Roman" panose="02020603050405020304" pitchFamily="18" charset="0"/>
              </a:rPr>
              <a:t>2020</a:t>
            </a:r>
          </a:p>
          <a:p>
            <a:r>
              <a:rPr lang="en-US" sz="9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Ch. 1</a:t>
            </a:r>
          </a:p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factors of </a:t>
            </a:r>
          </a:p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production include?</a:t>
            </a:r>
          </a:p>
        </p:txBody>
      </p:sp>
    </p:spTree>
    <p:extLst>
      <p:ext uri="{BB962C8B-B14F-4D97-AF65-F5344CB8AC3E}">
        <p14:creationId xmlns:p14="http://schemas.microsoft.com/office/powerpoint/2010/main" val="299049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4192" y="494755"/>
            <a:ext cx="11077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easier to start 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your own business in 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type of economy.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461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5092" y="573968"/>
            <a:ext cx="7596951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does the word</a:t>
            </a:r>
          </a:p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"equity“ means…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38339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7740" y="0"/>
            <a:ext cx="113742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Pure socialism is characterized by…</a:t>
            </a:r>
          </a:p>
          <a:p>
            <a:endParaRPr lang="en-US" sz="4000" dirty="0"/>
          </a:p>
          <a:p>
            <a:r>
              <a:rPr lang="en-US" sz="7200" dirty="0"/>
              <a:t>________________________</a:t>
            </a:r>
            <a:endParaRPr lang="en-US" sz="7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7740" y="4751016"/>
            <a:ext cx="110844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Karl Marx believe?</a:t>
            </a:r>
          </a:p>
        </p:txBody>
      </p:sp>
    </p:spTree>
    <p:extLst>
      <p:ext uri="{BB962C8B-B14F-4D97-AF65-F5344CB8AC3E}">
        <p14:creationId xmlns:p14="http://schemas.microsoft.com/office/powerpoint/2010/main" val="3902788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273" y="339775"/>
            <a:ext cx="112637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economic goals of the American free-enterprise system include…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06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7364" y="363974"/>
            <a:ext cx="10850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Another term for a capitalist system is…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97617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3619" y="563479"/>
            <a:ext cx="10816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Ch. 6</a:t>
            </a:r>
          </a:p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are treasury bonds?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62753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3728" y="237944"/>
            <a:ext cx="84277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Describe some advantages and  disadvantages to  investing in real estate.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45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5574" y="386834"/>
            <a:ext cx="108101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is the Dow-Jones Industrial Average?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93973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7570" y="341114"/>
            <a:ext cx="9905276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is the purpose of the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Federal Deposit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Insurance Corporation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(FDIC)?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5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9868" y="555892"/>
            <a:ext cx="106175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is the difference between a stock and a bond?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5235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3619" y="478274"/>
            <a:ext cx="10871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company's office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buildings 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are an example of…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943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618" y="114300"/>
            <a:ext cx="10079182" cy="1485900"/>
          </a:xfrm>
        </p:spPr>
        <p:txBody>
          <a:bodyPr>
            <a:noAutofit/>
          </a:bodyPr>
          <a:lstStyle/>
          <a:p>
            <a:r>
              <a:rPr lang="en-US" sz="7200" dirty="0"/>
              <a:t>A person who sells a stock for more than they payed has earned this.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31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8060" y="295394"/>
            <a:ext cx="108299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9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Ch. 7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interaction of supply and demand determines this.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35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37" y="0"/>
            <a:ext cx="5753385" cy="461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619009" y="96846"/>
            <a:ext cx="557299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Based on this graph, how many Beanie Babies™ were demanded at a price of $6 before they became a fad?</a:t>
            </a:r>
          </a:p>
          <a:p>
            <a:endParaRPr lang="en-US" sz="4400" dirty="0"/>
          </a:p>
          <a:p>
            <a:r>
              <a:rPr lang="en-US" sz="4400" dirty="0"/>
              <a:t>a.	200	c.	400</a:t>
            </a:r>
          </a:p>
          <a:p>
            <a:r>
              <a:rPr lang="en-US" sz="4400" dirty="0"/>
              <a:t>b.	300	d.	100</a:t>
            </a:r>
          </a:p>
        </p:txBody>
      </p:sp>
    </p:spTree>
    <p:extLst>
      <p:ext uri="{BB962C8B-B14F-4D97-AF65-F5344CB8AC3E}">
        <p14:creationId xmlns:p14="http://schemas.microsoft.com/office/powerpoint/2010/main" val="3521261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88" y="0"/>
            <a:ext cx="4712598" cy="45104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4988" y="4180344"/>
            <a:ext cx="114770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Which of the following choices could cause the movement shown in this graph?</a:t>
            </a:r>
          </a:p>
          <a:p>
            <a:r>
              <a:rPr lang="en-US" sz="2800" dirty="0"/>
              <a:t>a.	a decrease in the price of Blu-ray players	c.	an increase in the price of 																Blu-ray discs</a:t>
            </a:r>
          </a:p>
          <a:p>
            <a:r>
              <a:rPr lang="en-US" sz="2800" dirty="0"/>
              <a:t>b.	a decrease in the price of Blu-ray discs  	d.	an increase in the price of 																Blu-ray players</a:t>
            </a:r>
          </a:p>
        </p:txBody>
      </p:sp>
    </p:spTree>
    <p:extLst>
      <p:ext uri="{BB962C8B-B14F-4D97-AF65-F5344CB8AC3E}">
        <p14:creationId xmlns:p14="http://schemas.microsoft.com/office/powerpoint/2010/main" val="630625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04" y="0"/>
            <a:ext cx="5194410" cy="43358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05315" y="0"/>
            <a:ext cx="6286686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/>
              <a:t>Suppose the demand curve shifts from D1 to D2, as shown on the graph. How do the quantity supplied and quantity demanded change at the new equilibrium price?</a:t>
            </a:r>
          </a:p>
          <a:p>
            <a:endParaRPr lang="en-US" sz="1200" dirty="0"/>
          </a:p>
          <a:p>
            <a:r>
              <a:rPr lang="en-US" sz="3200" dirty="0"/>
              <a:t>a.	Quantity supplied decreases and</a:t>
            </a:r>
          </a:p>
          <a:p>
            <a:r>
              <a:rPr lang="en-US" sz="3200" dirty="0"/>
              <a:t>     quantity demanded increases.</a:t>
            </a:r>
          </a:p>
          <a:p>
            <a:pPr marL="514350" indent="-514350">
              <a:buAutoNum type="alphaLcPeriod" startAt="2"/>
            </a:pPr>
            <a:r>
              <a:rPr lang="en-US" sz="3200" dirty="0"/>
              <a:t>Both quantity supplied and</a:t>
            </a:r>
          </a:p>
          <a:p>
            <a:r>
              <a:rPr lang="en-US" sz="3200" dirty="0"/>
              <a:t>     quantity demanded increase.</a:t>
            </a:r>
          </a:p>
          <a:p>
            <a:pPr marL="514350" indent="-514350">
              <a:buAutoNum type="alphaLcPeriod" startAt="3"/>
            </a:pPr>
            <a:r>
              <a:rPr lang="en-US" sz="3200" dirty="0"/>
              <a:t>Both quantity supplied and</a:t>
            </a:r>
          </a:p>
          <a:p>
            <a:r>
              <a:rPr lang="en-US" sz="3200" dirty="0"/>
              <a:t>     quantity demanded decrease.</a:t>
            </a:r>
          </a:p>
          <a:p>
            <a:pPr marL="514350" indent="-514350">
              <a:buAutoNum type="alphaLcPeriod" startAt="4"/>
            </a:pPr>
            <a:r>
              <a:rPr lang="en-US" sz="3200" dirty="0"/>
              <a:t>Quantity supplied increases and</a:t>
            </a:r>
          </a:p>
          <a:p>
            <a:r>
              <a:rPr lang="en-US" sz="3200" dirty="0"/>
              <a:t>     quantity demanded decreases.</a:t>
            </a:r>
          </a:p>
        </p:txBody>
      </p:sp>
    </p:spTree>
    <p:extLst>
      <p:ext uri="{BB962C8B-B14F-4D97-AF65-F5344CB8AC3E}">
        <p14:creationId xmlns:p14="http://schemas.microsoft.com/office/powerpoint/2010/main" val="2791105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8536" y="248335"/>
            <a:ext cx="97113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When the price of a good is too high for consumers, they look for this.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88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6973" y="318254"/>
            <a:ext cx="108501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Explain diminishing marginal utility.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04850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317" y="73767"/>
            <a:ext cx="114126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According to the law of supply, higher prices prompt producers to do this.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95524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4670" y="102123"/>
            <a:ext cx="113343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 the price of an item rises, quantity demanded usually does this.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72657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927" y="202615"/>
            <a:ext cx="114230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is the principle that states that the more you have of something, the less satisfaction you will get from an additional unit.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50358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0882" y="0"/>
            <a:ext cx="11371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value of the next best alternative that has to be given up for the action that is chosen is the…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652591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99534"/>
            <a:ext cx="107500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Explain the difference between elastic and inelastic goods.</a:t>
            </a:r>
          </a:p>
          <a:p>
            <a:pPr indent="-685800">
              <a:tabLst>
                <a:tab pos="-114300" algn="r"/>
                <a:tab pos="0" algn="l"/>
              </a:tabLst>
            </a:pP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12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4018" y="2396582"/>
            <a:ext cx="113918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Generally, the more substitutes there are for a good, the more ___________ the good is.</a:t>
            </a:r>
            <a:endParaRPr lang="en-US" sz="7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3562C6-9A09-4D70-9340-EA851BC1F903}"/>
              </a:ext>
            </a:extLst>
          </p:cNvPr>
          <p:cNvSpPr/>
          <p:nvPr/>
        </p:nvSpPr>
        <p:spPr>
          <a:xfrm>
            <a:off x="1034018" y="-109063"/>
            <a:ext cx="110552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Demand for one particular brand of candy is probably…</a:t>
            </a:r>
            <a:endParaRPr lang="en-US" sz="7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4104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318" y="99399"/>
            <a:ext cx="112429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 the price of a product is above its equilibrium price, the result is a…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920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897" y="21695"/>
            <a:ext cx="7141103" cy="625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6582" y="21695"/>
            <a:ext cx="36283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According to this demand curve, how many t-shirts will be demanded at a price of $10?</a:t>
            </a:r>
          </a:p>
        </p:txBody>
      </p:sp>
      <p:sp>
        <p:nvSpPr>
          <p:cNvPr id="3" name="Rectangle 2"/>
          <p:cNvSpPr/>
          <p:nvPr/>
        </p:nvSpPr>
        <p:spPr>
          <a:xfrm>
            <a:off x="706582" y="3147664"/>
            <a:ext cx="4124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According to this demand curve, if the price of t-shirts increases from $14 to $16, the quantity demanded will…</a:t>
            </a:r>
          </a:p>
        </p:txBody>
      </p:sp>
    </p:spTree>
    <p:extLst>
      <p:ext uri="{BB962C8B-B14F-4D97-AF65-F5344CB8AC3E}">
        <p14:creationId xmlns:p14="http://schemas.microsoft.com/office/powerpoint/2010/main" val="10489646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51" y="0"/>
            <a:ext cx="5487583" cy="4804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56400" y="148798"/>
            <a:ext cx="5435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According to this supply curve, if the price of t-shirts decreases from $18 to $16, the quantity supplied will…</a:t>
            </a:r>
          </a:p>
        </p:txBody>
      </p:sp>
    </p:spTree>
    <p:extLst>
      <p:ext uri="{BB962C8B-B14F-4D97-AF65-F5344CB8AC3E}">
        <p14:creationId xmlns:p14="http://schemas.microsoft.com/office/powerpoint/2010/main" val="38959949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8" y="0"/>
            <a:ext cx="5847515" cy="52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070222"/>
              </p:ext>
            </p:extLst>
          </p:nvPr>
        </p:nvGraphicFramePr>
        <p:xfrm>
          <a:off x="6670964" y="2911687"/>
          <a:ext cx="5424054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4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a) a decrease in income?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b) an increase 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   population?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2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c) a decrease in the price of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   a substitute?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d) an increase in the price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   of a complement?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908800" y="59273"/>
            <a:ext cx="5283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Which of the following choices could cause the movement shown in the graph?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937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7363" y="0"/>
            <a:ext cx="1155469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9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Ch. 13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way to measure the economy's performance is to measure categories of national…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2329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7755" y="0"/>
            <a:ext cx="114542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total dollar value of all the nation’s final goods and services produced over the course of a year is called this.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548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545" y="0"/>
            <a:ext cx="109621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does the rise or fall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 coincident indicators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indicate?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4432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791" y="166255"/>
            <a:ext cx="9601200" cy="1485900"/>
          </a:xfrm>
        </p:spPr>
        <p:txBody>
          <a:bodyPr>
            <a:noAutofit/>
          </a:bodyPr>
          <a:lstStyle/>
          <a:p>
            <a:r>
              <a:rPr lang="en-US" sz="7200" dirty="0"/>
              <a:t>What do economists use economic indicators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4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46854"/>
            <a:ext cx="110655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production</a:t>
            </a:r>
          </a:p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possibilities curve</a:t>
            </a:r>
          </a:p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helps determine this.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516401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2446" y="79340"/>
            <a:ext cx="103670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How would you describe business cycles in the United States?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337081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927" y="109743"/>
            <a:ext cx="117475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does the producer price index measure?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715615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318" y="232894"/>
            <a:ext cx="98329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happens when inflation occurs?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863736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926" y="0"/>
            <a:ext cx="113364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part of the business cycle in which the economy starts to slow down is called…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737968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7755" y="157080"/>
            <a:ext cx="11036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During the 1930s, the United States experienced this.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070797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9709" y="0"/>
            <a:ext cx="11402291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New orders for consumer goods and changes in the number of building permits issued for private homes are examples of what type of indicator?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615558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7592" y="0"/>
            <a:ext cx="111458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9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Ch. 14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functions of money.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349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4522" y="0"/>
            <a:ext cx="97776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Which institution makes all of the coins in the United States?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059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0882" y="118595"/>
            <a:ext cx="110559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Why was the FDIC created?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635107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319" y="230202"/>
            <a:ext cx="97719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Why is it important for money to be durable?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4038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6275" y="386834"/>
            <a:ext cx="7673896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Why do Economists</a:t>
            </a:r>
          </a:p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build</a:t>
            </a:r>
          </a:p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economic models?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202458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3618" y="155864"/>
            <a:ext cx="109831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Why was the Federal Reserve System established?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2753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9973" y="314867"/>
            <a:ext cx="106395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is included in near moneys?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613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6178" y="256755"/>
            <a:ext cx="1126688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is Representative money?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is Fiat money?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is </a:t>
            </a:r>
            <a:r>
              <a:rPr lang="en-US" sz="7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Comodity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money?</a:t>
            </a:r>
            <a:endParaRPr lang="en-US" sz="7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85800">
              <a:tabLst>
                <a:tab pos="-114300" algn="r"/>
                <a:tab pos="0" algn="l"/>
              </a:tabLst>
            </a:pPr>
            <a:endParaRPr lang="en-US" sz="7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85800">
              <a:tabLst>
                <a:tab pos="-114300" algn="r"/>
                <a:tab pos="0" algn="l"/>
              </a:tabLst>
            </a:pP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6806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3647" y="0"/>
            <a:ext cx="1145835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Ch. 15</a:t>
            </a:r>
          </a:p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tools does the Federal Reserve use to affect the money supply?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12940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0491" y="348735"/>
            <a:ext cx="111806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Which types of institutions must belong to the Federal Reserve?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292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9709" y="0"/>
            <a:ext cx="114022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When credit is inexpensive and easy to get, the Fed is probably using this type of policy.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009072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6568" y="122827"/>
            <a:ext cx="11132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Explain what a reserve requirement of 20% means.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602337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64" y="135081"/>
            <a:ext cx="10245436" cy="1485900"/>
          </a:xfrm>
        </p:spPr>
        <p:txBody>
          <a:bodyPr>
            <a:noAutofit/>
          </a:bodyPr>
          <a:lstStyle/>
          <a:p>
            <a:r>
              <a:rPr lang="en-US" sz="7200" dirty="0"/>
              <a:t>How many Federal Reserve districts are in the United States?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0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755" y="0"/>
            <a:ext cx="10235045" cy="1485900"/>
          </a:xfrm>
        </p:spPr>
        <p:txBody>
          <a:bodyPr>
            <a:noAutofit/>
          </a:bodyPr>
          <a:lstStyle/>
          <a:p>
            <a:r>
              <a:rPr lang="en-US" sz="7200" dirty="0"/>
              <a:t>Which of the following is affected by decisions of the Federal Open Market Committee?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755" y="4010891"/>
            <a:ext cx="10235045" cy="2847109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4000" dirty="0"/>
              <a:t> The amount of individual loans</a:t>
            </a:r>
          </a:p>
          <a:p>
            <a:pPr marL="457200" indent="-457200">
              <a:buAutoNum type="alphaUcPeriod"/>
            </a:pPr>
            <a:r>
              <a:rPr lang="en-US" sz="4000" dirty="0"/>
              <a:t> Check clearing</a:t>
            </a:r>
          </a:p>
          <a:p>
            <a:pPr marL="457200" indent="-457200">
              <a:buAutoNum type="alphaUcPeriod"/>
            </a:pPr>
            <a:r>
              <a:rPr lang="en-US" sz="4000" dirty="0">
                <a:solidFill>
                  <a:schemeClr val="tx1"/>
                </a:solidFill>
              </a:rPr>
              <a:t> Interest rates</a:t>
            </a:r>
          </a:p>
          <a:p>
            <a:pPr marL="457200" indent="-457200">
              <a:buAutoNum type="alphaUcPeriod"/>
            </a:pPr>
            <a:r>
              <a:rPr lang="en-US" sz="4000" dirty="0"/>
              <a:t> Congress’ ability to in coins</a:t>
            </a:r>
          </a:p>
        </p:txBody>
      </p:sp>
    </p:spTree>
    <p:extLst>
      <p:ext uri="{BB962C8B-B14F-4D97-AF65-F5344CB8AC3E}">
        <p14:creationId xmlns:p14="http://schemas.microsoft.com/office/powerpoint/2010/main" val="202035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7755" y="0"/>
            <a:ext cx="99516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Ch. 16</a:t>
            </a:r>
          </a:p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 excise tax is a tax paid on…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8647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729" y="0"/>
            <a:ext cx="5337271" cy="474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6581" y="0"/>
            <a:ext cx="614814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Study the graph. Suppose this nation starts with producing all military goods, represented by point A. It then decides to produce a mix of civilian and military goods, represented by point B. What represents the cost in military goods given up?</a:t>
            </a:r>
          </a:p>
          <a:p>
            <a:endParaRPr lang="en-US" sz="2800" dirty="0"/>
          </a:p>
          <a:p>
            <a:pPr marL="514350" indent="-514350">
              <a:buAutoNum type="alphaLcPeriod"/>
            </a:pPr>
            <a:r>
              <a:rPr lang="en-US" sz="2800" dirty="0"/>
              <a:t>the horizontal distance between</a:t>
            </a:r>
          </a:p>
          <a:p>
            <a:r>
              <a:rPr lang="en-US" sz="2800" dirty="0"/>
              <a:t>      point z and point E</a:t>
            </a:r>
          </a:p>
          <a:p>
            <a:pPr marL="514350" indent="-514350">
              <a:buAutoNum type="alphaLcPeriod" startAt="2"/>
            </a:pPr>
            <a:r>
              <a:rPr lang="en-US" sz="2800" dirty="0"/>
              <a:t>the horizontal distance between</a:t>
            </a:r>
          </a:p>
          <a:p>
            <a:r>
              <a:rPr lang="en-US" sz="2800" dirty="0"/>
              <a:t>      point y and point z</a:t>
            </a:r>
          </a:p>
          <a:p>
            <a:pPr marL="514350" indent="-514350">
              <a:buAutoNum type="alphaLcPeriod" startAt="3"/>
            </a:pPr>
            <a:r>
              <a:rPr lang="en-US" sz="2800" dirty="0"/>
              <a:t>the vertical distance from point A</a:t>
            </a:r>
          </a:p>
          <a:p>
            <a:r>
              <a:rPr lang="en-US" sz="2800" dirty="0"/>
              <a:t>      to point x</a:t>
            </a:r>
          </a:p>
          <a:p>
            <a:pPr marL="514350" indent="-514350">
              <a:buAutoNum type="alphaLcPeriod" startAt="4"/>
            </a:pPr>
            <a:r>
              <a:rPr lang="en-US" sz="2800" dirty="0"/>
              <a:t>the vertical distance between</a:t>
            </a:r>
          </a:p>
          <a:p>
            <a:r>
              <a:rPr lang="en-US" sz="2800" dirty="0"/>
              <a:t>      point x and point y</a:t>
            </a:r>
          </a:p>
        </p:txBody>
      </p:sp>
    </p:spTree>
    <p:extLst>
      <p:ext uri="{BB962C8B-B14F-4D97-AF65-F5344CB8AC3E}">
        <p14:creationId xmlns:p14="http://schemas.microsoft.com/office/powerpoint/2010/main" val="7084904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8146" y="113207"/>
            <a:ext cx="114438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Where does the budget-making process at the national level begin?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01915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6582" y="0"/>
            <a:ext cx="113780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are negative or positive side effects of the production process called?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697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7754" y="106280"/>
            <a:ext cx="112429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Explain deficit financing.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009825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9709" y="0"/>
            <a:ext cx="114022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Property taxes, which are calculated as a percentage of the value of a home, are an example of this type of tax/principal.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848134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6973" y="0"/>
            <a:ext cx="1147502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What historic event made people believe that there was a need for more government programs, particularly “safety net” programs for the needy?</a:t>
            </a:r>
          </a:p>
        </p:txBody>
      </p:sp>
    </p:spTree>
    <p:extLst>
      <p:ext uri="{BB962C8B-B14F-4D97-AF65-F5344CB8AC3E}">
        <p14:creationId xmlns:p14="http://schemas.microsoft.com/office/powerpoint/2010/main" val="24845542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7756" y="150876"/>
            <a:ext cx="114542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Programs aimed only at people who are poor or disabled are known as this.</a:t>
            </a:r>
          </a:p>
        </p:txBody>
      </p:sp>
    </p:spTree>
    <p:extLst>
      <p:ext uri="{BB962C8B-B14F-4D97-AF65-F5344CB8AC3E}">
        <p14:creationId xmlns:p14="http://schemas.microsoft.com/office/powerpoint/2010/main" val="1003229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274" y="0"/>
            <a:ext cx="111494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u="sng" dirty="0"/>
              <a:t>Ch. 18</a:t>
            </a:r>
          </a:p>
          <a:p>
            <a:r>
              <a:rPr lang="en-US" sz="7200" dirty="0"/>
              <a:t>What is an embargo?</a:t>
            </a:r>
          </a:p>
        </p:txBody>
      </p:sp>
    </p:spTree>
    <p:extLst>
      <p:ext uri="{BB962C8B-B14F-4D97-AF65-F5344CB8AC3E}">
        <p14:creationId xmlns:p14="http://schemas.microsoft.com/office/powerpoint/2010/main" val="36378047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6974" y="0"/>
            <a:ext cx="114750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Depreciation of the Japanese yen would make Japanese products sold in the United States…</a:t>
            </a:r>
          </a:p>
        </p:txBody>
      </p:sp>
    </p:spTree>
    <p:extLst>
      <p:ext uri="{BB962C8B-B14F-4D97-AF65-F5344CB8AC3E}">
        <p14:creationId xmlns:p14="http://schemas.microsoft.com/office/powerpoint/2010/main" val="17675953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318" y="930194"/>
            <a:ext cx="92948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What is a tariff?</a:t>
            </a:r>
          </a:p>
        </p:txBody>
      </p:sp>
    </p:spTree>
    <p:extLst>
      <p:ext uri="{BB962C8B-B14F-4D97-AF65-F5344CB8AC3E}">
        <p14:creationId xmlns:p14="http://schemas.microsoft.com/office/powerpoint/2010/main" val="183551994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7754" y="0"/>
            <a:ext cx="1145424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The ability of one country, using the same quantity of resources as another country, to produce a specific product at a lower cost is known as this.</a:t>
            </a:r>
          </a:p>
        </p:txBody>
      </p:sp>
    </p:spTree>
    <p:extLst>
      <p:ext uri="{BB962C8B-B14F-4D97-AF65-F5344CB8AC3E}">
        <p14:creationId xmlns:p14="http://schemas.microsoft.com/office/powerpoint/2010/main" val="383204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0399" y="249674"/>
            <a:ext cx="6519734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is the basic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problem of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economics?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761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6582" y="0"/>
            <a:ext cx="114854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This is the ability of one country to produce a product at a lower opportunity cost than another country.</a:t>
            </a:r>
          </a:p>
        </p:txBody>
      </p:sp>
    </p:spTree>
    <p:extLst>
      <p:ext uri="{BB962C8B-B14F-4D97-AF65-F5344CB8AC3E}">
        <p14:creationId xmlns:p14="http://schemas.microsoft.com/office/powerpoint/2010/main" val="14421709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929" y="0"/>
            <a:ext cx="93364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What is the purpose of a protective tariff?</a:t>
            </a:r>
          </a:p>
        </p:txBody>
      </p:sp>
    </p:spTree>
    <p:extLst>
      <p:ext uri="{BB962C8B-B14F-4D97-AF65-F5344CB8AC3E}">
        <p14:creationId xmlns:p14="http://schemas.microsoft.com/office/powerpoint/2010/main" val="325950744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6973" y="0"/>
            <a:ext cx="1137804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Explain what the International Monetary Fund is and does.</a:t>
            </a:r>
          </a:p>
          <a:p>
            <a:endParaRPr lang="en-US" sz="7200" dirty="0"/>
          </a:p>
          <a:p>
            <a:endParaRPr lang="en-US" sz="7200" dirty="0"/>
          </a:p>
          <a:p>
            <a:pPr algn="ctr"/>
            <a:r>
              <a:rPr lang="en-US" sz="7200" dirty="0"/>
              <a:t>    </a:t>
            </a:r>
            <a:r>
              <a:rPr lang="en-US" sz="5000" dirty="0">
                <a:latin typeface="Aparajita" panose="020B0604020202020204" pitchFamily="34" charset="0"/>
                <a:cs typeface="Aparajita" panose="020B0604020202020204" pitchFamily="34" charset="0"/>
              </a:rPr>
              <a:t>The end. Please study. Good luck! </a:t>
            </a:r>
            <a:r>
              <a:rPr lang="en-US" sz="5000" dirty="0">
                <a:sym typeface="Wingdings" panose="05000000000000000000" pitchFamily="2" charset="2"/>
              </a:rPr>
              <a:t>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7645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5665" y="390024"/>
            <a:ext cx="109834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Entrepreneurship</a:t>
            </a:r>
          </a:p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refers to the ability to</a:t>
            </a:r>
          </a:p>
          <a:p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</a:rPr>
              <a:t>do this.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1980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3994" y="386834"/>
            <a:ext cx="8186857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685800">
              <a:tabLst>
                <a:tab pos="-114300" algn="r"/>
                <a:tab pos="0" algn="l"/>
              </a:tabLst>
            </a:pPr>
            <a:r>
              <a:rPr lang="en-US" sz="9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Ch. 2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a capitalist system,</a:t>
            </a:r>
          </a:p>
          <a:p>
            <a:pPr indent="-685800">
              <a:tabLst>
                <a:tab pos="-114300" algn="r"/>
                <a:tab pos="0" algn="l"/>
              </a:tabLst>
            </a:pP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most property is…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71414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726</TotalTime>
  <Words>1223</Words>
  <Application>Microsoft Office PowerPoint</Application>
  <PresentationFormat>Widescreen</PresentationFormat>
  <Paragraphs>219</Paragraphs>
  <Slides>72</Slides>
  <Notes>72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9" baseType="lpstr">
      <vt:lpstr>Aparajita</vt:lpstr>
      <vt:lpstr>Calibri</vt:lpstr>
      <vt:lpstr>Franklin Gothic Book</vt:lpstr>
      <vt:lpstr>Stencil</vt:lpstr>
      <vt:lpstr>Times New Roman</vt:lpstr>
      <vt:lpstr>Wingdings</vt:lpstr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person who sells a stock for more than they payed has earned this.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economists use economic indicators for?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many Federal Reserve districts are in the United States?</vt:lpstr>
      <vt:lpstr>Which of the following is affected by decisions of the Federal Open Market Committee?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 REVIEW</dc:title>
  <dc:creator>Jamie Kay</dc:creator>
  <cp:lastModifiedBy>Richard Davis</cp:lastModifiedBy>
  <cp:revision>54</cp:revision>
  <cp:lastPrinted>2019-12-17T14:38:05Z</cp:lastPrinted>
  <dcterms:created xsi:type="dcterms:W3CDTF">2016-01-19T12:19:46Z</dcterms:created>
  <dcterms:modified xsi:type="dcterms:W3CDTF">2019-12-17T15:53:19Z</dcterms:modified>
</cp:coreProperties>
</file>