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48" r:id="rId1"/>
  </p:sldMasterIdLst>
  <p:sldIdLst>
    <p:sldId id="256" r:id="rId2"/>
    <p:sldId id="429" r:id="rId3"/>
    <p:sldId id="397" r:id="rId4"/>
    <p:sldId id="461" r:id="rId5"/>
    <p:sldId id="462" r:id="rId6"/>
    <p:sldId id="412" r:id="rId7"/>
    <p:sldId id="451" r:id="rId8"/>
    <p:sldId id="463" r:id="rId9"/>
    <p:sldId id="468" r:id="rId10"/>
    <p:sldId id="469" r:id="rId11"/>
    <p:sldId id="471" r:id="rId12"/>
    <p:sldId id="470" r:id="rId13"/>
    <p:sldId id="472" r:id="rId14"/>
    <p:sldId id="473" r:id="rId15"/>
    <p:sldId id="376" r:id="rId16"/>
    <p:sldId id="474" r:id="rId17"/>
    <p:sldId id="475" r:id="rId18"/>
    <p:sldId id="476" r:id="rId19"/>
    <p:sldId id="438" r:id="rId20"/>
    <p:sldId id="439" r:id="rId21"/>
    <p:sldId id="435"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664" autoAdjust="0"/>
    <p:restoredTop sz="94660"/>
  </p:normalViewPr>
  <p:slideViewPr>
    <p:cSldViewPr snapToGrid="0">
      <p:cViewPr varScale="1">
        <p:scale>
          <a:sx n="92" d="100"/>
          <a:sy n="92" d="100"/>
        </p:scale>
        <p:origin x="318"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B3B6837-392C-4871-99C6-1F67DD41EF81}" type="datetimeFigureOut">
              <a:rPr lang="en-US" smtClean="0"/>
              <a:t>5/30/2019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76DED6-EBE5-4326-9C7B-38267CBA2A38}" type="slidenum">
              <a:rPr lang="en-US" smtClean="0"/>
              <a:t>‹#›</a:t>
            </a:fld>
            <a:endParaRPr lang="en-US"/>
          </a:p>
        </p:txBody>
      </p:sp>
    </p:spTree>
    <p:extLst>
      <p:ext uri="{BB962C8B-B14F-4D97-AF65-F5344CB8AC3E}">
        <p14:creationId xmlns:p14="http://schemas.microsoft.com/office/powerpoint/2010/main" val="3980269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B3B6837-392C-4871-99C6-1F67DD41EF81}" type="datetimeFigureOut">
              <a:rPr lang="en-US" smtClean="0"/>
              <a:t>5/30/2019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76DED6-EBE5-4326-9C7B-38267CBA2A38}" type="slidenum">
              <a:rPr lang="en-US" smtClean="0"/>
              <a:t>‹#›</a:t>
            </a:fld>
            <a:endParaRPr lang="en-US"/>
          </a:p>
        </p:txBody>
      </p:sp>
    </p:spTree>
    <p:extLst>
      <p:ext uri="{BB962C8B-B14F-4D97-AF65-F5344CB8AC3E}">
        <p14:creationId xmlns:p14="http://schemas.microsoft.com/office/powerpoint/2010/main" val="17806445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B3B6837-392C-4871-99C6-1F67DD41EF81}" type="datetimeFigureOut">
              <a:rPr lang="en-US" smtClean="0"/>
              <a:t>5/30/2019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76DED6-EBE5-4326-9C7B-38267CBA2A38}" type="slidenum">
              <a:rPr lang="en-US" smtClean="0"/>
              <a:t>‹#›</a:t>
            </a:fld>
            <a:endParaRPr lang="en-US"/>
          </a:p>
        </p:txBody>
      </p:sp>
    </p:spTree>
    <p:extLst>
      <p:ext uri="{BB962C8B-B14F-4D97-AF65-F5344CB8AC3E}">
        <p14:creationId xmlns:p14="http://schemas.microsoft.com/office/powerpoint/2010/main" val="31930739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B3B6837-392C-4871-99C6-1F67DD41EF81}" type="datetimeFigureOut">
              <a:rPr lang="en-US" smtClean="0"/>
              <a:t>5/30/2019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76DED6-EBE5-4326-9C7B-38267CBA2A38}" type="slidenum">
              <a:rPr lang="en-US" smtClean="0"/>
              <a:t>‹#›</a:t>
            </a:fld>
            <a:endParaRPr lang="en-US"/>
          </a:p>
        </p:txBody>
      </p:sp>
    </p:spTree>
    <p:extLst>
      <p:ext uri="{BB962C8B-B14F-4D97-AF65-F5344CB8AC3E}">
        <p14:creationId xmlns:p14="http://schemas.microsoft.com/office/powerpoint/2010/main" val="2352476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B3B6837-392C-4871-99C6-1F67DD41EF81}" type="datetimeFigureOut">
              <a:rPr lang="en-US" smtClean="0"/>
              <a:t>5/30/2019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76DED6-EBE5-4326-9C7B-38267CBA2A38}" type="slidenum">
              <a:rPr lang="en-US" smtClean="0"/>
              <a:t>‹#›</a:t>
            </a:fld>
            <a:endParaRPr lang="en-US"/>
          </a:p>
        </p:txBody>
      </p:sp>
    </p:spTree>
    <p:extLst>
      <p:ext uri="{BB962C8B-B14F-4D97-AF65-F5344CB8AC3E}">
        <p14:creationId xmlns:p14="http://schemas.microsoft.com/office/powerpoint/2010/main" val="21151209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B3B6837-392C-4871-99C6-1F67DD41EF81}" type="datetimeFigureOut">
              <a:rPr lang="en-US" smtClean="0"/>
              <a:t>5/30/2019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76DED6-EBE5-4326-9C7B-38267CBA2A38}" type="slidenum">
              <a:rPr lang="en-US" smtClean="0"/>
              <a:t>‹#›</a:t>
            </a:fld>
            <a:endParaRPr lang="en-US"/>
          </a:p>
        </p:txBody>
      </p:sp>
    </p:spTree>
    <p:extLst>
      <p:ext uri="{BB962C8B-B14F-4D97-AF65-F5344CB8AC3E}">
        <p14:creationId xmlns:p14="http://schemas.microsoft.com/office/powerpoint/2010/main" val="42838343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B3B6837-392C-4871-99C6-1F67DD41EF81}" type="datetimeFigureOut">
              <a:rPr lang="en-US" smtClean="0"/>
              <a:t>5/30/2019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776DED6-EBE5-4326-9C7B-38267CBA2A38}" type="slidenum">
              <a:rPr lang="en-US" smtClean="0"/>
              <a:t>‹#›</a:t>
            </a:fld>
            <a:endParaRPr lang="en-US"/>
          </a:p>
        </p:txBody>
      </p:sp>
    </p:spTree>
    <p:extLst>
      <p:ext uri="{BB962C8B-B14F-4D97-AF65-F5344CB8AC3E}">
        <p14:creationId xmlns:p14="http://schemas.microsoft.com/office/powerpoint/2010/main" val="38851362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B3B6837-392C-4871-99C6-1F67DD41EF81}" type="datetimeFigureOut">
              <a:rPr lang="en-US" smtClean="0"/>
              <a:t>5/30/2019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776DED6-EBE5-4326-9C7B-38267CBA2A38}" type="slidenum">
              <a:rPr lang="en-US" smtClean="0"/>
              <a:t>‹#›</a:t>
            </a:fld>
            <a:endParaRPr lang="en-US"/>
          </a:p>
        </p:txBody>
      </p:sp>
    </p:spTree>
    <p:extLst>
      <p:ext uri="{BB962C8B-B14F-4D97-AF65-F5344CB8AC3E}">
        <p14:creationId xmlns:p14="http://schemas.microsoft.com/office/powerpoint/2010/main" val="7077872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3B6837-392C-4871-99C6-1F67DD41EF81}" type="datetimeFigureOut">
              <a:rPr lang="en-US" smtClean="0"/>
              <a:t>5/30/2019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776DED6-EBE5-4326-9C7B-38267CBA2A38}" type="slidenum">
              <a:rPr lang="en-US" smtClean="0"/>
              <a:t>‹#›</a:t>
            </a:fld>
            <a:endParaRPr lang="en-US"/>
          </a:p>
        </p:txBody>
      </p:sp>
    </p:spTree>
    <p:extLst>
      <p:ext uri="{BB962C8B-B14F-4D97-AF65-F5344CB8AC3E}">
        <p14:creationId xmlns:p14="http://schemas.microsoft.com/office/powerpoint/2010/main" val="20114426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3B6837-392C-4871-99C6-1F67DD41EF81}" type="datetimeFigureOut">
              <a:rPr lang="en-US" smtClean="0"/>
              <a:t>5/30/2019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76DED6-EBE5-4326-9C7B-38267CBA2A38}" type="slidenum">
              <a:rPr lang="en-US" smtClean="0"/>
              <a:t>‹#›</a:t>
            </a:fld>
            <a:endParaRPr lang="en-US"/>
          </a:p>
        </p:txBody>
      </p:sp>
    </p:spTree>
    <p:extLst>
      <p:ext uri="{BB962C8B-B14F-4D97-AF65-F5344CB8AC3E}">
        <p14:creationId xmlns:p14="http://schemas.microsoft.com/office/powerpoint/2010/main" val="26831091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3B6837-392C-4871-99C6-1F67DD41EF81}" type="datetimeFigureOut">
              <a:rPr lang="en-US" smtClean="0"/>
              <a:t>5/30/2019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76DED6-EBE5-4326-9C7B-38267CBA2A38}" type="slidenum">
              <a:rPr lang="en-US" smtClean="0"/>
              <a:t>‹#›</a:t>
            </a:fld>
            <a:endParaRPr lang="en-US"/>
          </a:p>
        </p:txBody>
      </p:sp>
    </p:spTree>
    <p:extLst>
      <p:ext uri="{BB962C8B-B14F-4D97-AF65-F5344CB8AC3E}">
        <p14:creationId xmlns:p14="http://schemas.microsoft.com/office/powerpoint/2010/main" val="25477447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3B6837-392C-4871-99C6-1F67DD41EF81}" type="datetimeFigureOut">
              <a:rPr lang="en-US" smtClean="0"/>
              <a:t>5/30/2019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76DED6-EBE5-4326-9C7B-38267CBA2A38}" type="slidenum">
              <a:rPr lang="en-US" smtClean="0"/>
              <a:t>‹#›</a:t>
            </a:fld>
            <a:endParaRPr lang="en-US"/>
          </a:p>
        </p:txBody>
      </p:sp>
    </p:spTree>
    <p:extLst>
      <p:ext uri="{BB962C8B-B14F-4D97-AF65-F5344CB8AC3E}">
        <p14:creationId xmlns:p14="http://schemas.microsoft.com/office/powerpoint/2010/main" val="29907684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www.wto.org/" TargetMode="Externa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hyperlink" Target="https://www.wto.org/index.htm" TargetMode="External"/><Relationship Id="rId1" Type="http://schemas.openxmlformats.org/officeDocument/2006/relationships/slideLayout" Target="../slideLayouts/slideLayout7.xml"/><Relationship Id="rId4" Type="http://schemas.openxmlformats.org/officeDocument/2006/relationships/hyperlink" Target="http://www.wto.org/" TargetMode="External"/></Relationships>
</file>

<file path=ppt/slides/_rels/slide12.xml.rels><?xml version="1.0" encoding="UTF-8" standalone="yes"?>
<Relationships xmlns="http://schemas.openxmlformats.org/package/2006/relationships"><Relationship Id="rId2" Type="http://schemas.openxmlformats.org/officeDocument/2006/relationships/hyperlink" Target="http://europa.eu/" TargetMode="Externa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https://ec.europa.eu/neighbourhood-enlargement/policy/from-6-to-28-members_en" TargetMode="External"/><Relationship Id="rId2" Type="http://schemas.openxmlformats.org/officeDocument/2006/relationships/hyperlink" Target="https://europa.eu/european-union/about-eu/countries/member-countries/unitedkingdom_en#brexit" TargetMode="External"/><Relationship Id="rId1" Type="http://schemas.openxmlformats.org/officeDocument/2006/relationships/slideLayout" Target="../slideLayouts/slideLayout7.xml"/><Relationship Id="rId5" Type="http://schemas.openxmlformats.org/officeDocument/2006/relationships/image" Target="../media/image5.gif"/><Relationship Id="rId4" Type="http://schemas.openxmlformats.org/officeDocument/2006/relationships/hyperlink" Target="https://europa.eu/european-union/index_en"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hyperlink" Target="https://www.cfr.org/bio/mohammed-aly-sergie" TargetMode="External"/><Relationship Id="rId2" Type="http://schemas.openxmlformats.org/officeDocument/2006/relationships/hyperlink" Target="https://www.cfr.org/bio/james-mcbride" TargetMode="Externa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hyperlink" Target="https://ustr.gov/trade-agreements/free-trade-agreements/united-states-mexico-canada-agreement/agreement-between" TargetMode="External"/><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hyperlink" Target="https://ustr.gov/trade-agreements/free-trade-agreements" TargetMode="External"/><Relationship Id="rId5" Type="http://schemas.openxmlformats.org/officeDocument/2006/relationships/hyperlink" Target="https://ustr.gov/trade-agreements" TargetMode="External"/><Relationship Id="rId4" Type="http://schemas.openxmlformats.org/officeDocument/2006/relationships/hyperlink" Target="https://ustr.gov/"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32621"/>
            <a:ext cx="9144000" cy="999238"/>
          </a:xfrm>
        </p:spPr>
        <p:txBody>
          <a:bodyPr/>
          <a:lstStyle/>
          <a:p>
            <a:r>
              <a:rPr lang="en-US" u="sng" dirty="0" smtClean="0">
                <a:solidFill>
                  <a:schemeClr val="accent5"/>
                </a:solidFill>
              </a:rPr>
              <a:t>ECONOMICS</a:t>
            </a:r>
            <a:endParaRPr lang="en-US" u="sng" dirty="0">
              <a:solidFill>
                <a:schemeClr val="accent5"/>
              </a:solidFill>
            </a:endParaRPr>
          </a:p>
        </p:txBody>
      </p:sp>
      <p:sp>
        <p:nvSpPr>
          <p:cNvPr id="3" name="Subtitle 2"/>
          <p:cNvSpPr>
            <a:spLocks noGrp="1"/>
          </p:cNvSpPr>
          <p:nvPr>
            <p:ph type="subTitle" idx="1"/>
          </p:nvPr>
        </p:nvSpPr>
        <p:spPr>
          <a:xfrm>
            <a:off x="518983" y="1090626"/>
            <a:ext cx="11096367" cy="507187"/>
          </a:xfrm>
        </p:spPr>
        <p:txBody>
          <a:bodyPr>
            <a:noAutofit/>
          </a:bodyPr>
          <a:lstStyle/>
          <a:p>
            <a:r>
              <a:rPr lang="en-US" sz="4400" dirty="0">
                <a:solidFill>
                  <a:schemeClr val="accent6">
                    <a:lumMod val="75000"/>
                  </a:schemeClr>
                </a:solidFill>
              </a:rPr>
              <a:t>Chapter </a:t>
            </a:r>
            <a:r>
              <a:rPr lang="en-US" sz="4400" dirty="0" smtClean="0">
                <a:solidFill>
                  <a:schemeClr val="accent6">
                    <a:lumMod val="75000"/>
                  </a:schemeClr>
                </a:solidFill>
              </a:rPr>
              <a:t>18.3: Restrictions on World </a:t>
            </a:r>
            <a:r>
              <a:rPr lang="en-US" sz="4400" dirty="0">
                <a:solidFill>
                  <a:schemeClr val="accent6">
                    <a:lumMod val="75000"/>
                  </a:schemeClr>
                </a:solidFill>
              </a:rPr>
              <a:t>Trade</a:t>
            </a:r>
            <a:endParaRPr lang="en-US" sz="4400" dirty="0" smtClean="0">
              <a:solidFill>
                <a:schemeClr val="accent6">
                  <a:lumMod val="75000"/>
                </a:schemeClr>
              </a:solidFill>
            </a:endParaRPr>
          </a:p>
          <a:p>
            <a:endParaRPr lang="en-US" sz="4400" dirty="0" smtClean="0">
              <a:solidFill>
                <a:schemeClr val="accent6">
                  <a:lumMod val="75000"/>
                </a:schemeClr>
              </a:solidFill>
            </a:endParaRPr>
          </a:p>
          <a:p>
            <a:endParaRPr lang="en-US" sz="4400" dirty="0" smtClean="0">
              <a:solidFill>
                <a:schemeClr val="accent6">
                  <a:lumMod val="75000"/>
                </a:schemeClr>
              </a:solidFill>
            </a:endParaRPr>
          </a:p>
          <a:p>
            <a:endParaRPr lang="en-US" sz="4400" dirty="0" smtClean="0">
              <a:solidFill>
                <a:schemeClr val="accent6">
                  <a:lumMod val="75000"/>
                </a:schemeClr>
              </a:solidFill>
            </a:endParaRPr>
          </a:p>
          <a:p>
            <a:endParaRPr lang="en-US" sz="4400" dirty="0" smtClean="0">
              <a:solidFill>
                <a:schemeClr val="accent6">
                  <a:lumMod val="75000"/>
                </a:schemeClr>
              </a:solidFill>
            </a:endParaRPr>
          </a:p>
          <a:p>
            <a:endParaRPr lang="en-US" sz="4400" dirty="0" smtClean="0">
              <a:solidFill>
                <a:schemeClr val="accent6">
                  <a:lumMod val="75000"/>
                </a:schemeClr>
              </a:solidFill>
            </a:endParaRPr>
          </a:p>
          <a:p>
            <a:r>
              <a:rPr lang="en-US" sz="3600" i="1" dirty="0" smtClean="0">
                <a:solidFill>
                  <a:srgbClr val="7030A0"/>
                </a:solidFill>
                <a:latin typeface="Times New Roman" panose="02020603050405020304" pitchFamily="18" charset="0"/>
                <a:ea typeface="Times New Roman" panose="02020603050405020304" pitchFamily="18" charset="0"/>
              </a:rPr>
              <a:t>Learning Target</a:t>
            </a:r>
            <a:r>
              <a:rPr lang="en-US" sz="3600" i="1" dirty="0">
                <a:solidFill>
                  <a:srgbClr val="7030A0"/>
                </a:solidFill>
                <a:latin typeface="Times New Roman" panose="02020603050405020304" pitchFamily="18" charset="0"/>
                <a:ea typeface="Times New Roman" panose="02020603050405020304" pitchFamily="18" charset="0"/>
              </a:rPr>
              <a:t>: </a:t>
            </a:r>
            <a:r>
              <a:rPr lang="en-US" sz="3600" i="1" dirty="0" smtClean="0">
                <a:solidFill>
                  <a:srgbClr val="7030A0"/>
                </a:solidFill>
                <a:latin typeface="Times New Roman" panose="02020603050405020304" pitchFamily="18" charset="0"/>
                <a:ea typeface="Times New Roman" panose="02020603050405020304" pitchFamily="18" charset="0"/>
              </a:rPr>
              <a:t>Understand </a:t>
            </a:r>
            <a:r>
              <a:rPr lang="en-US" sz="3600" i="1" dirty="0">
                <a:solidFill>
                  <a:srgbClr val="7030A0"/>
                </a:solidFill>
                <a:latin typeface="Times New Roman" panose="02020603050405020304" pitchFamily="18" charset="0"/>
                <a:ea typeface="Times New Roman" panose="02020603050405020304" pitchFamily="18" charset="0"/>
              </a:rPr>
              <a:t>tariffs, embargos, </a:t>
            </a:r>
            <a:r>
              <a:rPr lang="en-US" sz="3600" i="1" dirty="0" smtClean="0">
                <a:solidFill>
                  <a:srgbClr val="7030A0"/>
                </a:solidFill>
                <a:latin typeface="Times New Roman" panose="02020603050405020304" pitchFamily="18" charset="0"/>
                <a:ea typeface="Times New Roman" panose="02020603050405020304" pitchFamily="18" charset="0"/>
              </a:rPr>
              <a:t>trade </a:t>
            </a:r>
            <a:r>
              <a:rPr lang="en-US" sz="3600" i="1" dirty="0">
                <a:solidFill>
                  <a:srgbClr val="7030A0"/>
                </a:solidFill>
                <a:latin typeface="Times New Roman" panose="02020603050405020304" pitchFamily="18" charset="0"/>
                <a:ea typeface="Times New Roman" panose="02020603050405020304" pitchFamily="18" charset="0"/>
              </a:rPr>
              <a:t>agreements &amp; restrictions (WTO, NAFTA, CAFTA, </a:t>
            </a:r>
            <a:r>
              <a:rPr lang="en-US" sz="3600" i="1" dirty="0" smtClean="0">
                <a:solidFill>
                  <a:srgbClr val="7030A0"/>
                </a:solidFill>
                <a:latin typeface="Times New Roman" panose="02020603050405020304" pitchFamily="18" charset="0"/>
                <a:ea typeface="Times New Roman" panose="02020603050405020304" pitchFamily="18" charset="0"/>
              </a:rPr>
              <a:t>EU…)</a:t>
            </a:r>
            <a:endParaRPr lang="en-US" sz="3600" dirty="0" smtClean="0">
              <a:solidFill>
                <a:schemeClr val="accent6">
                  <a:lumMod val="75000"/>
                </a:schemeClr>
              </a:solidFill>
            </a:endParaRPr>
          </a:p>
        </p:txBody>
      </p:sp>
      <p:pic>
        <p:nvPicPr>
          <p:cNvPr id="4" name="Picture 3"/>
          <p:cNvPicPr>
            <a:picLocks noChangeAspect="1"/>
          </p:cNvPicPr>
          <p:nvPr/>
        </p:nvPicPr>
        <p:blipFill>
          <a:blip r:embed="rId2"/>
          <a:stretch>
            <a:fillRect/>
          </a:stretch>
        </p:blipFill>
        <p:spPr>
          <a:xfrm>
            <a:off x="3714750" y="2238375"/>
            <a:ext cx="4762500" cy="2381250"/>
          </a:xfrm>
          <a:prstGeom prst="rect">
            <a:avLst/>
          </a:prstGeom>
        </p:spPr>
      </p:pic>
    </p:spTree>
    <p:extLst>
      <p:ext uri="{BB962C8B-B14F-4D97-AF65-F5344CB8AC3E}">
        <p14:creationId xmlns:p14="http://schemas.microsoft.com/office/powerpoint/2010/main" val="2843144316"/>
      </p:ext>
    </p:extLst>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48178454"/>
              </p:ext>
            </p:extLst>
          </p:nvPr>
        </p:nvGraphicFramePr>
        <p:xfrm>
          <a:off x="0" y="0"/>
          <a:ext cx="12192000" cy="6858000"/>
        </p:xfrm>
        <a:graphic>
          <a:graphicData uri="http://schemas.openxmlformats.org/drawingml/2006/table">
            <a:tbl>
              <a:tblPr firstRow="1" firstCol="1" lastRow="1" lastCol="1" bandRow="1" bandCol="1">
                <a:tableStyleId>{5C22544A-7EE6-4342-B048-85BDC9FD1C3A}</a:tableStyleId>
              </a:tblPr>
              <a:tblGrid>
                <a:gridCol w="3158836"/>
                <a:gridCol w="9033164"/>
              </a:tblGrid>
              <a:tr h="6858000">
                <a:tc>
                  <a:txBody>
                    <a:bodyPr/>
                    <a:lstStyle/>
                    <a:p>
                      <a:pPr marL="0" marR="0">
                        <a:lnSpc>
                          <a:spcPct val="107000"/>
                        </a:lnSpc>
                        <a:spcBef>
                          <a:spcPts val="0"/>
                        </a:spcBef>
                        <a:spcAft>
                          <a:spcPts val="0"/>
                        </a:spcAft>
                      </a:pPr>
                      <a:r>
                        <a:rPr lang="en-US" sz="3600" b="0" dirty="0" smtClean="0">
                          <a:effectLst/>
                          <a:latin typeface="Times New Roman" panose="02020603050405020304" pitchFamily="18" charset="0"/>
                          <a:ea typeface="Times New Roman" panose="02020603050405020304" pitchFamily="18" charset="0"/>
                          <a:cs typeface="Times New Roman" panose="02020603050405020304" pitchFamily="18" charset="0"/>
                        </a:rPr>
                        <a:t>WTO</a:t>
                      </a:r>
                      <a:endParaRPr lang="en-US" sz="3600" b="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3600" b="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3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3600" b="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World </a:t>
                      </a:r>
                      <a:r>
                        <a:rPr lang="en-US" sz="3600" b="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Trade Organization </a:t>
                      </a:r>
                      <a:r>
                        <a:rPr lang="en-US" sz="3600" b="0" dirty="0">
                          <a:effectLst/>
                          <a:latin typeface="Times New Roman" panose="02020603050405020304" pitchFamily="18" charset="0"/>
                          <a:ea typeface="Times New Roman" panose="02020603050405020304" pitchFamily="18" charset="0"/>
                          <a:cs typeface="Times New Roman" panose="02020603050405020304" pitchFamily="18" charset="0"/>
                        </a:rPr>
                        <a:t>– the world’s largest trade agreement.</a:t>
                      </a:r>
                      <a:endParaRPr lang="en-US" sz="3600" b="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3600" b="0" dirty="0" smtClean="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nSpc>
                          <a:spcPct val="107000"/>
                        </a:lnSpc>
                        <a:spcBef>
                          <a:spcPts val="0"/>
                        </a:spcBef>
                        <a:spcAft>
                          <a:spcPts val="0"/>
                        </a:spcAft>
                      </a:pPr>
                      <a:r>
                        <a:rPr lang="en-US" sz="3600" b="0" dirty="0" smtClean="0">
                          <a:effectLst/>
                          <a:latin typeface="Times New Roman" panose="02020603050405020304" pitchFamily="18" charset="0"/>
                          <a:ea typeface="Times New Roman" panose="02020603050405020304" pitchFamily="18" charset="0"/>
                          <a:cs typeface="Times New Roman" panose="02020603050405020304" pitchFamily="18" charset="0"/>
                        </a:rPr>
                        <a:t>The </a:t>
                      </a:r>
                      <a:r>
                        <a:rPr lang="en-US" sz="3600" b="0" dirty="0">
                          <a:effectLst/>
                          <a:latin typeface="Times New Roman" panose="02020603050405020304" pitchFamily="18" charset="0"/>
                          <a:ea typeface="Times New Roman" panose="02020603050405020304" pitchFamily="18" charset="0"/>
                          <a:cs typeface="Times New Roman" panose="02020603050405020304" pitchFamily="18" charset="0"/>
                        </a:rPr>
                        <a:t>World Trade Organization (WTO) deals with the global rules of trade between nations. Its main function is to ensure that trade flows as smoothly, predictably and freely as possible.    </a:t>
                      </a:r>
                      <a:r>
                        <a:rPr lang="en-US" sz="3600" b="0" u="sng" dirty="0" smtClean="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hlinkClick r:id="rId2"/>
                        </a:rPr>
                        <a:t>www.wto.org</a:t>
                      </a:r>
                      <a:endParaRPr lang="en-US" sz="3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855651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457200" y="2452519"/>
            <a:ext cx="11409218" cy="2462116"/>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14264" rIns="0" bIns="19044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smtClean="0">
                <a:ln>
                  <a:noFill/>
                </a:ln>
                <a:solidFill>
                  <a:srgbClr val="00AEFF"/>
                </a:solidFill>
                <a:effectLst/>
                <a:latin typeface="Museo Sans 700"/>
              </a:rPr>
              <a:t>UNDERSTANDING THE WTO:</a:t>
            </a:r>
            <a:r>
              <a:rPr kumimoji="0" lang="en-US" altLang="en-US" sz="2000" b="0" i="0" u="sng" strike="noStrike" cap="none" normalizeH="0" baseline="0" dirty="0" smtClean="0">
                <a:ln>
                  <a:noFill/>
                </a:ln>
                <a:solidFill>
                  <a:srgbClr val="00AEFF"/>
                </a:solidFill>
                <a:effectLst/>
                <a:latin typeface="Museo Sans 700"/>
              </a:rPr>
              <a:t> THE ORGANIZATION</a:t>
            </a:r>
            <a:endParaRPr kumimoji="0" lang="en-US" altLang="en-US" sz="2000" b="0" i="0" u="sng" strike="noStrike" cap="none" normalizeH="0" baseline="0" dirty="0" smtClean="0">
              <a:ln>
                <a:noFill/>
              </a:ln>
              <a:solidFill>
                <a:srgbClr val="3E474F"/>
              </a:solidFill>
              <a:effectLst/>
              <a:latin typeface="Museo Sans 70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600" b="0" i="0" u="sng" strike="noStrike" cap="none" normalizeH="0" baseline="0" dirty="0" smtClean="0">
                <a:ln>
                  <a:noFill/>
                </a:ln>
                <a:solidFill>
                  <a:srgbClr val="3E474F"/>
                </a:solidFill>
                <a:effectLst/>
                <a:latin typeface="Museo Sans 700"/>
              </a:rPr>
              <a:t>Members and Observers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strike="noStrike" cap="none" normalizeH="0" baseline="0" dirty="0" smtClean="0">
                <a:ln>
                  <a:noFill/>
                </a:ln>
                <a:solidFill>
                  <a:srgbClr val="000000"/>
                </a:solidFill>
                <a:effectLst/>
                <a:latin typeface="Museo Sans 300"/>
              </a:rPr>
              <a:t>164  members since 29 July 2016, with dates of WTO membership.</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strike="noStrike" cap="none" normalizeH="0" baseline="0" dirty="0" smtClean="0">
                <a:ln>
                  <a:noFill/>
                </a:ln>
                <a:solidFill>
                  <a:srgbClr val="000000"/>
                </a:solidFill>
                <a:effectLst/>
                <a:latin typeface="Museo Sans 300"/>
              </a:rPr>
              <a:t>Click any member to see key information on trade statistics, WTO commitments, disputes, trade policy reviews, and notifications.</a:t>
            </a:r>
            <a:endParaRPr kumimoji="0" lang="en-US" altLang="en-US" sz="2800" b="0" i="0" strike="noStrike" cap="none" normalizeH="0" baseline="0" dirty="0" smtClean="0">
              <a:ln>
                <a:noFill/>
              </a:ln>
              <a:solidFill>
                <a:srgbClr val="3E474F"/>
              </a:solidFill>
              <a:effectLst/>
              <a:latin typeface="Museo Sans 300"/>
            </a:endParaRPr>
          </a:p>
        </p:txBody>
      </p:sp>
      <p:pic>
        <p:nvPicPr>
          <p:cNvPr id="1026" name="Picture 2" descr="Click here to return to homepage">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1582" y="270165"/>
            <a:ext cx="6044132" cy="179690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4819069" y="5497129"/>
            <a:ext cx="2685479" cy="685124"/>
          </a:xfrm>
          <a:prstGeom prst="rect">
            <a:avLst/>
          </a:prstGeom>
        </p:spPr>
        <p:txBody>
          <a:bodyPr wrap="none">
            <a:spAutoFit/>
          </a:bodyPr>
          <a:lstStyle/>
          <a:p>
            <a:pPr lvl="0">
              <a:lnSpc>
                <a:spcPct val="107000"/>
              </a:lnSpc>
            </a:pPr>
            <a:r>
              <a:rPr lang="en-US" sz="3600" u="sng"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hlinkClick r:id="rId4"/>
              </a:rPr>
              <a:t>www.wto.org</a:t>
            </a:r>
            <a:endParaRPr lang="en-US" sz="3600" dirty="0">
              <a:solidFill>
                <a:prstClr val="white"/>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9557121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145432271"/>
              </p:ext>
            </p:extLst>
          </p:nvPr>
        </p:nvGraphicFramePr>
        <p:xfrm>
          <a:off x="0" y="0"/>
          <a:ext cx="12192000" cy="6858000"/>
        </p:xfrm>
        <a:graphic>
          <a:graphicData uri="http://schemas.openxmlformats.org/drawingml/2006/table">
            <a:tbl>
              <a:tblPr firstRow="1" firstCol="1" lastRow="1" lastCol="1" bandRow="1" bandCol="1">
                <a:tableStyleId>{5C22544A-7EE6-4342-B048-85BDC9FD1C3A}</a:tableStyleId>
              </a:tblPr>
              <a:tblGrid>
                <a:gridCol w="3158836"/>
                <a:gridCol w="9033164"/>
              </a:tblGrid>
              <a:tr h="6858000">
                <a:tc>
                  <a:txBody>
                    <a:bodyPr/>
                    <a:lstStyle/>
                    <a:p>
                      <a:pPr marL="0" marR="0">
                        <a:lnSpc>
                          <a:spcPct val="107000"/>
                        </a:lnSpc>
                        <a:spcBef>
                          <a:spcPts val="0"/>
                        </a:spcBef>
                        <a:spcAft>
                          <a:spcPts val="0"/>
                        </a:spcAft>
                      </a:pPr>
                      <a:r>
                        <a:rPr lang="en-US" sz="3600" b="0" dirty="0" smtClean="0">
                          <a:effectLst/>
                          <a:latin typeface="Times New Roman" panose="02020603050405020304" pitchFamily="18" charset="0"/>
                          <a:ea typeface="Times New Roman" panose="02020603050405020304" pitchFamily="18" charset="0"/>
                          <a:cs typeface="Times New Roman" panose="02020603050405020304" pitchFamily="18" charset="0"/>
                        </a:rPr>
                        <a:t>EU </a:t>
                      </a:r>
                      <a:endParaRPr lang="en-US" sz="3600" b="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3600" b="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3600" b="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3600" b="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3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3600" b="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European </a:t>
                      </a:r>
                      <a:r>
                        <a:rPr lang="en-US" sz="3600" b="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Union </a:t>
                      </a:r>
                      <a:r>
                        <a:rPr lang="en-US" sz="3600" b="0" dirty="0">
                          <a:effectLst/>
                          <a:latin typeface="Times New Roman" panose="02020603050405020304" pitchFamily="18" charset="0"/>
                          <a:ea typeface="Times New Roman" panose="02020603050405020304" pitchFamily="18" charset="0"/>
                          <a:cs typeface="Times New Roman" panose="02020603050405020304" pitchFamily="18" charset="0"/>
                        </a:rPr>
                        <a:t>– an organization of European nations whose goal is to encourage economic integration as a single market.</a:t>
                      </a:r>
                      <a:endParaRPr lang="en-US" sz="3600" b="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3600" b="0" dirty="0" smtClean="0">
                          <a:effectLst/>
                          <a:latin typeface="Times New Roman" panose="02020603050405020304" pitchFamily="18" charset="0"/>
                          <a:ea typeface="Times New Roman" panose="02020603050405020304" pitchFamily="18" charset="0"/>
                          <a:cs typeface="Times New Roman" panose="02020603050405020304" pitchFamily="18" charset="0"/>
                        </a:rPr>
                        <a:t>It </a:t>
                      </a:r>
                      <a:r>
                        <a:rPr lang="en-US" sz="3600" b="0" dirty="0">
                          <a:effectLst/>
                          <a:latin typeface="Times New Roman" panose="02020603050405020304" pitchFamily="18" charset="0"/>
                          <a:ea typeface="Times New Roman" panose="02020603050405020304" pitchFamily="18" charset="0"/>
                          <a:cs typeface="Times New Roman" panose="02020603050405020304" pitchFamily="18" charset="0"/>
                        </a:rPr>
                        <a:t>has eliminated most trade restrictions between member countries.</a:t>
                      </a:r>
                      <a:endParaRPr lang="en-US" sz="3600" b="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3600" b="0" dirty="0" smtClean="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nSpc>
                          <a:spcPct val="107000"/>
                        </a:lnSpc>
                        <a:spcBef>
                          <a:spcPts val="0"/>
                        </a:spcBef>
                        <a:spcAft>
                          <a:spcPts val="0"/>
                        </a:spcAft>
                      </a:pPr>
                      <a:r>
                        <a:rPr lang="en-US" sz="3600" b="0" dirty="0" smtClean="0">
                          <a:effectLst/>
                          <a:latin typeface="Times New Roman" panose="02020603050405020304" pitchFamily="18" charset="0"/>
                          <a:ea typeface="Times New Roman" panose="02020603050405020304" pitchFamily="18" charset="0"/>
                          <a:cs typeface="Times New Roman" panose="02020603050405020304" pitchFamily="18" charset="0"/>
                        </a:rPr>
                        <a:t>It </a:t>
                      </a:r>
                      <a:r>
                        <a:rPr lang="en-US" sz="3600" b="0" dirty="0">
                          <a:effectLst/>
                          <a:latin typeface="Times New Roman" panose="02020603050405020304" pitchFamily="18" charset="0"/>
                          <a:ea typeface="Times New Roman" panose="02020603050405020304" pitchFamily="18" charset="0"/>
                          <a:cs typeface="Times New Roman" panose="02020603050405020304" pitchFamily="18" charset="0"/>
                        </a:rPr>
                        <a:t>uses a common currency called the euro.</a:t>
                      </a:r>
                      <a:endParaRPr lang="en-US" sz="3600" b="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3600" b="0" dirty="0" smtClean="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nSpc>
                          <a:spcPct val="107000"/>
                        </a:lnSpc>
                        <a:spcBef>
                          <a:spcPts val="0"/>
                        </a:spcBef>
                        <a:spcAft>
                          <a:spcPts val="0"/>
                        </a:spcAft>
                      </a:pPr>
                      <a:r>
                        <a:rPr lang="en-US" sz="3600" b="0" dirty="0" smtClean="0">
                          <a:effectLst/>
                          <a:latin typeface="Times New Roman" panose="02020603050405020304" pitchFamily="18" charset="0"/>
                          <a:ea typeface="Times New Roman" panose="02020603050405020304" pitchFamily="18" charset="0"/>
                          <a:cs typeface="Times New Roman" panose="02020603050405020304" pitchFamily="18" charset="0"/>
                        </a:rPr>
                        <a:t>There </a:t>
                      </a:r>
                      <a:r>
                        <a:rPr lang="en-US" sz="3600" b="0" dirty="0">
                          <a:effectLst/>
                          <a:latin typeface="Times New Roman" panose="02020603050405020304" pitchFamily="18" charset="0"/>
                          <a:ea typeface="Times New Roman" panose="02020603050405020304" pitchFamily="18" charset="0"/>
                          <a:cs typeface="Times New Roman" panose="02020603050405020304" pitchFamily="18" charset="0"/>
                        </a:rPr>
                        <a:t>are </a:t>
                      </a:r>
                      <a:r>
                        <a:rPr lang="en-US" sz="3600" b="0" dirty="0" smtClean="0">
                          <a:effectLst/>
                          <a:latin typeface="Times New Roman" panose="02020603050405020304" pitchFamily="18" charset="0"/>
                          <a:ea typeface="Times New Roman" panose="02020603050405020304" pitchFamily="18" charset="0"/>
                          <a:cs typeface="Times New Roman" panose="02020603050405020304" pitchFamily="18" charset="0"/>
                        </a:rPr>
                        <a:t>currently </a:t>
                      </a:r>
                      <a:r>
                        <a:rPr lang="en-US" sz="3600" b="0" dirty="0">
                          <a:effectLst/>
                          <a:latin typeface="Times New Roman" panose="02020603050405020304" pitchFamily="18" charset="0"/>
                          <a:ea typeface="Times New Roman" panose="02020603050405020304" pitchFamily="18" charset="0"/>
                          <a:cs typeface="Times New Roman" panose="02020603050405020304" pitchFamily="18" charset="0"/>
                        </a:rPr>
                        <a:t>28 member countries.  </a:t>
                      </a:r>
                      <a:r>
                        <a:rPr lang="en-US" sz="3600" b="0" u="sng"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hlinkClick r:id="rId2"/>
                        </a:rPr>
                        <a:t>http://</a:t>
                      </a:r>
                      <a:r>
                        <a:rPr lang="en-US" sz="3600" b="0" u="sng" dirty="0" smtClean="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hlinkClick r:id="rId2"/>
                        </a:rPr>
                        <a:t>europa.eu</a:t>
                      </a:r>
                      <a:endParaRPr lang="en-US" sz="3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4046576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Rectangle 2"/>
          <p:cNvSpPr>
            <a:spLocks noChangeArrowheads="1"/>
          </p:cNvSpPr>
          <p:nvPr/>
        </p:nvSpPr>
        <p:spPr bwMode="auto">
          <a:xfrm>
            <a:off x="0" y="-200055"/>
            <a:ext cx="748347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000" b="0" i="0" u="none" strike="noStrike" cap="none" normalizeH="0" baseline="0" dirty="0" smtClean="0">
              <a:ln>
                <a:noFill/>
              </a:ln>
              <a:solidFill>
                <a:srgbClr val="333333"/>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000" b="0" i="0" u="none" strike="noStrike" cap="none" normalizeH="0" baseline="0" dirty="0" smtClean="0">
              <a:ln>
                <a:noFill/>
              </a:ln>
              <a:solidFill>
                <a:srgbClr val="0065A2"/>
              </a:solidFill>
              <a:effectLst/>
              <a:latin typeface="Arial" panose="020B0604020202020204" pitchFamily="34" charset="0"/>
              <a:cs typeface="Arial" panose="020B0604020202020204" pitchFamily="34" charset="0"/>
            </a:endParaRPr>
          </a:p>
        </p:txBody>
      </p:sp>
      <p:sp>
        <p:nvSpPr>
          <p:cNvPr id="5" name="Rectangle 6"/>
          <p:cNvSpPr>
            <a:spLocks noChangeArrowheads="1"/>
          </p:cNvSpPr>
          <p:nvPr/>
        </p:nvSpPr>
        <p:spPr bwMode="auto">
          <a:xfrm>
            <a:off x="0" y="1469334"/>
            <a:ext cx="4671151"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0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EUROPEAN UNION</a:t>
            </a:r>
            <a:endParaRPr kumimoji="0" lang="en-US" altLang="en-US" sz="4000" b="0" i="0" u="none" strike="noStrike" cap="none" normalizeH="0" baseline="0" dirty="0" smtClean="0">
              <a:ln>
                <a:noFill/>
              </a:ln>
              <a:solidFill>
                <a:srgbClr val="333333"/>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6" name="Rectangle 7"/>
          <p:cNvSpPr>
            <a:spLocks noChangeArrowheads="1"/>
          </p:cNvSpPr>
          <p:nvPr/>
        </p:nvSpPr>
        <p:spPr bwMode="auto">
          <a:xfrm>
            <a:off x="86590" y="2216947"/>
            <a:ext cx="12105410" cy="4139571"/>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76176"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smtClean="0">
                <a:ln>
                  <a:noFill/>
                </a:ln>
                <a:solidFill>
                  <a:srgbClr val="333333"/>
                </a:solidFill>
                <a:effectLst/>
                <a:latin typeface="Arial" panose="020B0604020202020204" pitchFamily="34" charset="0"/>
                <a:cs typeface="Arial" panose="020B0604020202020204" pitchFamily="34" charset="0"/>
              </a:rPr>
              <a:t>Countries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400" b="1" i="0" u="none" strike="noStrike" cap="none" normalizeH="0" baseline="0" dirty="0" smtClean="0">
              <a:ln>
                <a:noFill/>
              </a:ln>
              <a:solidFill>
                <a:srgbClr val="40404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smtClean="0">
                <a:ln>
                  <a:noFill/>
                </a:ln>
                <a:solidFill>
                  <a:srgbClr val="404040"/>
                </a:solidFill>
                <a:effectLst/>
                <a:latin typeface="Arial" panose="020B0604020202020204" pitchFamily="34" charset="0"/>
                <a:cs typeface="Arial" panose="020B0604020202020204" pitchFamily="34" charset="0"/>
              </a:rPr>
              <a:t>Brexit</a:t>
            </a:r>
            <a:r>
              <a:rPr kumimoji="0" lang="en-US" altLang="en-US" sz="2400" b="0" i="0" u="none" strike="noStrike" cap="none" normalizeH="0" baseline="0" dirty="0" smtClean="0">
                <a:ln>
                  <a:noFill/>
                </a:ln>
                <a:solidFill>
                  <a:srgbClr val="404040"/>
                </a:solidFill>
                <a:effectLst/>
                <a:latin typeface="Arial" panose="020B0604020202020204" pitchFamily="34" charset="0"/>
                <a:cs typeface="Arial" panose="020B0604020202020204" pitchFamily="34" charset="0"/>
              </a:rPr>
              <a:t>: For the time being, the United Kingdom remains a full member of the EU and rights and obligations continue to fully apply in and to the UK.</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sng" strike="noStrike" cap="none" normalizeH="0" baseline="0" dirty="0" smtClean="0">
                <a:ln>
                  <a:noFill/>
                </a:ln>
                <a:solidFill>
                  <a:srgbClr val="800080"/>
                </a:solidFill>
                <a:effectLst/>
                <a:latin typeface="Arial" panose="020B0604020202020204" pitchFamily="34" charset="0"/>
                <a:cs typeface="Arial" panose="020B0604020202020204" pitchFamily="34" charset="0"/>
                <a:hlinkClick r:id="rId2"/>
              </a:rPr>
              <a:t>More information on Brexit</a:t>
            </a:r>
            <a:endParaRPr kumimoji="0" lang="en-US" altLang="en-US" sz="2400" b="0" i="0" u="none" strike="noStrike" cap="none" normalizeH="0" baseline="0" dirty="0" smtClean="0">
              <a:ln>
                <a:noFill/>
              </a:ln>
              <a:solidFill>
                <a:srgbClr val="40404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smtClean="0">
              <a:ln>
                <a:noFill/>
              </a:ln>
              <a:solidFill>
                <a:srgbClr val="40404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smtClean="0">
                <a:ln>
                  <a:noFill/>
                </a:ln>
                <a:solidFill>
                  <a:srgbClr val="404040"/>
                </a:solidFill>
                <a:effectLst/>
                <a:latin typeface="Arial" panose="020B0604020202020204" pitchFamily="34" charset="0"/>
                <a:cs typeface="Arial" panose="020B0604020202020204" pitchFamily="34" charset="0"/>
              </a:rPr>
              <a:t>The EU was not always as big as it is today. When European countries started to cooperate economically in 1951, only Belgium, Germany, France, Italy, Luxembourg and the Netherlands participated.</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smtClean="0">
                <a:ln>
                  <a:noFill/>
                </a:ln>
                <a:solidFill>
                  <a:srgbClr val="404040"/>
                </a:solidFill>
                <a:effectLst/>
                <a:latin typeface="Arial" panose="020B0604020202020204" pitchFamily="34" charset="0"/>
                <a:cs typeface="Arial" panose="020B0604020202020204" pitchFamily="34" charset="0"/>
              </a:rPr>
              <a:t>Over time, </a:t>
            </a:r>
            <a:r>
              <a:rPr kumimoji="0" lang="en-US" altLang="en-US" sz="2400" b="0" i="0" u="sng" strike="noStrike" cap="none" normalizeH="0" baseline="0" dirty="0" smtClean="0">
                <a:ln>
                  <a:noFill/>
                </a:ln>
                <a:solidFill>
                  <a:srgbClr val="800080"/>
                </a:solidFill>
                <a:effectLst/>
                <a:latin typeface="Arial" panose="020B0604020202020204" pitchFamily="34" charset="0"/>
                <a:cs typeface="Arial" panose="020B0604020202020204" pitchFamily="34" charset="0"/>
                <a:hlinkClick r:id="rId3"/>
              </a:rPr>
              <a:t>more and more countries decided to join</a:t>
            </a:r>
            <a:r>
              <a:rPr kumimoji="0" lang="en-US" altLang="en-US" sz="2400" b="0" i="0" u="none" strike="noStrike" cap="none" normalizeH="0" baseline="0" dirty="0" smtClean="0">
                <a:ln>
                  <a:noFill/>
                </a:ln>
                <a:solidFill>
                  <a:srgbClr val="404040"/>
                </a:solidFill>
                <a:effectLst/>
                <a:latin typeface="Arial" panose="020B0604020202020204" pitchFamily="34" charset="0"/>
                <a:cs typeface="Arial" panose="020B0604020202020204" pitchFamily="34" charset="0"/>
              </a:rPr>
              <a:t>. The Union currently counts 28 EU countries.</a:t>
            </a:r>
            <a:endParaRPr kumimoji="0" lang="en-US" altLang="en-US" sz="2400" b="0" i="0" u="none" strike="noStrike" cap="none" normalizeH="0" baseline="0" dirty="0" smtClean="0">
              <a:ln>
                <a:noFill/>
              </a:ln>
              <a:solidFill>
                <a:schemeClr val="tx1"/>
              </a:solidFill>
              <a:effectLst/>
              <a:latin typeface="Arial" panose="020B0604020202020204" pitchFamily="34" charset="0"/>
            </a:endParaRPr>
          </a:p>
        </p:txBody>
      </p:sp>
      <p:pic>
        <p:nvPicPr>
          <p:cNvPr id="2051" name="Picture 3" descr="European Union logo">
            <a:hlinkClick r:id="rId4" tooltip="European Union homepage"/>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590" y="238990"/>
            <a:ext cx="1430483" cy="12810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684882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161309" y="135082"/>
            <a:ext cx="8832273" cy="6617196"/>
          </a:xfrm>
          <a:prstGeom prst="rect">
            <a:avLst/>
          </a:prstGeom>
        </p:spPr>
        <p:txBody>
          <a:bodyPr wrap="square">
            <a:spAutoFit/>
          </a:bodyPr>
          <a:lstStyle/>
          <a:p>
            <a:r>
              <a:rPr lang="en-US" sz="3200" b="1" u="sng" dirty="0"/>
              <a:t>The 28 member countries of the </a:t>
            </a:r>
            <a:r>
              <a:rPr lang="en-US" sz="3200" b="1" u="sng" dirty="0" smtClean="0"/>
              <a:t>EU</a:t>
            </a:r>
            <a:endParaRPr lang="en-US" sz="3200" b="1" u="sng" dirty="0"/>
          </a:p>
          <a:p>
            <a:r>
              <a:rPr lang="en-US" sz="2800" dirty="0" smtClean="0"/>
              <a:t>Austria</a:t>
            </a:r>
            <a:r>
              <a:rPr lang="en-US" sz="2800" dirty="0"/>
              <a:t>	Italy</a:t>
            </a:r>
          </a:p>
          <a:p>
            <a:r>
              <a:rPr lang="en-US" sz="2800" dirty="0"/>
              <a:t>Belgium	Latvia</a:t>
            </a:r>
          </a:p>
          <a:p>
            <a:r>
              <a:rPr lang="en-US" sz="2800" dirty="0"/>
              <a:t>Bulgaria	Lithuania</a:t>
            </a:r>
          </a:p>
          <a:p>
            <a:r>
              <a:rPr lang="en-US" sz="2800" dirty="0"/>
              <a:t>Croatia	Luxembourg</a:t>
            </a:r>
          </a:p>
          <a:p>
            <a:r>
              <a:rPr lang="en-US" sz="2800" dirty="0"/>
              <a:t>Cyprus	Malta</a:t>
            </a:r>
          </a:p>
          <a:p>
            <a:r>
              <a:rPr lang="en-US" sz="2800" dirty="0" err="1"/>
              <a:t>Czechia</a:t>
            </a:r>
            <a:r>
              <a:rPr lang="en-US" sz="2800" dirty="0"/>
              <a:t>	Netherlands</a:t>
            </a:r>
          </a:p>
          <a:p>
            <a:r>
              <a:rPr lang="en-US" sz="2800" dirty="0"/>
              <a:t>Denmark	Poland</a:t>
            </a:r>
          </a:p>
          <a:p>
            <a:r>
              <a:rPr lang="en-US" sz="2800" dirty="0"/>
              <a:t>Estonia	Portugal</a:t>
            </a:r>
          </a:p>
          <a:p>
            <a:r>
              <a:rPr lang="en-US" sz="2800" dirty="0"/>
              <a:t>Finland	Romania</a:t>
            </a:r>
          </a:p>
          <a:p>
            <a:r>
              <a:rPr lang="en-US" sz="2800" dirty="0"/>
              <a:t>France	Slovakia</a:t>
            </a:r>
          </a:p>
          <a:p>
            <a:r>
              <a:rPr lang="en-US" sz="2800" dirty="0"/>
              <a:t>Germany	Slovenia</a:t>
            </a:r>
          </a:p>
          <a:p>
            <a:r>
              <a:rPr lang="en-US" sz="2800" dirty="0"/>
              <a:t>Greece	Spain</a:t>
            </a:r>
          </a:p>
          <a:p>
            <a:r>
              <a:rPr lang="en-US" sz="2800" dirty="0"/>
              <a:t>Hungary	Sweden</a:t>
            </a:r>
          </a:p>
          <a:p>
            <a:r>
              <a:rPr lang="en-US" sz="2800" dirty="0"/>
              <a:t>Ireland	United Kingdom</a:t>
            </a:r>
          </a:p>
        </p:txBody>
      </p:sp>
    </p:spTree>
    <p:extLst>
      <p:ext uri="{BB962C8B-B14F-4D97-AF65-F5344CB8AC3E}">
        <p14:creationId xmlns:p14="http://schemas.microsoft.com/office/powerpoint/2010/main" val="368281736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986432179"/>
              </p:ext>
            </p:extLst>
          </p:nvPr>
        </p:nvGraphicFramePr>
        <p:xfrm>
          <a:off x="0" y="0"/>
          <a:ext cx="12192000" cy="3210791"/>
        </p:xfrm>
        <a:graphic>
          <a:graphicData uri="http://schemas.openxmlformats.org/drawingml/2006/table">
            <a:tbl>
              <a:tblPr firstRow="1" firstCol="1" lastRow="1" lastCol="1" bandRow="1" bandCol="1">
                <a:tableStyleId>{5C22544A-7EE6-4342-B048-85BDC9FD1C3A}</a:tableStyleId>
              </a:tblPr>
              <a:tblGrid>
                <a:gridCol w="4109804"/>
                <a:gridCol w="8082196"/>
              </a:tblGrid>
              <a:tr h="3210791">
                <a:tc>
                  <a:txBody>
                    <a:bodyPr/>
                    <a:lstStyle/>
                    <a:p>
                      <a:pPr marL="0" marR="0">
                        <a:lnSpc>
                          <a:spcPct val="107000"/>
                        </a:lnSpc>
                        <a:spcBef>
                          <a:spcPts val="0"/>
                        </a:spcBef>
                        <a:spcAft>
                          <a:spcPts val="0"/>
                        </a:spcAft>
                      </a:pPr>
                      <a:r>
                        <a:rPr lang="en-US" sz="3600" b="0" dirty="0" smtClean="0">
                          <a:effectLst/>
                          <a:latin typeface="Times New Roman" panose="02020603050405020304" pitchFamily="18" charset="0"/>
                          <a:ea typeface="Times New Roman" panose="02020603050405020304" pitchFamily="18" charset="0"/>
                          <a:cs typeface="Times New Roman" panose="02020603050405020304" pitchFamily="18" charset="0"/>
                        </a:rPr>
                        <a:t>NAFTA</a:t>
                      </a:r>
                      <a:endParaRPr lang="en-US" sz="3600" b="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3600" b="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3600" b="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3600" b="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3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3600" b="0" dirty="0" smtClean="0">
                          <a:solidFill>
                            <a:schemeClr val="accent6">
                              <a:lumMod val="20000"/>
                              <a:lumOff val="8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North </a:t>
                      </a:r>
                      <a:r>
                        <a:rPr lang="en-US" sz="3600" b="0" dirty="0">
                          <a:solidFill>
                            <a:schemeClr val="accent6">
                              <a:lumMod val="20000"/>
                              <a:lumOff val="8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American Free Trade Agreement </a:t>
                      </a:r>
                      <a:r>
                        <a:rPr lang="en-US" sz="3600" b="0" dirty="0">
                          <a:effectLst/>
                          <a:latin typeface="Times New Roman" panose="02020603050405020304" pitchFamily="18" charset="0"/>
                          <a:ea typeface="Times New Roman" panose="02020603050405020304" pitchFamily="18" charset="0"/>
                          <a:cs typeface="Times New Roman" panose="02020603050405020304" pitchFamily="18" charset="0"/>
                        </a:rPr>
                        <a:t>– a trade agreement that reduced and eventually eliminated tariffs between Mexico, Canada, and the U.S.</a:t>
                      </a:r>
                      <a:endParaRPr lang="en-US" sz="3600" b="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3600" b="0" dirty="0">
                          <a:effectLst/>
                          <a:latin typeface="Times New Roman" panose="02020603050405020304" pitchFamily="18" charset="0"/>
                          <a:ea typeface="Times New Roman" panose="02020603050405020304" pitchFamily="18" charset="0"/>
                          <a:cs typeface="Times New Roman" panose="02020603050405020304" pitchFamily="18" charset="0"/>
                        </a:rPr>
                        <a:t>(passed in 1993</a:t>
                      </a:r>
                      <a:r>
                        <a:rPr lang="en-US" sz="3600" b="0" dirty="0" smtClean="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3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2215941557"/>
              </p:ext>
            </p:extLst>
          </p:nvPr>
        </p:nvGraphicFramePr>
        <p:xfrm>
          <a:off x="0" y="3210791"/>
          <a:ext cx="12192000" cy="3647209"/>
        </p:xfrm>
        <a:graphic>
          <a:graphicData uri="http://schemas.openxmlformats.org/drawingml/2006/table">
            <a:tbl>
              <a:tblPr firstRow="1" firstCol="1" lastRow="1" lastCol="1" bandRow="1" bandCol="1">
                <a:tableStyleId>{5C22544A-7EE6-4342-B048-85BDC9FD1C3A}</a:tableStyleId>
              </a:tblPr>
              <a:tblGrid>
                <a:gridCol w="4109804"/>
                <a:gridCol w="8082196"/>
              </a:tblGrid>
              <a:tr h="3647209">
                <a:tc>
                  <a:txBody>
                    <a:bodyPr/>
                    <a:lstStyle/>
                    <a:p>
                      <a:pPr marL="0" marR="0">
                        <a:lnSpc>
                          <a:spcPct val="107000"/>
                        </a:lnSpc>
                        <a:spcBef>
                          <a:spcPts val="0"/>
                        </a:spcBef>
                        <a:spcAft>
                          <a:spcPts val="0"/>
                        </a:spcAft>
                      </a:pPr>
                      <a:r>
                        <a:rPr lang="en-US" sz="3600" b="0" dirty="0" smtClean="0">
                          <a:effectLst/>
                          <a:latin typeface="Times New Roman" panose="02020603050405020304" pitchFamily="18" charset="0"/>
                          <a:ea typeface="Times New Roman" panose="02020603050405020304" pitchFamily="18" charset="0"/>
                          <a:cs typeface="Times New Roman" panose="02020603050405020304" pitchFamily="18" charset="0"/>
                        </a:rPr>
                        <a:t>CAFTA</a:t>
                      </a:r>
                      <a:endParaRPr lang="en-US" sz="3600" b="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3600" b="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3600" b="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3600" b="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3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3600" b="0" dirty="0" smtClean="0">
                          <a:solidFill>
                            <a:schemeClr val="accent6">
                              <a:lumMod val="20000"/>
                              <a:lumOff val="8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Central </a:t>
                      </a:r>
                      <a:r>
                        <a:rPr lang="en-US" sz="3600" b="0" dirty="0">
                          <a:solidFill>
                            <a:schemeClr val="accent6">
                              <a:lumMod val="20000"/>
                              <a:lumOff val="8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American Free Trade Agreement </a:t>
                      </a:r>
                      <a:r>
                        <a:rPr lang="en-US" sz="3600" b="0" dirty="0">
                          <a:effectLst/>
                          <a:latin typeface="Times New Roman" panose="02020603050405020304" pitchFamily="18" charset="0"/>
                          <a:ea typeface="Times New Roman" panose="02020603050405020304" pitchFamily="18" charset="0"/>
                          <a:cs typeface="Times New Roman" panose="02020603050405020304" pitchFamily="18" charset="0"/>
                        </a:rPr>
                        <a:t>– a trade agreement that reduced or eliminated tariffs between Costa Rica, El Salvador, Guatemala, Honduras, Nicaragua, the Dominican Republic, and the U.S</a:t>
                      </a:r>
                      <a:r>
                        <a:rPr lang="en-US" sz="3600" b="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0" dirty="0">
                          <a:effectLst/>
                          <a:latin typeface="Times New Roman" panose="02020603050405020304" pitchFamily="18" charset="0"/>
                          <a:ea typeface="Times New Roman" panose="02020603050405020304" pitchFamily="18" charset="0"/>
                          <a:cs typeface="Times New Roman" panose="02020603050405020304" pitchFamily="18" charset="0"/>
                        </a:rPr>
                        <a:t>passed in 2005</a:t>
                      </a:r>
                      <a:r>
                        <a:rPr lang="en-US" sz="3600" b="0" dirty="0" smtClean="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3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pic>
        <p:nvPicPr>
          <p:cNvPr id="3" name="Picture 2"/>
          <p:cNvPicPr>
            <a:picLocks noChangeAspect="1"/>
          </p:cNvPicPr>
          <p:nvPr/>
        </p:nvPicPr>
        <p:blipFill>
          <a:blip r:embed="rId2"/>
          <a:stretch>
            <a:fillRect/>
          </a:stretch>
        </p:blipFill>
        <p:spPr>
          <a:xfrm>
            <a:off x="207818" y="681641"/>
            <a:ext cx="3738573" cy="2362895"/>
          </a:xfrm>
          <a:prstGeom prst="rect">
            <a:avLst/>
          </a:prstGeom>
        </p:spPr>
      </p:pic>
    </p:spTree>
    <p:extLst>
      <p:ext uri="{BB962C8B-B14F-4D97-AF65-F5344CB8AC3E}">
        <p14:creationId xmlns:p14="http://schemas.microsoft.com/office/powerpoint/2010/main" val="2441311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492334" y="201849"/>
            <a:ext cx="7446819" cy="4647426"/>
          </a:xfrm>
          <a:prstGeom prst="rect">
            <a:avLst/>
          </a:prstGeom>
        </p:spPr>
        <p:txBody>
          <a:bodyPr wrap="square">
            <a:spAutoFit/>
          </a:bodyPr>
          <a:lstStyle/>
          <a:p>
            <a:r>
              <a:rPr lang="en-US" sz="3200" dirty="0">
                <a:solidFill>
                  <a:srgbClr val="412C26"/>
                </a:solidFill>
                <a:latin typeface="Larsseit"/>
              </a:rPr>
              <a:t>NAFTA’s Economic Impact</a:t>
            </a:r>
          </a:p>
          <a:p>
            <a:r>
              <a:rPr lang="en-US" sz="3200" dirty="0">
                <a:solidFill>
                  <a:srgbClr val="4B535D"/>
                </a:solidFill>
                <a:latin typeface="lemonde-journal"/>
              </a:rPr>
              <a:t>President Trump has reached a deal with Canada and Mexico to restructure the North American Free Trade Agreement, hoping a new trilateral accord will reinvigorate the U.S. manufacturing sector.  </a:t>
            </a:r>
          </a:p>
          <a:p>
            <a:r>
              <a:rPr lang="en-US" sz="2400" dirty="0">
                <a:solidFill>
                  <a:srgbClr val="04284A"/>
                </a:solidFill>
                <a:latin typeface="Larsseit"/>
              </a:rPr>
              <a:t>Backgrounder</a:t>
            </a:r>
            <a:r>
              <a:rPr lang="en-US" sz="2400" i="1" dirty="0">
                <a:solidFill>
                  <a:srgbClr val="4B535D"/>
                </a:solidFill>
                <a:latin typeface="lemonde-journal"/>
              </a:rPr>
              <a:t> by </a:t>
            </a:r>
            <a:r>
              <a:rPr lang="en-US" sz="2400" dirty="0">
                <a:solidFill>
                  <a:srgbClr val="04284A"/>
                </a:solidFill>
                <a:latin typeface="Larsseit"/>
                <a:hlinkClick r:id="rId2"/>
              </a:rPr>
              <a:t>James McBride</a:t>
            </a:r>
            <a:r>
              <a:rPr lang="en-US" sz="2400" i="1" dirty="0">
                <a:solidFill>
                  <a:srgbClr val="4B535D"/>
                </a:solidFill>
                <a:latin typeface="lemonde-journal"/>
              </a:rPr>
              <a:t> and </a:t>
            </a:r>
            <a:r>
              <a:rPr lang="en-US" sz="2400" dirty="0">
                <a:solidFill>
                  <a:srgbClr val="04284A"/>
                </a:solidFill>
                <a:latin typeface="Larsseit"/>
                <a:hlinkClick r:id="rId3"/>
              </a:rPr>
              <a:t>Mohammed Aly </a:t>
            </a:r>
            <a:r>
              <a:rPr lang="en-US" sz="2400" dirty="0" err="1">
                <a:solidFill>
                  <a:srgbClr val="04284A"/>
                </a:solidFill>
                <a:latin typeface="Larsseit"/>
                <a:hlinkClick r:id="rId3"/>
              </a:rPr>
              <a:t>Sergie</a:t>
            </a:r>
            <a:endParaRPr lang="en-US" sz="2400" i="1" dirty="0">
              <a:solidFill>
                <a:srgbClr val="4B535D"/>
              </a:solidFill>
              <a:latin typeface="lemonde-journal"/>
            </a:endParaRPr>
          </a:p>
          <a:p>
            <a:r>
              <a:rPr lang="en-US" sz="2400" i="1" dirty="0">
                <a:solidFill>
                  <a:srgbClr val="4B535D"/>
                </a:solidFill>
                <a:latin typeface="lemonde-journal"/>
              </a:rPr>
              <a:t>Last updated October 1, 2018</a:t>
            </a:r>
            <a:endParaRPr lang="en-US" sz="2400" b="0" i="1" dirty="0">
              <a:solidFill>
                <a:srgbClr val="4B535D"/>
              </a:solidFill>
              <a:effectLst/>
              <a:latin typeface="lemonde-journal"/>
            </a:endParaRPr>
          </a:p>
        </p:txBody>
      </p:sp>
      <p:sp>
        <p:nvSpPr>
          <p:cNvPr id="3" name="Rectangle 2"/>
          <p:cNvSpPr/>
          <p:nvPr/>
        </p:nvSpPr>
        <p:spPr>
          <a:xfrm>
            <a:off x="5343534" y="5717371"/>
            <a:ext cx="5079404" cy="369332"/>
          </a:xfrm>
          <a:prstGeom prst="rect">
            <a:avLst/>
          </a:prstGeom>
        </p:spPr>
        <p:txBody>
          <a:bodyPr wrap="none">
            <a:spAutoFit/>
          </a:bodyPr>
          <a:lstStyle/>
          <a:p>
            <a:r>
              <a:rPr lang="en-US" dirty="0"/>
              <a:t>www.cfr.org/backgrounder/naftas-economic-impact</a:t>
            </a:r>
          </a:p>
        </p:txBody>
      </p:sp>
      <p:pic>
        <p:nvPicPr>
          <p:cNvPr id="4" name="Picture 3"/>
          <p:cNvPicPr>
            <a:picLocks noChangeAspect="1"/>
          </p:cNvPicPr>
          <p:nvPr/>
        </p:nvPicPr>
        <p:blipFill>
          <a:blip r:embed="rId4"/>
          <a:stretch>
            <a:fillRect/>
          </a:stretch>
        </p:blipFill>
        <p:spPr>
          <a:xfrm>
            <a:off x="0" y="0"/>
            <a:ext cx="3667215" cy="3001004"/>
          </a:xfrm>
          <a:prstGeom prst="rect">
            <a:avLst/>
          </a:prstGeom>
        </p:spPr>
      </p:pic>
    </p:spTree>
    <p:extLst>
      <p:ext uri="{BB962C8B-B14F-4D97-AF65-F5344CB8AC3E}">
        <p14:creationId xmlns:p14="http://schemas.microsoft.com/office/powerpoint/2010/main" val="13173265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968345" y="83127"/>
            <a:ext cx="2223655" cy="2223655"/>
          </a:xfrm>
          <a:prstGeom prst="rect">
            <a:avLst/>
          </a:prstGeom>
        </p:spPr>
      </p:pic>
      <p:pic>
        <p:nvPicPr>
          <p:cNvPr id="3" name="Picture 2"/>
          <p:cNvPicPr>
            <a:picLocks noChangeAspect="1"/>
          </p:cNvPicPr>
          <p:nvPr/>
        </p:nvPicPr>
        <p:blipFill>
          <a:blip r:embed="rId3"/>
          <a:stretch>
            <a:fillRect/>
          </a:stretch>
        </p:blipFill>
        <p:spPr>
          <a:xfrm>
            <a:off x="3691370" y="83127"/>
            <a:ext cx="6276975" cy="904875"/>
          </a:xfrm>
          <a:prstGeom prst="rect">
            <a:avLst/>
          </a:prstGeom>
        </p:spPr>
      </p:pic>
      <p:sp>
        <p:nvSpPr>
          <p:cNvPr id="6" name="Rectangle 5"/>
          <p:cNvSpPr/>
          <p:nvPr/>
        </p:nvSpPr>
        <p:spPr>
          <a:xfrm>
            <a:off x="0" y="1776846"/>
            <a:ext cx="12192000" cy="5016758"/>
          </a:xfrm>
          <a:prstGeom prst="rect">
            <a:avLst/>
          </a:prstGeom>
        </p:spPr>
        <p:txBody>
          <a:bodyPr wrap="square">
            <a:spAutoFit/>
          </a:bodyPr>
          <a:lstStyle/>
          <a:p>
            <a:r>
              <a:rPr lang="en-US" dirty="0">
                <a:solidFill>
                  <a:srgbClr val="000000"/>
                </a:solidFill>
                <a:latin typeface="Source Sans Pro"/>
                <a:hlinkClick r:id="rId4"/>
              </a:rPr>
              <a:t>Home</a:t>
            </a:r>
            <a:r>
              <a:rPr lang="en-US" dirty="0">
                <a:solidFill>
                  <a:srgbClr val="222222"/>
                </a:solidFill>
                <a:latin typeface="Source Sans Pro"/>
              </a:rPr>
              <a:t> » </a:t>
            </a:r>
            <a:r>
              <a:rPr lang="en-US" dirty="0">
                <a:solidFill>
                  <a:srgbClr val="000000"/>
                </a:solidFill>
                <a:latin typeface="Source Sans Pro"/>
                <a:hlinkClick r:id="rId5"/>
              </a:rPr>
              <a:t>Trade Agreements</a:t>
            </a:r>
            <a:r>
              <a:rPr lang="en-US" dirty="0">
                <a:solidFill>
                  <a:srgbClr val="222222"/>
                </a:solidFill>
                <a:latin typeface="Source Sans Pro"/>
              </a:rPr>
              <a:t> » </a:t>
            </a:r>
            <a:r>
              <a:rPr lang="en-US" dirty="0">
                <a:solidFill>
                  <a:srgbClr val="000000"/>
                </a:solidFill>
                <a:latin typeface="Source Sans Pro"/>
                <a:hlinkClick r:id="rId6"/>
              </a:rPr>
              <a:t>Free Trade Agreements</a:t>
            </a:r>
            <a:endParaRPr lang="en-US" dirty="0">
              <a:solidFill>
                <a:srgbClr val="222222"/>
              </a:solidFill>
              <a:latin typeface="Source Sans Pro"/>
            </a:endParaRPr>
          </a:p>
          <a:p>
            <a:r>
              <a:rPr lang="en-US" b="1" dirty="0">
                <a:solidFill>
                  <a:srgbClr val="0A2644"/>
                </a:solidFill>
                <a:latin typeface="merriweather"/>
              </a:rPr>
              <a:t>United States-Mexico-Canada Agreement</a:t>
            </a:r>
          </a:p>
          <a:p>
            <a:r>
              <a:rPr lang="en-US" sz="1600" dirty="0">
                <a:solidFill>
                  <a:srgbClr val="222222"/>
                </a:solidFill>
                <a:latin typeface="Source Sans Pro"/>
              </a:rPr>
              <a:t>Under the leadership of President Donald J. Trump, the United States has reached an agreement with Mexico and Canada in the renegotiation of the North American Free Trade Agreement (NAFTA). The new United States-Mexico-Canada Agreement (USMCA) is a mutually beneficial win for North American workers, farmers, ranchers, and businesses. When finalized and implemented, the agreement will create more balanced, reciprocal trade that supports high-paying jobs for Americans and grows the North American economy.</a:t>
            </a:r>
          </a:p>
          <a:p>
            <a:r>
              <a:rPr lang="en-US" dirty="0">
                <a:solidFill>
                  <a:schemeClr val="accent1">
                    <a:lumMod val="75000"/>
                  </a:schemeClr>
                </a:solidFill>
                <a:latin typeface="Source Sans Pro"/>
              </a:rPr>
              <a:t>Agreement highlights include:</a:t>
            </a:r>
          </a:p>
          <a:p>
            <a:r>
              <a:rPr lang="en-US" dirty="0">
                <a:solidFill>
                  <a:schemeClr val="accent1">
                    <a:lumMod val="75000"/>
                  </a:schemeClr>
                </a:solidFill>
                <a:latin typeface="Source Sans Pro"/>
              </a:rPr>
              <a:t>•Creating a more level playing field for American workers, including improved rules of origin for automobiles, trucks, other products, and disciplines on currency manipulation.</a:t>
            </a:r>
          </a:p>
          <a:p>
            <a:r>
              <a:rPr lang="en-US" dirty="0">
                <a:solidFill>
                  <a:schemeClr val="accent1">
                    <a:lumMod val="75000"/>
                  </a:schemeClr>
                </a:solidFill>
                <a:latin typeface="Source Sans Pro"/>
              </a:rPr>
              <a:t>•Benefiting American farmers, ranchers, and agribusinesses by modernizing and strengthening food and agriculture trade in North America.</a:t>
            </a:r>
          </a:p>
          <a:p>
            <a:r>
              <a:rPr lang="en-US" dirty="0">
                <a:solidFill>
                  <a:schemeClr val="accent1">
                    <a:lumMod val="75000"/>
                  </a:schemeClr>
                </a:solidFill>
                <a:latin typeface="Source Sans Pro"/>
              </a:rPr>
              <a:t>•Supporting a 21st Century economy through new protections for U.S. intellectual property, and ensuring opportunities for trade in U.S. services.</a:t>
            </a:r>
          </a:p>
          <a:p>
            <a:r>
              <a:rPr lang="en-US" dirty="0">
                <a:solidFill>
                  <a:schemeClr val="accent1">
                    <a:lumMod val="75000"/>
                  </a:schemeClr>
                </a:solidFill>
                <a:latin typeface="Source Sans Pro"/>
              </a:rPr>
              <a:t>•New chapters covering Digital Trade, Anticorruption, and Good Regulatory Practices, as well as a chapter devoted to ensuring that Small and Medium Sized Enterprises benefit from the Agreement.</a:t>
            </a:r>
          </a:p>
          <a:p>
            <a:r>
              <a:rPr lang="en-US" sz="1400" dirty="0">
                <a:solidFill>
                  <a:srgbClr val="222222"/>
                </a:solidFill>
                <a:latin typeface="Source Sans Pro"/>
              </a:rPr>
              <a:t>To view the full text of the agreement between the United States, Mexico and Canada signed on November 30, 2018, click </a:t>
            </a:r>
            <a:r>
              <a:rPr lang="en-US" sz="1400" b="1" dirty="0">
                <a:solidFill>
                  <a:srgbClr val="008CBA"/>
                </a:solidFill>
                <a:latin typeface="Source Sans Pro"/>
                <a:hlinkClick r:id="rId7"/>
              </a:rPr>
              <a:t>here</a:t>
            </a:r>
            <a:r>
              <a:rPr lang="en-US" sz="1400" b="1" dirty="0">
                <a:solidFill>
                  <a:srgbClr val="222222"/>
                </a:solidFill>
                <a:latin typeface="Source Sans Pro"/>
              </a:rPr>
              <a:t>.</a:t>
            </a:r>
            <a:endParaRPr lang="en-US" sz="1400" dirty="0">
              <a:solidFill>
                <a:srgbClr val="222222"/>
              </a:solidFill>
              <a:latin typeface="Source Sans Pro"/>
            </a:endParaRPr>
          </a:p>
          <a:p>
            <a:r>
              <a:rPr lang="en-US" sz="1400" dirty="0">
                <a:solidFill>
                  <a:srgbClr val="222222"/>
                </a:solidFill>
                <a:latin typeface="Source Sans Pro"/>
              </a:rPr>
              <a:t>While the United States, Mexico, and Canada have concluded a new, rebalanced agreement, NAFTA currently remains in effect. The USMCA can come into effect following the completion of TPA procedures, including a Congressional vote on an implementing bill</a:t>
            </a:r>
            <a:r>
              <a:rPr lang="en-US" sz="1400" dirty="0" smtClean="0">
                <a:solidFill>
                  <a:srgbClr val="222222"/>
                </a:solidFill>
                <a:latin typeface="Source Sans Pro"/>
              </a:rPr>
              <a:t>.</a:t>
            </a:r>
            <a:endParaRPr lang="en-US" sz="1400" dirty="0">
              <a:solidFill>
                <a:srgbClr val="222222"/>
              </a:solidFill>
              <a:latin typeface="Source Sans Pro"/>
            </a:endParaRPr>
          </a:p>
        </p:txBody>
      </p:sp>
      <p:sp>
        <p:nvSpPr>
          <p:cNvPr id="7" name="Rectangle 6"/>
          <p:cNvSpPr/>
          <p:nvPr/>
        </p:nvSpPr>
        <p:spPr>
          <a:xfrm>
            <a:off x="592282" y="1194954"/>
            <a:ext cx="9466118" cy="369332"/>
          </a:xfrm>
          <a:prstGeom prst="rect">
            <a:avLst/>
          </a:prstGeom>
        </p:spPr>
        <p:txBody>
          <a:bodyPr wrap="square">
            <a:spAutoFit/>
          </a:bodyPr>
          <a:lstStyle/>
          <a:p>
            <a:r>
              <a:rPr lang="en-US" dirty="0"/>
              <a:t>ustr.gov/trade-agreements/free-trade-agreements/united-states-</a:t>
            </a:r>
            <a:r>
              <a:rPr lang="en-US" dirty="0" err="1"/>
              <a:t>mexico</a:t>
            </a:r>
            <a:r>
              <a:rPr lang="en-US" dirty="0"/>
              <a:t>-</a:t>
            </a:r>
            <a:r>
              <a:rPr lang="en-US" dirty="0" err="1"/>
              <a:t>canada</a:t>
            </a:r>
            <a:r>
              <a:rPr lang="en-US" dirty="0"/>
              <a:t>-agreement</a:t>
            </a:r>
          </a:p>
        </p:txBody>
      </p:sp>
      <p:sp>
        <p:nvSpPr>
          <p:cNvPr id="9" name="TextBox 8"/>
          <p:cNvSpPr txBox="1"/>
          <p:nvPr/>
        </p:nvSpPr>
        <p:spPr>
          <a:xfrm>
            <a:off x="290945" y="165344"/>
            <a:ext cx="2743200" cy="923330"/>
          </a:xfrm>
          <a:prstGeom prst="rect">
            <a:avLst/>
          </a:prstGeom>
          <a:noFill/>
        </p:spPr>
        <p:txBody>
          <a:bodyPr wrap="square" rtlCol="0">
            <a:spAutoFit/>
          </a:bodyPr>
          <a:lstStyle/>
          <a:p>
            <a:r>
              <a:rPr lang="en-US" sz="5400" dirty="0" smtClean="0">
                <a:solidFill>
                  <a:srgbClr val="7030A0"/>
                </a:solidFill>
              </a:rPr>
              <a:t>USMCA</a:t>
            </a:r>
            <a:endParaRPr lang="en-US" sz="5400" dirty="0">
              <a:solidFill>
                <a:srgbClr val="7030A0"/>
              </a:solidFill>
            </a:endParaRPr>
          </a:p>
        </p:txBody>
      </p:sp>
    </p:spTree>
    <p:extLst>
      <p:ext uri="{BB962C8B-B14F-4D97-AF65-F5344CB8AC3E}">
        <p14:creationId xmlns:p14="http://schemas.microsoft.com/office/powerpoint/2010/main" val="28869421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 y="1092187"/>
            <a:ext cx="12192000" cy="5755422"/>
          </a:xfrm>
          <a:prstGeom prst="rect">
            <a:avLst/>
          </a:prstGeom>
          <a:solidFill>
            <a:srgbClr val="00B0F0"/>
          </a:solidFill>
        </p:spPr>
        <p:txBody>
          <a:bodyPr wrap="square">
            <a:spAutoFit/>
          </a:bodyPr>
          <a:lstStyle/>
          <a:p>
            <a:pPr algn="ctr"/>
            <a:r>
              <a:rPr lang="en-US" sz="3600" dirty="0">
                <a:solidFill>
                  <a:prstClr val="white"/>
                </a:solidFill>
              </a:rPr>
              <a:t>Explain several arguments for and against free </a:t>
            </a:r>
            <a:r>
              <a:rPr lang="en-US" sz="3600" dirty="0" smtClean="0">
                <a:solidFill>
                  <a:prstClr val="white"/>
                </a:solidFill>
              </a:rPr>
              <a:t>trade.</a:t>
            </a:r>
          </a:p>
          <a:p>
            <a:pPr algn="ctr"/>
            <a:r>
              <a:rPr lang="en-US" sz="3300" dirty="0" smtClean="0">
                <a:solidFill>
                  <a:prstClr val="black"/>
                </a:solidFill>
              </a:rPr>
              <a:t>What is the goal of the WTO? How many members does it have?</a:t>
            </a:r>
            <a:endParaRPr lang="en-US" sz="3300" dirty="0" smtClean="0">
              <a:solidFill>
                <a:prstClr val="black"/>
              </a:solidFill>
            </a:endParaRPr>
          </a:p>
          <a:p>
            <a:pPr algn="ctr"/>
            <a:r>
              <a:rPr lang="en-US" sz="3500" dirty="0" smtClean="0">
                <a:solidFill>
                  <a:prstClr val="white"/>
                </a:solidFill>
              </a:rPr>
              <a:t>Describe the EU. How many members does it have? How might</a:t>
            </a:r>
          </a:p>
          <a:p>
            <a:pPr algn="ctr"/>
            <a:r>
              <a:rPr lang="en-US" sz="3500" dirty="0" smtClean="0">
                <a:solidFill>
                  <a:prstClr val="white"/>
                </a:solidFill>
              </a:rPr>
              <a:t>its membership change? Name a member country.</a:t>
            </a:r>
            <a:endParaRPr lang="en-US" sz="3500" dirty="0" smtClean="0">
              <a:solidFill>
                <a:prstClr val="white"/>
              </a:solidFill>
            </a:endParaRPr>
          </a:p>
          <a:p>
            <a:pPr algn="ctr"/>
            <a:r>
              <a:rPr lang="en-US" sz="3600" dirty="0" smtClean="0">
                <a:solidFill>
                  <a:prstClr val="black"/>
                </a:solidFill>
              </a:rPr>
              <a:t>What is the purpose of NAFTA and CAFTA? Why has NAFTA been in the news?</a:t>
            </a:r>
            <a:endParaRPr lang="en-US" sz="3500" dirty="0" smtClean="0">
              <a:solidFill>
                <a:prstClr val="white"/>
              </a:solidFill>
            </a:endParaRPr>
          </a:p>
          <a:p>
            <a:pPr algn="ctr"/>
            <a:r>
              <a:rPr lang="en-US" sz="3500" dirty="0" smtClean="0">
                <a:solidFill>
                  <a:prstClr val="white"/>
                </a:solidFill>
              </a:rPr>
              <a:t> </a:t>
            </a:r>
            <a:r>
              <a:rPr lang="en-US" sz="2400" dirty="0" smtClean="0">
                <a:solidFill>
                  <a:prstClr val="black">
                    <a:lumMod val="85000"/>
                    <a:lumOff val="15000"/>
                  </a:prstClr>
                </a:solidFill>
                <a:latin typeface="Bradley Hand ITC TT-Bold" charset="0"/>
                <a:sym typeface="Bradley Hand ITC TT-Bold" charset="0"/>
              </a:rPr>
              <a:t>Are you on target (</a:t>
            </a:r>
            <a:r>
              <a:rPr lang="en-US" sz="2400" dirty="0" smtClean="0">
                <a:solidFill>
                  <a:srgbClr val="E7E6E6"/>
                </a:solidFill>
                <a:latin typeface="Bradley Hand ITC TT-Bold" charset="0"/>
                <a:sym typeface="Bradley Hand ITC TT-Bold" charset="0"/>
              </a:rPr>
              <a:t>white</a:t>
            </a:r>
            <a:r>
              <a:rPr lang="en-US" sz="2400" dirty="0" smtClean="0">
                <a:solidFill>
                  <a:prstClr val="black">
                    <a:lumMod val="85000"/>
                    <a:lumOff val="15000"/>
                  </a:prstClr>
                </a:solidFill>
                <a:latin typeface="Bradley Hand ITC TT-Bold" charset="0"/>
                <a:sym typeface="Bradley Hand ITC TT-Bold" charset="0"/>
              </a:rPr>
              <a:t>,</a:t>
            </a:r>
            <a:r>
              <a:rPr lang="en-US" sz="2400" dirty="0" smtClean="0">
                <a:solidFill>
                  <a:srgbClr val="000000"/>
                </a:solidFill>
                <a:latin typeface="Bradley Hand ITC TT-Bold" charset="0"/>
                <a:sym typeface="Bradley Hand ITC TT-Bold" charset="0"/>
              </a:rPr>
              <a:t> black</a:t>
            </a:r>
            <a:r>
              <a:rPr lang="en-US" sz="2400" dirty="0" smtClean="0">
                <a:solidFill>
                  <a:prstClr val="black">
                    <a:lumMod val="85000"/>
                    <a:lumOff val="15000"/>
                  </a:prstClr>
                </a:solidFill>
                <a:latin typeface="Bradley Hand ITC TT-Bold" charset="0"/>
                <a:sym typeface="Bradley Hand ITC TT-Bold" charset="0"/>
              </a:rPr>
              <a:t>, </a:t>
            </a:r>
            <a:r>
              <a:rPr lang="en-US" sz="2400" dirty="0" smtClean="0">
                <a:solidFill>
                  <a:srgbClr val="0070C0"/>
                </a:solidFill>
                <a:latin typeface="Bradley Hand ITC TT-Bold" charset="0"/>
                <a:sym typeface="Bradley Hand ITC TT-Bold" charset="0"/>
              </a:rPr>
              <a:t>blue</a:t>
            </a:r>
            <a:r>
              <a:rPr lang="en-US" sz="2400" dirty="0" smtClean="0">
                <a:solidFill>
                  <a:prstClr val="black">
                    <a:lumMod val="85000"/>
                    <a:lumOff val="15000"/>
                  </a:prstClr>
                </a:solidFill>
                <a:latin typeface="Bradley Hand ITC TT-Bold" charset="0"/>
                <a:sym typeface="Bradley Hand ITC TT-Bold" charset="0"/>
              </a:rPr>
              <a:t>,</a:t>
            </a:r>
            <a:r>
              <a:rPr lang="en-US" sz="2400" dirty="0" smtClean="0">
                <a:solidFill>
                  <a:srgbClr val="000000"/>
                </a:solidFill>
                <a:latin typeface="Bradley Hand ITC TT-Bold" charset="0"/>
                <a:sym typeface="Bradley Hand ITC TT-Bold" charset="0"/>
              </a:rPr>
              <a:t> </a:t>
            </a:r>
            <a:r>
              <a:rPr lang="en-US" sz="2400" dirty="0" smtClean="0">
                <a:solidFill>
                  <a:srgbClr val="FF0000"/>
                </a:solidFill>
                <a:latin typeface="Bradley Hand ITC TT-Bold" charset="0"/>
                <a:sym typeface="Bradley Hand ITC TT-Bold" charset="0"/>
              </a:rPr>
              <a:t>red</a:t>
            </a:r>
            <a:r>
              <a:rPr lang="en-US" sz="2400" dirty="0" smtClean="0">
                <a:solidFill>
                  <a:srgbClr val="000000"/>
                </a:solidFill>
                <a:latin typeface="Bradley Hand ITC TT-Bold" charset="0"/>
                <a:sym typeface="Bradley Hand ITC TT-Bold" charset="0"/>
              </a:rPr>
              <a:t> </a:t>
            </a:r>
            <a:r>
              <a:rPr lang="en-US" sz="2400" dirty="0" smtClean="0">
                <a:solidFill>
                  <a:prstClr val="black">
                    <a:lumMod val="85000"/>
                    <a:lumOff val="15000"/>
                  </a:prstClr>
                </a:solidFill>
                <a:latin typeface="Bradley Hand ITC TT-Bold" charset="0"/>
                <a:sym typeface="Bradley Hand ITC TT-Bold" charset="0"/>
              </a:rPr>
              <a:t>or</a:t>
            </a:r>
            <a:r>
              <a:rPr lang="en-US" sz="2400" dirty="0" smtClean="0">
                <a:solidFill>
                  <a:srgbClr val="000000"/>
                </a:solidFill>
                <a:latin typeface="Bradley Hand ITC TT-Bold" charset="0"/>
                <a:sym typeface="Bradley Hand ITC TT-Bold" charset="0"/>
              </a:rPr>
              <a:t> </a:t>
            </a:r>
            <a:r>
              <a:rPr lang="en-US" sz="2400" dirty="0" smtClean="0">
                <a:solidFill>
                  <a:srgbClr val="FFFF00"/>
                </a:solidFill>
                <a:latin typeface="Bradley Hand ITC TT-Bold" charset="0"/>
                <a:sym typeface="Bradley Hand ITC TT-Bold" charset="0"/>
              </a:rPr>
              <a:t>yellow</a:t>
            </a:r>
            <a:r>
              <a:rPr lang="en-US" sz="2400" dirty="0" smtClean="0">
                <a:solidFill>
                  <a:prstClr val="black">
                    <a:lumMod val="85000"/>
                    <a:lumOff val="15000"/>
                  </a:prstClr>
                </a:solidFill>
                <a:latin typeface="Bradley Hand ITC TT-Bold" charset="0"/>
                <a:sym typeface="Bradley Hand ITC TT-Bold" charset="0"/>
              </a:rPr>
              <a:t>)?</a:t>
            </a:r>
          </a:p>
          <a:p>
            <a:pPr algn="ctr" eaLnBrk="0" fontAlgn="base" hangingPunct="0">
              <a:spcBef>
                <a:spcPct val="0"/>
              </a:spcBef>
              <a:spcAft>
                <a:spcPct val="0"/>
              </a:spcAft>
              <a:defRPr/>
            </a:pPr>
            <a:endParaRPr lang="en-US" sz="1000" dirty="0" smtClean="0">
              <a:solidFill>
                <a:srgbClr val="ED7D31">
                  <a:lumMod val="75000"/>
                </a:srgbClr>
              </a:solidFill>
              <a:latin typeface="Bradley Hand ITC TT-Bold" charset="0"/>
              <a:sym typeface="Bradley Hand ITC TT-Bold" charset="0"/>
            </a:endParaRPr>
          </a:p>
          <a:p>
            <a:pPr algn="ctr" eaLnBrk="0" fontAlgn="base" hangingPunct="0">
              <a:spcBef>
                <a:spcPct val="0"/>
              </a:spcBef>
              <a:spcAft>
                <a:spcPct val="0"/>
              </a:spcAft>
              <a:defRPr/>
            </a:pPr>
            <a:r>
              <a:rPr lang="en-US" sz="2400" dirty="0" smtClean="0">
                <a:solidFill>
                  <a:srgbClr val="C00000"/>
                </a:solidFill>
                <a:latin typeface="Bradley Hand ITC TT-Bold" charset="0"/>
                <a:sym typeface="Bradley Hand ITC TT-Bold" charset="0"/>
              </a:rPr>
              <a:t>Did </a:t>
            </a:r>
            <a:r>
              <a:rPr lang="en-US" sz="2400" dirty="0">
                <a:solidFill>
                  <a:srgbClr val="C00000"/>
                </a:solidFill>
                <a:latin typeface="Bradley Hand ITC TT-Bold" charset="0"/>
                <a:sym typeface="Bradley Hand ITC TT-Bold" charset="0"/>
              </a:rPr>
              <a:t>you hit the bullseye? </a:t>
            </a:r>
            <a:endParaRPr lang="en-US" sz="2400" dirty="0" smtClean="0">
              <a:solidFill>
                <a:srgbClr val="C00000"/>
              </a:solidFill>
              <a:latin typeface="Bradley Hand ITC TT-Bold" charset="0"/>
              <a:sym typeface="Bradley Hand ITC TT-Bold" charset="0"/>
            </a:endParaRPr>
          </a:p>
          <a:p>
            <a:pPr algn="ctr" eaLnBrk="0" fontAlgn="base" hangingPunct="0">
              <a:spcBef>
                <a:spcPct val="0"/>
              </a:spcBef>
              <a:spcAft>
                <a:spcPct val="0"/>
              </a:spcAft>
              <a:defRPr/>
            </a:pPr>
            <a:endParaRPr lang="en-US" sz="2400" dirty="0" smtClean="0">
              <a:solidFill>
                <a:srgbClr val="C00000"/>
              </a:solidFill>
              <a:latin typeface="Bradley Hand ITC TT-Bold" charset="0"/>
              <a:sym typeface="Bradley Hand ITC TT-Bold" charset="0"/>
            </a:endParaRPr>
          </a:p>
          <a:p>
            <a:pPr algn="ctr" eaLnBrk="0" fontAlgn="base" hangingPunct="0">
              <a:spcBef>
                <a:spcPct val="0"/>
              </a:spcBef>
              <a:spcAft>
                <a:spcPct val="0"/>
              </a:spcAft>
              <a:defRPr/>
            </a:pPr>
            <a:endParaRPr lang="en-US" sz="2400" dirty="0" smtClean="0">
              <a:solidFill>
                <a:srgbClr val="C00000"/>
              </a:solidFill>
              <a:latin typeface="Bradley Hand ITC TT-Bold" charset="0"/>
              <a:sym typeface="Bradley Hand ITC TT-Bold" charset="0"/>
            </a:endParaRPr>
          </a:p>
          <a:p>
            <a:pPr algn="ctr" eaLnBrk="0" fontAlgn="base" hangingPunct="0">
              <a:spcBef>
                <a:spcPct val="0"/>
              </a:spcBef>
              <a:spcAft>
                <a:spcPct val="0"/>
              </a:spcAft>
              <a:defRPr/>
            </a:pPr>
            <a:endParaRPr lang="en-US" sz="800" dirty="0" smtClean="0">
              <a:solidFill>
                <a:srgbClr val="C00000"/>
              </a:solidFill>
              <a:latin typeface="Bradley Hand ITC TT-Bold" charset="0"/>
              <a:sym typeface="Bradley Hand ITC TT-Bold" charset="0"/>
            </a:endParaRPr>
          </a:p>
          <a:p>
            <a:pPr algn="ctr" eaLnBrk="0" fontAlgn="base" hangingPunct="0">
              <a:spcBef>
                <a:spcPct val="0"/>
              </a:spcBef>
              <a:spcAft>
                <a:spcPct val="0"/>
              </a:spcAft>
              <a:defRPr/>
            </a:pPr>
            <a:endParaRPr lang="en-US" sz="800" dirty="0" smtClean="0">
              <a:solidFill>
                <a:srgbClr val="C00000"/>
              </a:solidFill>
              <a:latin typeface="Bradley Hand ITC TT-Bold" charset="0"/>
              <a:sym typeface="Bradley Hand ITC TT-Bold" charset="0"/>
            </a:endParaRPr>
          </a:p>
          <a:p>
            <a:pPr algn="ctr" eaLnBrk="0" fontAlgn="base" hangingPunct="0">
              <a:spcBef>
                <a:spcPct val="0"/>
              </a:spcBef>
              <a:spcAft>
                <a:spcPct val="0"/>
              </a:spcAft>
              <a:defRPr/>
            </a:pPr>
            <a:endParaRPr lang="en-US" sz="800" dirty="0" smtClean="0">
              <a:solidFill>
                <a:srgbClr val="C00000"/>
              </a:solidFill>
              <a:latin typeface="Bradley Hand ITC TT-Bold" charset="0"/>
              <a:sym typeface="Bradley Hand ITC TT-Bold" charset="0"/>
            </a:endParaRPr>
          </a:p>
          <a:p>
            <a:pPr algn="ctr" eaLnBrk="0" fontAlgn="base" hangingPunct="0">
              <a:spcBef>
                <a:spcPct val="0"/>
              </a:spcBef>
              <a:spcAft>
                <a:spcPct val="0"/>
              </a:spcAft>
              <a:defRPr/>
            </a:pPr>
            <a:endParaRPr lang="en-US" sz="800" dirty="0" smtClean="0">
              <a:solidFill>
                <a:srgbClr val="C00000"/>
              </a:solidFill>
              <a:latin typeface="Bradley Hand ITC TT-Bold" charset="0"/>
              <a:sym typeface="Bradley Hand ITC TT-Bold" charset="0"/>
            </a:endParaRPr>
          </a:p>
          <a:p>
            <a:pPr algn="ctr" eaLnBrk="0" fontAlgn="base" hangingPunct="0">
              <a:spcBef>
                <a:spcPct val="0"/>
              </a:spcBef>
              <a:spcAft>
                <a:spcPct val="0"/>
              </a:spcAft>
              <a:defRPr/>
            </a:pPr>
            <a:endParaRPr lang="en-US" sz="800" dirty="0">
              <a:solidFill>
                <a:srgbClr val="C00000"/>
              </a:solidFill>
              <a:latin typeface="Bradley Hand ITC TT-Bold" charset="0"/>
              <a:sym typeface="Bradley Hand ITC TT-Bold" charset="0"/>
            </a:endParaRPr>
          </a:p>
        </p:txBody>
      </p:sp>
      <p:sp>
        <p:nvSpPr>
          <p:cNvPr id="3" name="Rectangle 2"/>
          <p:cNvSpPr/>
          <p:nvPr/>
        </p:nvSpPr>
        <p:spPr>
          <a:xfrm>
            <a:off x="1752600" y="693084"/>
            <a:ext cx="8610600" cy="461665"/>
          </a:xfrm>
          <a:prstGeom prst="rect">
            <a:avLst/>
          </a:prstGeom>
        </p:spPr>
        <p:txBody>
          <a:bodyPr wrap="square">
            <a:spAutoFit/>
          </a:bodyPr>
          <a:lstStyle/>
          <a:p>
            <a:pPr marL="317500" algn="ctr">
              <a:spcBef>
                <a:spcPts val="2000"/>
              </a:spcBef>
              <a:buSzPct val="46000"/>
              <a:defRPr/>
            </a:pPr>
            <a:r>
              <a:rPr lang="en-US" sz="2400" i="1" kern="0" dirty="0">
                <a:solidFill>
                  <a:prstClr val="black"/>
                </a:solidFill>
                <a:latin typeface="Georgia"/>
                <a:sym typeface="Times" panose="02020603050405020304" pitchFamily="18" charset="0"/>
              </a:rPr>
              <a:t>Discuss at your </a:t>
            </a:r>
            <a:r>
              <a:rPr lang="en-US" sz="2400" i="1" kern="0" dirty="0" smtClean="0">
                <a:solidFill>
                  <a:prstClr val="black"/>
                </a:solidFill>
                <a:latin typeface="Georgia"/>
                <a:sym typeface="Times" panose="02020603050405020304" pitchFamily="18" charset="0"/>
              </a:rPr>
              <a:t>table.</a:t>
            </a:r>
            <a:endParaRPr lang="en-US" sz="2400" i="1" kern="0" dirty="0">
              <a:solidFill>
                <a:prstClr val="black"/>
              </a:solidFill>
              <a:latin typeface="Georgia"/>
              <a:sym typeface="Times" panose="02020603050405020304" pitchFamily="18" charset="0"/>
            </a:endParaRP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423876"/>
            <a:ext cx="2133600"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64750" y="4423876"/>
            <a:ext cx="2127250"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2819400" y="32869"/>
            <a:ext cx="6781800" cy="707886"/>
          </a:xfrm>
          <a:prstGeom prst="rect">
            <a:avLst/>
          </a:prstGeom>
          <a:noFill/>
        </p:spPr>
        <p:txBody>
          <a:bodyPr wrap="square" rtlCol="0">
            <a:spAutoFit/>
          </a:bodyPr>
          <a:lstStyle/>
          <a:p>
            <a:pPr algn="ctr"/>
            <a:r>
              <a:rPr lang="en-US" sz="4000" b="1" u="sng" dirty="0" smtClean="0">
                <a:solidFill>
                  <a:srgbClr val="ED7D31"/>
                </a:solidFill>
              </a:rPr>
              <a:t>Let’s Review</a:t>
            </a:r>
            <a:endParaRPr lang="en-US" sz="4000" b="1" u="sng" dirty="0">
              <a:solidFill>
                <a:srgbClr val="ED7D31"/>
              </a:solidFill>
            </a:endParaRPr>
          </a:p>
        </p:txBody>
      </p:sp>
      <p:sp>
        <p:nvSpPr>
          <p:cNvPr id="5" name="Rectangle 4"/>
          <p:cNvSpPr/>
          <p:nvPr/>
        </p:nvSpPr>
        <p:spPr>
          <a:xfrm>
            <a:off x="2237688" y="5333805"/>
            <a:ext cx="7827062" cy="1569660"/>
          </a:xfrm>
          <a:prstGeom prst="rect">
            <a:avLst/>
          </a:prstGeom>
        </p:spPr>
        <p:txBody>
          <a:bodyPr wrap="square">
            <a:spAutoFit/>
          </a:bodyPr>
          <a:lstStyle/>
          <a:p>
            <a:pPr algn="ctr"/>
            <a:r>
              <a:rPr lang="en-US" sz="3200" i="1" dirty="0">
                <a:solidFill>
                  <a:srgbClr val="7030A0"/>
                </a:solidFill>
                <a:latin typeface="Times New Roman" panose="02020603050405020304" pitchFamily="18" charset="0"/>
                <a:ea typeface="Times New Roman" panose="02020603050405020304" pitchFamily="18" charset="0"/>
              </a:rPr>
              <a:t>Learning Target: </a:t>
            </a:r>
            <a:r>
              <a:rPr lang="en-US" sz="3200" i="1" dirty="0">
                <a:solidFill>
                  <a:srgbClr val="7030A0"/>
                </a:solidFill>
                <a:latin typeface="Times New Roman" panose="02020603050405020304" pitchFamily="18" charset="0"/>
                <a:ea typeface="Times New Roman" panose="02020603050405020304" pitchFamily="18" charset="0"/>
              </a:rPr>
              <a:t>Understand tariffs, embargos, trade agreements &amp; restrictions (WTO, NAFTA, CAFTA, EU</a:t>
            </a:r>
            <a:r>
              <a:rPr lang="en-US" sz="3200" i="1" dirty="0" smtClean="0">
                <a:solidFill>
                  <a:srgbClr val="7030A0"/>
                </a:solidFill>
                <a:latin typeface="Times New Roman" panose="02020603050405020304" pitchFamily="18" charset="0"/>
                <a:ea typeface="Times New Roman" panose="02020603050405020304" pitchFamily="18" charset="0"/>
              </a:rPr>
              <a:t>…)</a:t>
            </a:r>
            <a:endParaRPr lang="en-US" sz="3200" dirty="0">
              <a:solidFill>
                <a:schemeClr val="accent6">
                  <a:lumMod val="75000"/>
                </a:schemeClr>
              </a:solidFill>
            </a:endParaRPr>
          </a:p>
        </p:txBody>
      </p:sp>
    </p:spTree>
    <p:extLst>
      <p:ext uri="{BB962C8B-B14F-4D97-AF65-F5344CB8AC3E}">
        <p14:creationId xmlns:p14="http://schemas.microsoft.com/office/powerpoint/2010/main" val="300705287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 result for thumb up down middle"/>
          <p:cNvPicPr/>
          <p:nvPr/>
        </p:nvPicPr>
        <p:blipFill>
          <a:blip r:embed="rId2">
            <a:extLst>
              <a:ext uri="{28A0092B-C50C-407E-A947-70E740481C1C}">
                <a14:useLocalDpi xmlns:a14="http://schemas.microsoft.com/office/drawing/2010/main" val="0"/>
              </a:ext>
            </a:extLst>
          </a:blip>
          <a:srcRect/>
          <a:stretch>
            <a:fillRect/>
          </a:stretch>
        </p:blipFill>
        <p:spPr bwMode="auto">
          <a:xfrm>
            <a:off x="3127663" y="706581"/>
            <a:ext cx="5910174" cy="5391630"/>
          </a:xfrm>
          <a:prstGeom prst="rect">
            <a:avLst/>
          </a:prstGeom>
          <a:noFill/>
          <a:ln>
            <a:noFill/>
          </a:ln>
        </p:spPr>
      </p:pic>
    </p:spTree>
    <p:extLst>
      <p:ext uri="{BB962C8B-B14F-4D97-AF65-F5344CB8AC3E}">
        <p14:creationId xmlns:p14="http://schemas.microsoft.com/office/powerpoint/2010/main" val="25729399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6809" y="1932709"/>
            <a:ext cx="11139055" cy="623454"/>
          </a:xfrm>
        </p:spPr>
        <p:txBody>
          <a:bodyPr>
            <a:normAutofit fontScale="90000"/>
          </a:bodyPr>
          <a:lstStyle/>
          <a:p>
            <a:pPr algn="ctr">
              <a:spcBef>
                <a:spcPts val="1000"/>
              </a:spcBef>
            </a:pPr>
            <a:r>
              <a:rPr lang="en-US" b="1" u="sng" dirty="0" smtClean="0">
                <a:solidFill>
                  <a:schemeClr val="accent5"/>
                </a:solidFill>
              </a:rPr>
              <a:t>ECONOMICS</a:t>
            </a:r>
            <a:r>
              <a:rPr lang="en-US" u="sng" dirty="0" smtClean="0">
                <a:solidFill>
                  <a:schemeClr val="accent5"/>
                </a:solidFill>
              </a:rPr>
              <a:t/>
            </a:r>
            <a:br>
              <a:rPr lang="en-US" u="sng" dirty="0" smtClean="0">
                <a:solidFill>
                  <a:schemeClr val="accent5"/>
                </a:solidFill>
              </a:rPr>
            </a:br>
            <a:r>
              <a:rPr lang="en-US" sz="3600" dirty="0" smtClean="0">
                <a:solidFill>
                  <a:schemeClr val="accent6">
                    <a:lumMod val="75000"/>
                  </a:schemeClr>
                </a:solidFill>
              </a:rPr>
              <a:t>Chapter 18.3: Restrictions on World Trade</a:t>
            </a:r>
            <a:br>
              <a:rPr lang="en-US" sz="3600" dirty="0" smtClean="0">
                <a:solidFill>
                  <a:schemeClr val="accent6">
                    <a:lumMod val="75000"/>
                  </a:schemeClr>
                </a:solidFill>
              </a:rPr>
            </a:br>
            <a:r>
              <a:rPr lang="en-US" sz="3600" i="1" dirty="0" smtClean="0">
                <a:solidFill>
                  <a:srgbClr val="7030A0"/>
                </a:solidFill>
                <a:latin typeface="Times New Roman" panose="02020603050405020304" pitchFamily="18" charset="0"/>
                <a:ea typeface="Times New Roman" panose="02020603050405020304" pitchFamily="18" charset="0"/>
                <a:cs typeface="+mn-cs"/>
              </a:rPr>
              <a:t/>
            </a:r>
            <a:br>
              <a:rPr lang="en-US" sz="3600" i="1" dirty="0" smtClean="0">
                <a:solidFill>
                  <a:srgbClr val="7030A0"/>
                </a:solidFill>
                <a:latin typeface="Times New Roman" panose="02020603050405020304" pitchFamily="18" charset="0"/>
                <a:ea typeface="Times New Roman" panose="02020603050405020304" pitchFamily="18" charset="0"/>
                <a:cs typeface="+mn-cs"/>
              </a:rPr>
            </a:br>
            <a:r>
              <a:rPr lang="en-US" sz="4000" i="1" dirty="0">
                <a:solidFill>
                  <a:srgbClr val="7030A0"/>
                </a:solidFill>
                <a:latin typeface="Times New Roman" panose="02020603050405020304" pitchFamily="18" charset="0"/>
                <a:ea typeface="Times New Roman" panose="02020603050405020304" pitchFamily="18" charset="0"/>
              </a:rPr>
              <a:t>Learning </a:t>
            </a:r>
            <a:r>
              <a:rPr lang="en-US" sz="4000" i="1" dirty="0" smtClean="0">
                <a:solidFill>
                  <a:srgbClr val="7030A0"/>
                </a:solidFill>
                <a:latin typeface="Times New Roman" panose="02020603050405020304" pitchFamily="18" charset="0"/>
                <a:ea typeface="Times New Roman" panose="02020603050405020304" pitchFamily="18" charset="0"/>
              </a:rPr>
              <a:t>Target: Understand </a:t>
            </a:r>
            <a:r>
              <a:rPr lang="en-US" sz="4000" i="1" dirty="0">
                <a:solidFill>
                  <a:srgbClr val="7030A0"/>
                </a:solidFill>
                <a:latin typeface="Times New Roman" panose="02020603050405020304" pitchFamily="18" charset="0"/>
                <a:ea typeface="Times New Roman" panose="02020603050405020304" pitchFamily="18" charset="0"/>
              </a:rPr>
              <a:t>tariffs, embargos, Trade agreements &amp; restrictions (WTO, NAFTA, CAFTA, </a:t>
            </a:r>
            <a:r>
              <a:rPr lang="en-US" sz="4000" i="1" dirty="0" smtClean="0">
                <a:solidFill>
                  <a:srgbClr val="7030A0"/>
                </a:solidFill>
                <a:latin typeface="Times New Roman" panose="02020603050405020304" pitchFamily="18" charset="0"/>
                <a:ea typeface="Times New Roman" panose="02020603050405020304" pitchFamily="18" charset="0"/>
              </a:rPr>
              <a:t>EU…)</a:t>
            </a:r>
            <a:br>
              <a:rPr lang="en-US" sz="4000" i="1" dirty="0" smtClean="0">
                <a:solidFill>
                  <a:srgbClr val="7030A0"/>
                </a:solidFill>
                <a:latin typeface="Times New Roman" panose="02020603050405020304" pitchFamily="18" charset="0"/>
                <a:ea typeface="Times New Roman" panose="02020603050405020304" pitchFamily="18" charset="0"/>
              </a:rPr>
            </a:br>
            <a:r>
              <a:rPr lang="en-US" sz="4000" dirty="0" smtClean="0">
                <a:solidFill>
                  <a:srgbClr val="70AD47">
                    <a:lumMod val="75000"/>
                  </a:srgbClr>
                </a:solidFill>
                <a:latin typeface="Calibri" panose="020F0502020204030204"/>
                <a:ea typeface="+mn-ea"/>
                <a:cs typeface="+mn-cs"/>
              </a:rPr>
              <a:t/>
            </a:r>
            <a:br>
              <a:rPr lang="en-US" sz="4000" dirty="0" smtClean="0">
                <a:solidFill>
                  <a:srgbClr val="70AD47">
                    <a:lumMod val="75000"/>
                  </a:srgbClr>
                </a:solidFill>
                <a:latin typeface="Calibri" panose="020F0502020204030204"/>
                <a:ea typeface="+mn-ea"/>
                <a:cs typeface="+mn-cs"/>
              </a:rPr>
            </a:br>
            <a:r>
              <a:rPr lang="en-US" sz="3400" dirty="0" smtClean="0">
                <a:solidFill>
                  <a:prstClr val="black"/>
                </a:solidFill>
                <a:latin typeface="Times New Roman" panose="02020603050405020304" pitchFamily="18" charset="0"/>
                <a:ea typeface="Times New Roman" panose="02020603050405020304" pitchFamily="18" charset="0"/>
                <a:cs typeface="+mn-cs"/>
              </a:rPr>
              <a:t/>
            </a:r>
            <a:br>
              <a:rPr lang="en-US" sz="3400" dirty="0" smtClean="0">
                <a:solidFill>
                  <a:prstClr val="black"/>
                </a:solidFill>
                <a:latin typeface="Times New Roman" panose="02020603050405020304" pitchFamily="18" charset="0"/>
                <a:ea typeface="Times New Roman" panose="02020603050405020304" pitchFamily="18" charset="0"/>
                <a:cs typeface="+mn-cs"/>
              </a:rPr>
            </a:br>
            <a:r>
              <a:rPr lang="en-US" sz="4000" dirty="0" smtClean="0">
                <a:solidFill>
                  <a:srgbClr val="70AD47">
                    <a:lumMod val="75000"/>
                  </a:srgbClr>
                </a:solidFill>
                <a:latin typeface="Calibri" panose="020F0502020204030204"/>
                <a:ea typeface="+mn-ea"/>
                <a:cs typeface="+mn-cs"/>
              </a:rPr>
              <a:t/>
            </a:r>
            <a:br>
              <a:rPr lang="en-US" sz="4000" dirty="0" smtClean="0">
                <a:solidFill>
                  <a:srgbClr val="70AD47">
                    <a:lumMod val="75000"/>
                  </a:srgbClr>
                </a:solidFill>
                <a:latin typeface="Calibri" panose="020F0502020204030204"/>
                <a:ea typeface="+mn-ea"/>
                <a:cs typeface="+mn-cs"/>
              </a:rPr>
            </a:br>
            <a:endParaRPr lang="en-US" sz="3200" dirty="0">
              <a:latin typeface="Times New Roman" panose="02020603050405020304" pitchFamily="18" charset="0"/>
              <a:ea typeface="Times New Roman" panose="02020603050405020304" pitchFamily="18" charset="0"/>
            </a:endParaRPr>
          </a:p>
        </p:txBody>
      </p:sp>
      <p:sp>
        <p:nvSpPr>
          <p:cNvPr id="3" name="Content Placeholder 2"/>
          <p:cNvSpPr>
            <a:spLocks noGrp="1"/>
          </p:cNvSpPr>
          <p:nvPr>
            <p:ph idx="1"/>
          </p:nvPr>
        </p:nvSpPr>
        <p:spPr>
          <a:xfrm>
            <a:off x="214743" y="2670464"/>
            <a:ext cx="11762509" cy="3975707"/>
          </a:xfrm>
        </p:spPr>
        <p:txBody>
          <a:bodyPr>
            <a:normAutofit/>
          </a:bodyPr>
          <a:lstStyle/>
          <a:p>
            <a:pPr marL="0" lvl="0" indent="0" algn="ctr">
              <a:spcBef>
                <a:spcPts val="0"/>
              </a:spcBef>
              <a:buClr>
                <a:srgbClr val="83992A"/>
              </a:buClr>
              <a:buNone/>
            </a:pPr>
            <a:r>
              <a:rPr lang="en-US" sz="2800" b="1" i="1" u="sng" dirty="0" smtClean="0">
                <a:solidFill>
                  <a:srgbClr val="002060"/>
                </a:solidFill>
                <a:latin typeface="Times New Roman" panose="02020603050405020304" pitchFamily="18" charset="0"/>
                <a:ea typeface="Times New Roman" panose="02020603050405020304" pitchFamily="18" charset="0"/>
              </a:rPr>
              <a:t>Success </a:t>
            </a:r>
            <a:r>
              <a:rPr lang="en-US" sz="2800" b="1" i="1" u="sng" dirty="0">
                <a:solidFill>
                  <a:srgbClr val="002060"/>
                </a:solidFill>
                <a:latin typeface="Times New Roman" panose="02020603050405020304" pitchFamily="18" charset="0"/>
                <a:ea typeface="Times New Roman" panose="02020603050405020304" pitchFamily="18" charset="0"/>
              </a:rPr>
              <a:t>Criteria</a:t>
            </a:r>
          </a:p>
          <a:p>
            <a:pPr marL="0" lvl="0" indent="0" algn="ctr">
              <a:buClr>
                <a:srgbClr val="83992A"/>
              </a:buClr>
              <a:buNone/>
            </a:pPr>
            <a:r>
              <a:rPr lang="en-US" sz="2500" b="1" dirty="0">
                <a:solidFill>
                  <a:prstClr val="black"/>
                </a:solidFill>
              </a:rPr>
              <a:t>You should be able to</a:t>
            </a:r>
            <a:r>
              <a:rPr lang="en-US" sz="2500" b="1" dirty="0" smtClean="0">
                <a:solidFill>
                  <a:prstClr val="black"/>
                </a:solidFill>
              </a:rPr>
              <a:t>…</a:t>
            </a:r>
            <a:endParaRPr lang="en-US" sz="2500" i="1" dirty="0" smtClean="0">
              <a:solidFill>
                <a:prstClr val="black"/>
              </a:solidFill>
            </a:endParaRPr>
          </a:p>
          <a:p>
            <a:pPr marL="0" marR="0" indent="0" algn="ctr">
              <a:spcBef>
                <a:spcPts val="0"/>
              </a:spcBef>
              <a:spcAft>
                <a:spcPts val="0"/>
              </a:spcAft>
              <a:buNone/>
            </a:pPr>
            <a:r>
              <a:rPr lang="en-US" sz="3200" i="1" dirty="0">
                <a:latin typeface="Calibri" panose="020F0502020204030204" pitchFamily="34" charset="0"/>
                <a:ea typeface="Times New Roman" panose="02020603050405020304" pitchFamily="18" charset="0"/>
                <a:cs typeface="Times New Roman" panose="02020603050405020304" pitchFamily="18" charset="0"/>
              </a:rPr>
              <a:t>1. Analyze the changing relationship between the U.S. economy and the global economy including a the impact of trade agreements</a:t>
            </a:r>
          </a:p>
          <a:p>
            <a:pPr marL="514350" marR="0" indent="-514350" algn="ctr">
              <a:spcBef>
                <a:spcPts val="0"/>
              </a:spcBef>
              <a:spcAft>
                <a:spcPts val="0"/>
              </a:spcAft>
              <a:buAutoNum type="arabicPeriod"/>
            </a:pPr>
            <a:endParaRPr lang="en-US" sz="1200" i="1" dirty="0">
              <a:latin typeface="Calibri" panose="020F0502020204030204" pitchFamily="34" charset="0"/>
              <a:ea typeface="Times New Roman" panose="02020603050405020304" pitchFamily="18" charset="0"/>
              <a:cs typeface="Times New Roman" panose="02020603050405020304" pitchFamily="18" charset="0"/>
            </a:endParaRPr>
          </a:p>
          <a:p>
            <a:pPr marL="0" marR="0" indent="0" algn="ctr">
              <a:spcBef>
                <a:spcPts val="0"/>
              </a:spcBef>
              <a:spcAft>
                <a:spcPts val="0"/>
              </a:spcAft>
              <a:buNone/>
            </a:pPr>
            <a:r>
              <a:rPr lang="en-US" sz="3200" i="1" dirty="0">
                <a:latin typeface="Calibri" panose="020F0502020204030204" pitchFamily="34" charset="0"/>
                <a:ea typeface="Times New Roman" panose="02020603050405020304" pitchFamily="18" charset="0"/>
                <a:cs typeface="Times New Roman" panose="02020603050405020304" pitchFamily="18" charset="0"/>
              </a:rPr>
              <a:t>2. Assess the impact of trade policies such as tariffs </a:t>
            </a:r>
          </a:p>
          <a:p>
            <a:pPr marL="514350" marR="0" indent="-514350" algn="ctr">
              <a:spcBef>
                <a:spcPts val="0"/>
              </a:spcBef>
              <a:spcAft>
                <a:spcPts val="0"/>
              </a:spcAft>
              <a:buAutoNum type="arabicPeriod"/>
            </a:pPr>
            <a:endParaRPr lang="en-US" sz="1200" i="1" dirty="0">
              <a:latin typeface="Calibri" panose="020F0502020204030204" pitchFamily="34" charset="0"/>
              <a:ea typeface="Times New Roman" panose="02020603050405020304" pitchFamily="18" charset="0"/>
              <a:cs typeface="Times New Roman" panose="02020603050405020304" pitchFamily="18" charset="0"/>
            </a:endParaRPr>
          </a:p>
          <a:p>
            <a:pPr marL="0" marR="0" indent="0" algn="ctr">
              <a:spcBef>
                <a:spcPts val="0"/>
              </a:spcBef>
              <a:spcAft>
                <a:spcPts val="0"/>
              </a:spcAft>
              <a:buNone/>
            </a:pPr>
            <a:r>
              <a:rPr lang="en-US" sz="3200" i="1" dirty="0">
                <a:latin typeface="Calibri" panose="020F0502020204030204" pitchFamily="34" charset="0"/>
                <a:ea typeface="Times New Roman" panose="02020603050405020304" pitchFamily="18" charset="0"/>
                <a:cs typeface="Times New Roman" panose="02020603050405020304" pitchFamily="18" charset="0"/>
              </a:rPr>
              <a:t>3. Assess the impact of trade policies including quotas, embargoes and other barriers</a:t>
            </a:r>
          </a:p>
        </p:txBody>
      </p:sp>
    </p:spTree>
    <p:extLst>
      <p:ext uri="{BB962C8B-B14F-4D97-AF65-F5344CB8AC3E}">
        <p14:creationId xmlns:p14="http://schemas.microsoft.com/office/powerpoint/2010/main" val="387873936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284971" y="76850"/>
            <a:ext cx="9594839" cy="6781150"/>
          </a:xfrm>
          <a:prstGeom prst="rect">
            <a:avLst/>
          </a:prstGeom>
          <a:solidFill>
            <a:schemeClr val="bg1"/>
          </a:solidFill>
        </p:spPr>
      </p:pic>
    </p:spTree>
    <p:extLst>
      <p:ext uri="{BB962C8B-B14F-4D97-AF65-F5344CB8AC3E}">
        <p14:creationId xmlns:p14="http://schemas.microsoft.com/office/powerpoint/2010/main" val="1307953812"/>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568328" y="710679"/>
            <a:ext cx="9242551" cy="3026398"/>
          </a:xfrm>
          <a:prstGeom prst="rect">
            <a:avLst/>
          </a:prstGeom>
        </p:spPr>
      </p:pic>
      <p:pic>
        <p:nvPicPr>
          <p:cNvPr id="3" name="Picture 2"/>
          <p:cNvPicPr>
            <a:picLocks noChangeAspect="1"/>
          </p:cNvPicPr>
          <p:nvPr/>
        </p:nvPicPr>
        <p:blipFill>
          <a:blip r:embed="rId3"/>
          <a:stretch>
            <a:fillRect/>
          </a:stretch>
        </p:blipFill>
        <p:spPr>
          <a:xfrm>
            <a:off x="1346203" y="4381384"/>
            <a:ext cx="4535489" cy="2476616"/>
          </a:xfrm>
          <a:prstGeom prst="rect">
            <a:avLst/>
          </a:prstGeom>
        </p:spPr>
      </p:pic>
      <p:pic>
        <p:nvPicPr>
          <p:cNvPr id="4" name="Picture 3"/>
          <p:cNvPicPr>
            <a:picLocks noChangeAspect="1"/>
          </p:cNvPicPr>
          <p:nvPr/>
        </p:nvPicPr>
        <p:blipFill>
          <a:blip r:embed="rId4"/>
          <a:stretch>
            <a:fillRect/>
          </a:stretch>
        </p:blipFill>
        <p:spPr>
          <a:xfrm>
            <a:off x="6707985" y="4431138"/>
            <a:ext cx="4230687" cy="2377108"/>
          </a:xfrm>
          <a:prstGeom prst="rect">
            <a:avLst/>
          </a:prstGeom>
        </p:spPr>
      </p:pic>
      <p:sp>
        <p:nvSpPr>
          <p:cNvPr id="5" name="TextBox 4"/>
          <p:cNvSpPr txBox="1"/>
          <p:nvPr/>
        </p:nvSpPr>
        <p:spPr>
          <a:xfrm>
            <a:off x="3669450" y="3654129"/>
            <a:ext cx="4762500" cy="769441"/>
          </a:xfrm>
          <a:prstGeom prst="rect">
            <a:avLst/>
          </a:prstGeom>
          <a:noFill/>
        </p:spPr>
        <p:txBody>
          <a:bodyPr wrap="square" rtlCol="0">
            <a:spAutoFit/>
          </a:bodyPr>
          <a:lstStyle/>
          <a:p>
            <a:pPr algn="ctr"/>
            <a:r>
              <a:rPr lang="en-US" sz="4400" dirty="0" smtClean="0"/>
              <a:t>#WeLoveToLearn</a:t>
            </a:r>
            <a:endParaRPr lang="en-US" sz="4400" dirty="0"/>
          </a:p>
        </p:txBody>
      </p:sp>
      <p:sp>
        <p:nvSpPr>
          <p:cNvPr id="6" name="Rectangle 5"/>
          <p:cNvSpPr/>
          <p:nvPr/>
        </p:nvSpPr>
        <p:spPr>
          <a:xfrm>
            <a:off x="3563589" y="24185"/>
            <a:ext cx="4636206" cy="769441"/>
          </a:xfrm>
          <a:prstGeom prst="rect">
            <a:avLst/>
          </a:prstGeom>
        </p:spPr>
        <p:txBody>
          <a:bodyPr wrap="none">
            <a:spAutoFit/>
          </a:bodyPr>
          <a:lstStyle/>
          <a:p>
            <a:pPr lvl="0" algn="ctr"/>
            <a:r>
              <a:rPr lang="en-US" sz="4400" b="1" dirty="0" smtClean="0">
                <a:solidFill>
                  <a:srgbClr val="002060"/>
                </a:solidFill>
              </a:rPr>
              <a:t>SUCCESS CRITERIA</a:t>
            </a:r>
          </a:p>
        </p:txBody>
      </p:sp>
    </p:spTree>
    <p:extLst>
      <p:ext uri="{BB962C8B-B14F-4D97-AF65-F5344CB8AC3E}">
        <p14:creationId xmlns:p14="http://schemas.microsoft.com/office/powerpoint/2010/main" val="3988471585"/>
      </p:ext>
    </p:extLst>
  </p:cSld>
  <p:clrMapOvr>
    <a:masterClrMapping/>
  </p:clrMapOvr>
  <p:transition spd="slow">
    <p:randomBar dir="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654154447"/>
              </p:ext>
            </p:extLst>
          </p:nvPr>
        </p:nvGraphicFramePr>
        <p:xfrm>
          <a:off x="0" y="0"/>
          <a:ext cx="12192000" cy="3505266"/>
        </p:xfrm>
        <a:graphic>
          <a:graphicData uri="http://schemas.openxmlformats.org/drawingml/2006/table">
            <a:tbl>
              <a:tblPr firstRow="1" firstCol="1" lastRow="1" lastCol="1" bandRow="1" bandCol="1">
                <a:tableStyleId>{5C22544A-7EE6-4342-B048-85BDC9FD1C3A}</a:tableStyleId>
              </a:tblPr>
              <a:tblGrid>
                <a:gridCol w="4109804"/>
                <a:gridCol w="8082196"/>
              </a:tblGrid>
              <a:tr h="3505266">
                <a:tc>
                  <a:txBody>
                    <a:bodyPr/>
                    <a:lstStyle/>
                    <a:p>
                      <a:pPr marL="0" marR="0">
                        <a:lnSpc>
                          <a:spcPct val="107000"/>
                        </a:lnSpc>
                        <a:spcBef>
                          <a:spcPts val="0"/>
                        </a:spcBef>
                        <a:spcAft>
                          <a:spcPts val="0"/>
                        </a:spcAft>
                        <a:tabLst>
                          <a:tab pos="4162425" algn="l"/>
                        </a:tabLst>
                      </a:pPr>
                      <a:r>
                        <a:rPr lang="en-US" sz="3600" b="0" dirty="0">
                          <a:effectLst/>
                          <a:latin typeface="Times New Roman" panose="02020603050405020304" pitchFamily="18" charset="0"/>
                          <a:ea typeface="Times New Roman" panose="02020603050405020304" pitchFamily="18" charset="0"/>
                          <a:cs typeface="Times New Roman" panose="02020603050405020304" pitchFamily="18" charset="0"/>
                        </a:rPr>
                        <a:t>What are three major barriers to world trade?</a:t>
                      </a:r>
                      <a:endParaRPr lang="en-US" sz="3600" b="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tabLst>
                          <a:tab pos="4162425" algn="l"/>
                        </a:tabLst>
                      </a:pPr>
                      <a:r>
                        <a:rPr lang="en-US" sz="3600" b="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Which is most common?</a:t>
                      </a:r>
                      <a:endParaRPr lang="en-US" sz="3600" b="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tabLst>
                          <a:tab pos="4162425" algn="l"/>
                        </a:tabLst>
                      </a:pPr>
                      <a:r>
                        <a:rPr lang="en-US" sz="3600" b="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3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3600" b="0" dirty="0" smtClean="0">
                          <a:effectLst/>
                          <a:latin typeface="Times New Roman" panose="02020603050405020304" pitchFamily="18" charset="0"/>
                          <a:ea typeface="Times New Roman" panose="02020603050405020304" pitchFamily="18" charset="0"/>
                          <a:cs typeface="Times New Roman" panose="02020603050405020304" pitchFamily="18" charset="0"/>
                        </a:rPr>
                        <a:t>Tariffs</a:t>
                      </a:r>
                      <a:r>
                        <a:rPr lang="en-US" sz="3600" b="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0" dirty="0" smtClean="0">
                          <a:effectLst/>
                          <a:latin typeface="Times New Roman" panose="02020603050405020304" pitchFamily="18" charset="0"/>
                          <a:ea typeface="Times New Roman" panose="02020603050405020304" pitchFamily="18" charset="0"/>
                          <a:cs typeface="Times New Roman" panose="02020603050405020304" pitchFamily="18" charset="0"/>
                        </a:rPr>
                        <a:t>quotas </a:t>
                      </a:r>
                      <a:r>
                        <a:rPr lang="en-US" sz="3600" b="0" dirty="0">
                          <a:effectLst/>
                          <a:latin typeface="Times New Roman" panose="02020603050405020304" pitchFamily="18" charset="0"/>
                          <a:ea typeface="Times New Roman" panose="02020603050405020304" pitchFamily="18" charset="0"/>
                          <a:cs typeface="Times New Roman" panose="02020603050405020304" pitchFamily="18" charset="0"/>
                        </a:rPr>
                        <a:t>and embargoes.</a:t>
                      </a:r>
                      <a:endParaRPr lang="en-US" sz="3600" b="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3600" b="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3600" b="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3600" b="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The most common is the </a:t>
                      </a:r>
                      <a:r>
                        <a:rPr lang="en-US" sz="3600" b="0" dirty="0">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rPr>
                        <a:t>tariff</a:t>
                      </a:r>
                      <a:r>
                        <a:rPr lang="en-US" sz="3600" b="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3600" b="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1210235991"/>
              </p:ext>
            </p:extLst>
          </p:nvPr>
        </p:nvGraphicFramePr>
        <p:xfrm>
          <a:off x="0" y="3505266"/>
          <a:ext cx="12192000" cy="3352733"/>
        </p:xfrm>
        <a:graphic>
          <a:graphicData uri="http://schemas.openxmlformats.org/drawingml/2006/table">
            <a:tbl>
              <a:tblPr firstRow="1" firstCol="1" lastRow="1" lastCol="1" bandRow="1" bandCol="1">
                <a:tableStyleId>{5C22544A-7EE6-4342-B048-85BDC9FD1C3A}</a:tableStyleId>
              </a:tblPr>
              <a:tblGrid>
                <a:gridCol w="4109804"/>
                <a:gridCol w="8082196"/>
              </a:tblGrid>
              <a:tr h="3352733">
                <a:tc>
                  <a:txBody>
                    <a:bodyPr/>
                    <a:lstStyle/>
                    <a:p>
                      <a:pPr marL="0" marR="0">
                        <a:lnSpc>
                          <a:spcPct val="107000"/>
                        </a:lnSpc>
                        <a:spcBef>
                          <a:spcPts val="0"/>
                        </a:spcBef>
                        <a:spcAft>
                          <a:spcPts val="0"/>
                        </a:spcAft>
                        <a:tabLst>
                          <a:tab pos="4162425" algn="l"/>
                        </a:tabLst>
                      </a:pPr>
                      <a:r>
                        <a:rPr lang="en-US" sz="3600" b="0" dirty="0" smtClean="0">
                          <a:effectLst/>
                          <a:latin typeface="Times New Roman" panose="02020603050405020304" pitchFamily="18" charset="0"/>
                          <a:ea typeface="Times New Roman" panose="02020603050405020304" pitchFamily="18" charset="0"/>
                          <a:cs typeface="Times New Roman" panose="02020603050405020304" pitchFamily="18" charset="0"/>
                        </a:rPr>
                        <a:t>Tariff</a:t>
                      </a:r>
                      <a:endParaRPr lang="en-US" sz="3600" b="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tabLst>
                          <a:tab pos="4162425" algn="l"/>
                        </a:tabLst>
                      </a:pPr>
                      <a:r>
                        <a:rPr lang="en-US" sz="3600" b="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3600" b="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tabLst>
                          <a:tab pos="4162425" algn="l"/>
                        </a:tabLst>
                      </a:pPr>
                      <a:r>
                        <a:rPr lang="en-US" sz="3600" b="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3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tabLst>
                          <a:tab pos="4162425" algn="l"/>
                        </a:tabLst>
                      </a:pPr>
                      <a:r>
                        <a:rPr lang="en-US" sz="3600" b="0" dirty="0" smtClean="0">
                          <a:effectLst/>
                          <a:latin typeface="Times New Roman" panose="02020603050405020304" pitchFamily="18" charset="0"/>
                          <a:ea typeface="Times New Roman" panose="02020603050405020304" pitchFamily="18" charset="0"/>
                          <a:cs typeface="Times New Roman" panose="02020603050405020304" pitchFamily="18" charset="0"/>
                        </a:rPr>
                        <a:t>A </a:t>
                      </a:r>
                      <a:r>
                        <a:rPr lang="en-US" sz="3600" b="0" dirty="0">
                          <a:effectLst/>
                          <a:latin typeface="Times New Roman" panose="02020603050405020304" pitchFamily="18" charset="0"/>
                          <a:ea typeface="Times New Roman" panose="02020603050405020304" pitchFamily="18" charset="0"/>
                          <a:cs typeface="Times New Roman" panose="02020603050405020304" pitchFamily="18" charset="0"/>
                        </a:rPr>
                        <a:t>tax placed on an imported product.</a:t>
                      </a:r>
                      <a:endParaRPr lang="en-US" sz="3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3387789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720075871"/>
              </p:ext>
            </p:extLst>
          </p:nvPr>
        </p:nvGraphicFramePr>
        <p:xfrm>
          <a:off x="0" y="0"/>
          <a:ext cx="12192000" cy="3505266"/>
        </p:xfrm>
        <a:graphic>
          <a:graphicData uri="http://schemas.openxmlformats.org/drawingml/2006/table">
            <a:tbl>
              <a:tblPr firstRow="1" firstCol="1" lastRow="1" lastCol="1" bandRow="1" bandCol="1">
                <a:tableStyleId>{5C22544A-7EE6-4342-B048-85BDC9FD1C3A}</a:tableStyleId>
              </a:tblPr>
              <a:tblGrid>
                <a:gridCol w="4109804"/>
                <a:gridCol w="8082196"/>
              </a:tblGrid>
              <a:tr h="3505266">
                <a:tc>
                  <a:txBody>
                    <a:bodyPr/>
                    <a:lstStyle/>
                    <a:p>
                      <a:pPr marL="0" marR="0">
                        <a:lnSpc>
                          <a:spcPct val="107000"/>
                        </a:lnSpc>
                        <a:spcBef>
                          <a:spcPts val="0"/>
                        </a:spcBef>
                        <a:spcAft>
                          <a:spcPts val="0"/>
                        </a:spcAft>
                        <a:tabLst>
                          <a:tab pos="4162425" algn="l"/>
                        </a:tabLst>
                      </a:pPr>
                      <a:r>
                        <a:rPr lang="en-US" sz="3600" b="0" dirty="0" smtClean="0">
                          <a:effectLst/>
                          <a:latin typeface="Times New Roman" panose="02020603050405020304" pitchFamily="18" charset="0"/>
                          <a:ea typeface="Times New Roman" panose="02020603050405020304" pitchFamily="18" charset="0"/>
                          <a:cs typeface="Times New Roman" panose="02020603050405020304" pitchFamily="18" charset="0"/>
                        </a:rPr>
                        <a:t>Revenue tariff</a:t>
                      </a:r>
                      <a:endParaRPr lang="en-US" sz="3600" b="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tabLst>
                          <a:tab pos="4162425" algn="l"/>
                        </a:tabLst>
                      </a:pPr>
                      <a:r>
                        <a:rPr lang="en-US" sz="3600" b="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3600" b="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tabLst>
                          <a:tab pos="4162425" algn="l"/>
                        </a:tabLst>
                      </a:pPr>
                      <a:r>
                        <a:rPr lang="en-US" sz="3600" b="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3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tabLst>
                          <a:tab pos="4162425" algn="l"/>
                        </a:tabLst>
                      </a:pPr>
                      <a:r>
                        <a:rPr lang="en-US" sz="3600" b="0" dirty="0" smtClean="0">
                          <a:effectLst/>
                          <a:latin typeface="Times New Roman" panose="02020603050405020304" pitchFamily="18" charset="0"/>
                          <a:ea typeface="Times New Roman" panose="02020603050405020304" pitchFamily="18" charset="0"/>
                          <a:cs typeface="Times New Roman" panose="02020603050405020304" pitchFamily="18" charset="0"/>
                        </a:rPr>
                        <a:t>A </a:t>
                      </a:r>
                      <a:r>
                        <a:rPr lang="en-US" sz="3600" b="0" dirty="0">
                          <a:effectLst/>
                          <a:latin typeface="Times New Roman" panose="02020603050405020304" pitchFamily="18" charset="0"/>
                          <a:ea typeface="Times New Roman" panose="02020603050405020304" pitchFamily="18" charset="0"/>
                          <a:cs typeface="Times New Roman" panose="02020603050405020304" pitchFamily="18" charset="0"/>
                        </a:rPr>
                        <a:t>tax on imports used primarily to raise government revenue without restricting imports.</a:t>
                      </a:r>
                      <a:endParaRPr lang="en-US" sz="3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403907787"/>
              </p:ext>
            </p:extLst>
          </p:nvPr>
        </p:nvGraphicFramePr>
        <p:xfrm>
          <a:off x="0" y="3505266"/>
          <a:ext cx="12192000" cy="3352733"/>
        </p:xfrm>
        <a:graphic>
          <a:graphicData uri="http://schemas.openxmlformats.org/drawingml/2006/table">
            <a:tbl>
              <a:tblPr firstRow="1" firstCol="1" lastRow="1" lastCol="1" bandRow="1" bandCol="1">
                <a:tableStyleId>{5C22544A-7EE6-4342-B048-85BDC9FD1C3A}</a:tableStyleId>
              </a:tblPr>
              <a:tblGrid>
                <a:gridCol w="4109804"/>
                <a:gridCol w="8082196"/>
              </a:tblGrid>
              <a:tr h="3352733">
                <a:tc>
                  <a:txBody>
                    <a:bodyPr/>
                    <a:lstStyle/>
                    <a:p>
                      <a:pPr marL="0" marR="0">
                        <a:lnSpc>
                          <a:spcPct val="107000"/>
                        </a:lnSpc>
                        <a:spcBef>
                          <a:spcPts val="0"/>
                        </a:spcBef>
                        <a:spcAft>
                          <a:spcPts val="0"/>
                        </a:spcAft>
                        <a:tabLst>
                          <a:tab pos="4162425" algn="l"/>
                        </a:tabLst>
                      </a:pPr>
                      <a:r>
                        <a:rPr lang="en-US" sz="3600" b="0" dirty="0" smtClean="0">
                          <a:effectLst/>
                          <a:latin typeface="Times New Roman" panose="02020603050405020304" pitchFamily="18" charset="0"/>
                          <a:ea typeface="Times New Roman" panose="02020603050405020304" pitchFamily="18" charset="0"/>
                          <a:cs typeface="Times New Roman" panose="02020603050405020304" pitchFamily="18" charset="0"/>
                        </a:rPr>
                        <a:t>Protective tariff</a:t>
                      </a:r>
                      <a:endParaRPr lang="en-US" sz="3600" b="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tabLst>
                          <a:tab pos="4162425" algn="l"/>
                        </a:tabLst>
                      </a:pPr>
                      <a:r>
                        <a:rPr lang="en-US" sz="3600" b="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3600" b="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tabLst>
                          <a:tab pos="4162425" algn="l"/>
                        </a:tabLst>
                      </a:pPr>
                      <a:r>
                        <a:rPr lang="en-US" sz="3600" b="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3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tabLst>
                          <a:tab pos="4162425" algn="l"/>
                        </a:tabLst>
                      </a:pPr>
                      <a:r>
                        <a:rPr lang="en-US" sz="3600" b="0" dirty="0" smtClean="0">
                          <a:effectLst/>
                          <a:latin typeface="Times New Roman" panose="02020603050405020304" pitchFamily="18" charset="0"/>
                          <a:ea typeface="Times New Roman" panose="02020603050405020304" pitchFamily="18" charset="0"/>
                          <a:cs typeface="Times New Roman" panose="02020603050405020304" pitchFamily="18" charset="0"/>
                        </a:rPr>
                        <a:t>A </a:t>
                      </a:r>
                      <a:r>
                        <a:rPr lang="en-US" sz="3600" b="0" dirty="0">
                          <a:effectLst/>
                          <a:latin typeface="Times New Roman" panose="02020603050405020304" pitchFamily="18" charset="0"/>
                          <a:ea typeface="Times New Roman" panose="02020603050405020304" pitchFamily="18" charset="0"/>
                          <a:cs typeface="Times New Roman" panose="02020603050405020304" pitchFamily="18" charset="0"/>
                        </a:rPr>
                        <a:t>tax on imports used to raise the cost of imported goods and protect domestic producers.</a:t>
                      </a:r>
                      <a:endParaRPr lang="en-US" sz="3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1632757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706027420"/>
              </p:ext>
            </p:extLst>
          </p:nvPr>
        </p:nvGraphicFramePr>
        <p:xfrm>
          <a:off x="0" y="0"/>
          <a:ext cx="12192000" cy="3505266"/>
        </p:xfrm>
        <a:graphic>
          <a:graphicData uri="http://schemas.openxmlformats.org/drawingml/2006/table">
            <a:tbl>
              <a:tblPr firstRow="1" firstCol="1" lastRow="1" lastCol="1" bandRow="1" bandCol="1">
                <a:tableStyleId>{5C22544A-7EE6-4342-B048-85BDC9FD1C3A}</a:tableStyleId>
              </a:tblPr>
              <a:tblGrid>
                <a:gridCol w="4109804"/>
                <a:gridCol w="8082196"/>
              </a:tblGrid>
              <a:tr h="3505266">
                <a:tc>
                  <a:txBody>
                    <a:bodyPr/>
                    <a:lstStyle/>
                    <a:p>
                      <a:pPr marL="0" marR="0">
                        <a:lnSpc>
                          <a:spcPct val="107000"/>
                        </a:lnSpc>
                        <a:spcBef>
                          <a:spcPts val="0"/>
                        </a:spcBef>
                        <a:spcAft>
                          <a:spcPts val="0"/>
                        </a:spcAft>
                        <a:tabLst>
                          <a:tab pos="4162425" algn="l"/>
                        </a:tabLst>
                      </a:pPr>
                      <a:r>
                        <a:rPr lang="en-US" sz="3600" b="0" dirty="0" smtClean="0">
                          <a:effectLst/>
                          <a:latin typeface="Times New Roman" panose="02020603050405020304" pitchFamily="18" charset="0"/>
                          <a:ea typeface="Times New Roman" panose="02020603050405020304" pitchFamily="18" charset="0"/>
                          <a:cs typeface="Times New Roman" panose="02020603050405020304" pitchFamily="18" charset="0"/>
                        </a:rPr>
                        <a:t>Import quota</a:t>
                      </a:r>
                      <a:endParaRPr lang="en-US" sz="3600" b="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tabLst>
                          <a:tab pos="4162425" algn="l"/>
                        </a:tabLst>
                      </a:pPr>
                      <a:r>
                        <a:rPr lang="en-US" sz="3600" b="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3600" b="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tabLst>
                          <a:tab pos="4162425" algn="l"/>
                        </a:tabLst>
                      </a:pPr>
                      <a:r>
                        <a:rPr lang="en-US" sz="3600" b="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3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tabLst>
                          <a:tab pos="4162425" algn="l"/>
                        </a:tabLst>
                      </a:pPr>
                      <a:r>
                        <a:rPr lang="en-US" sz="3600" b="0" dirty="0" smtClean="0">
                          <a:effectLst/>
                          <a:latin typeface="Times New Roman" panose="02020603050405020304" pitchFamily="18" charset="0"/>
                          <a:ea typeface="Times New Roman" panose="02020603050405020304" pitchFamily="18" charset="0"/>
                          <a:cs typeface="Times New Roman" panose="02020603050405020304" pitchFamily="18" charset="0"/>
                        </a:rPr>
                        <a:t>A </a:t>
                      </a:r>
                      <a:r>
                        <a:rPr lang="en-US" sz="3600" b="0" dirty="0">
                          <a:effectLst/>
                          <a:latin typeface="Times New Roman" panose="02020603050405020304" pitchFamily="18" charset="0"/>
                          <a:ea typeface="Times New Roman" panose="02020603050405020304" pitchFamily="18" charset="0"/>
                          <a:cs typeface="Times New Roman" panose="02020603050405020304" pitchFamily="18" charset="0"/>
                        </a:rPr>
                        <a:t>restriction imposed on the number of units of a particular good that can be brought into a country.</a:t>
                      </a:r>
                      <a:endParaRPr lang="en-US" sz="3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2132153130"/>
              </p:ext>
            </p:extLst>
          </p:nvPr>
        </p:nvGraphicFramePr>
        <p:xfrm>
          <a:off x="0" y="3505266"/>
          <a:ext cx="12192000" cy="3352733"/>
        </p:xfrm>
        <a:graphic>
          <a:graphicData uri="http://schemas.openxmlformats.org/drawingml/2006/table">
            <a:tbl>
              <a:tblPr firstRow="1" firstCol="1" lastRow="1" lastCol="1" bandRow="1" bandCol="1">
                <a:tableStyleId>{5C22544A-7EE6-4342-B048-85BDC9FD1C3A}</a:tableStyleId>
              </a:tblPr>
              <a:tblGrid>
                <a:gridCol w="4109804"/>
                <a:gridCol w="8082196"/>
              </a:tblGrid>
              <a:tr h="3352733">
                <a:tc>
                  <a:txBody>
                    <a:bodyPr/>
                    <a:lstStyle/>
                    <a:p>
                      <a:pPr marL="0" marR="0">
                        <a:lnSpc>
                          <a:spcPct val="107000"/>
                        </a:lnSpc>
                        <a:spcBef>
                          <a:spcPts val="0"/>
                        </a:spcBef>
                        <a:spcAft>
                          <a:spcPts val="0"/>
                        </a:spcAft>
                        <a:tabLst>
                          <a:tab pos="4162425" algn="l"/>
                        </a:tabLst>
                      </a:pPr>
                      <a:r>
                        <a:rPr lang="en-US" sz="3600" b="0" dirty="0" smtClean="0">
                          <a:effectLst/>
                          <a:latin typeface="Times New Roman" panose="02020603050405020304" pitchFamily="18" charset="0"/>
                          <a:ea typeface="Times New Roman" panose="02020603050405020304" pitchFamily="18" charset="0"/>
                          <a:cs typeface="Times New Roman" panose="02020603050405020304" pitchFamily="18" charset="0"/>
                        </a:rPr>
                        <a:t>Embargo</a:t>
                      </a:r>
                      <a:endParaRPr lang="en-US" sz="3600" b="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tabLst>
                          <a:tab pos="4162425" algn="l"/>
                        </a:tabLst>
                      </a:pPr>
                      <a:r>
                        <a:rPr lang="en-US" sz="3600" b="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3600" b="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tabLst>
                          <a:tab pos="4162425" algn="l"/>
                        </a:tabLst>
                      </a:pPr>
                      <a:r>
                        <a:rPr lang="en-US" sz="3600" b="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3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tabLst>
                          <a:tab pos="4162425" algn="l"/>
                        </a:tabLst>
                      </a:pPr>
                      <a:r>
                        <a:rPr lang="en-US" sz="3600" b="0" dirty="0" smtClean="0">
                          <a:effectLst/>
                          <a:latin typeface="Times New Roman" panose="02020603050405020304" pitchFamily="18" charset="0"/>
                          <a:ea typeface="Times New Roman" panose="02020603050405020304" pitchFamily="18" charset="0"/>
                          <a:cs typeface="Times New Roman" panose="02020603050405020304" pitchFamily="18" charset="0"/>
                        </a:rPr>
                        <a:t>The </a:t>
                      </a:r>
                      <a:r>
                        <a:rPr lang="en-US" sz="3600" b="0" dirty="0">
                          <a:effectLst/>
                          <a:latin typeface="Times New Roman" panose="02020603050405020304" pitchFamily="18" charset="0"/>
                          <a:ea typeface="Times New Roman" panose="02020603050405020304" pitchFamily="18" charset="0"/>
                          <a:cs typeface="Times New Roman" panose="02020603050405020304" pitchFamily="18" charset="0"/>
                        </a:rPr>
                        <a:t>complete restriction of all goods </a:t>
                      </a:r>
                      <a:r>
                        <a:rPr lang="en-US" sz="3600" b="0" dirty="0" smtClean="0">
                          <a:effectLst/>
                          <a:latin typeface="Times New Roman" panose="02020603050405020304" pitchFamily="18" charset="0"/>
                          <a:ea typeface="Times New Roman" panose="02020603050405020304" pitchFamily="18" charset="0"/>
                          <a:cs typeface="Times New Roman" panose="02020603050405020304" pitchFamily="18" charset="0"/>
                        </a:rPr>
                        <a:t>(imports</a:t>
                      </a:r>
                      <a:r>
                        <a:rPr lang="en-US" sz="3600" b="0" baseline="0" dirty="0" smtClean="0">
                          <a:effectLst/>
                          <a:latin typeface="Times New Roman" panose="02020603050405020304" pitchFamily="18" charset="0"/>
                          <a:ea typeface="Times New Roman" panose="02020603050405020304" pitchFamily="18" charset="0"/>
                          <a:cs typeface="Times New Roman" panose="02020603050405020304" pitchFamily="18" charset="0"/>
                        </a:rPr>
                        <a:t> and exports) </a:t>
                      </a:r>
                      <a:r>
                        <a:rPr lang="en-US" sz="3600" b="0" dirty="0" smtClean="0">
                          <a:effectLst/>
                          <a:latin typeface="Times New Roman" panose="02020603050405020304" pitchFamily="18" charset="0"/>
                          <a:ea typeface="Times New Roman" panose="02020603050405020304" pitchFamily="18" charset="0"/>
                          <a:cs typeface="Times New Roman" panose="02020603050405020304" pitchFamily="18" charset="0"/>
                        </a:rPr>
                        <a:t>going </a:t>
                      </a:r>
                      <a:r>
                        <a:rPr lang="en-US" sz="3600" b="0" dirty="0">
                          <a:effectLst/>
                          <a:latin typeface="Times New Roman" panose="02020603050405020304" pitchFamily="18" charset="0"/>
                          <a:ea typeface="Times New Roman" panose="02020603050405020304" pitchFamily="18" charset="0"/>
                          <a:cs typeface="Times New Roman" panose="02020603050405020304" pitchFamily="18" charset="0"/>
                        </a:rPr>
                        <a:t>to or coming from a specific country </a:t>
                      </a:r>
                      <a:r>
                        <a:rPr lang="en-US" sz="3600" b="0" dirty="0" smtClean="0">
                          <a:effectLst/>
                          <a:latin typeface="Times New Roman" panose="02020603050405020304" pitchFamily="18" charset="0"/>
                          <a:ea typeface="Times New Roman" panose="02020603050405020304" pitchFamily="18" charset="0"/>
                          <a:cs typeface="Times New Roman" panose="02020603050405020304" pitchFamily="18" charset="0"/>
                        </a:rPr>
                        <a:t>(Example</a:t>
                      </a:r>
                      <a:r>
                        <a:rPr lang="en-US" sz="3600" b="0" baseline="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0" dirty="0" smtClean="0">
                          <a:effectLst/>
                          <a:latin typeface="Times New Roman" panose="02020603050405020304" pitchFamily="18" charset="0"/>
                          <a:ea typeface="Times New Roman" panose="02020603050405020304" pitchFamily="18" charset="0"/>
                          <a:cs typeface="Times New Roman" panose="02020603050405020304" pitchFamily="18" charset="0"/>
                        </a:rPr>
                        <a:t>Cuba).</a:t>
                      </a:r>
                      <a:endParaRPr lang="en-US" sz="3600" b="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tabLst>
                          <a:tab pos="4162425" algn="l"/>
                        </a:tabLst>
                      </a:pPr>
                      <a:r>
                        <a:rPr lang="en-US" sz="3600" b="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3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4006818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525030719"/>
              </p:ext>
            </p:extLst>
          </p:nvPr>
        </p:nvGraphicFramePr>
        <p:xfrm>
          <a:off x="0" y="0"/>
          <a:ext cx="12192000" cy="3505266"/>
        </p:xfrm>
        <a:graphic>
          <a:graphicData uri="http://schemas.openxmlformats.org/drawingml/2006/table">
            <a:tbl>
              <a:tblPr firstRow="1" firstCol="1" lastRow="1" lastCol="1" bandRow="1" bandCol="1">
                <a:tableStyleId>{5C22544A-7EE6-4342-B048-85BDC9FD1C3A}</a:tableStyleId>
              </a:tblPr>
              <a:tblGrid>
                <a:gridCol w="4109804"/>
                <a:gridCol w="8082196"/>
              </a:tblGrid>
              <a:tr h="3505266">
                <a:tc>
                  <a:txBody>
                    <a:bodyPr/>
                    <a:lstStyle/>
                    <a:p>
                      <a:pPr marL="0" marR="0">
                        <a:lnSpc>
                          <a:spcPct val="107000"/>
                        </a:lnSpc>
                        <a:spcBef>
                          <a:spcPts val="0"/>
                        </a:spcBef>
                        <a:spcAft>
                          <a:spcPts val="0"/>
                        </a:spcAft>
                        <a:tabLst>
                          <a:tab pos="4162425" algn="l"/>
                        </a:tabLst>
                      </a:pPr>
                      <a:r>
                        <a:rPr lang="en-US" sz="3600" b="0" dirty="0">
                          <a:effectLst/>
                          <a:latin typeface="Times New Roman" panose="02020603050405020304" pitchFamily="18" charset="0"/>
                          <a:ea typeface="Times New Roman" panose="02020603050405020304" pitchFamily="18" charset="0"/>
                          <a:cs typeface="Times New Roman" panose="02020603050405020304" pitchFamily="18" charset="0"/>
                        </a:rPr>
                        <a:t>Why use an embargo?</a:t>
                      </a:r>
                      <a:endParaRPr lang="en-US" sz="3600" b="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tabLst>
                          <a:tab pos="4162425" algn="l"/>
                        </a:tabLst>
                      </a:pPr>
                      <a:r>
                        <a:rPr lang="en-US" sz="3600" b="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3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tabLst>
                          <a:tab pos="4162425" algn="l"/>
                        </a:tabLst>
                      </a:pPr>
                      <a:r>
                        <a:rPr lang="en-US" sz="3600" b="0" dirty="0" smtClean="0">
                          <a:effectLst/>
                          <a:latin typeface="Times New Roman" panose="02020603050405020304" pitchFamily="18" charset="0"/>
                          <a:ea typeface="Times New Roman" panose="02020603050405020304" pitchFamily="18" charset="0"/>
                          <a:cs typeface="Times New Roman" panose="02020603050405020304" pitchFamily="18" charset="0"/>
                        </a:rPr>
                        <a:t>Political </a:t>
                      </a:r>
                      <a:r>
                        <a:rPr lang="en-US" sz="3600" b="0" dirty="0">
                          <a:effectLst/>
                          <a:latin typeface="Times New Roman" panose="02020603050405020304" pitchFamily="18" charset="0"/>
                          <a:ea typeface="Times New Roman" panose="02020603050405020304" pitchFamily="18" charset="0"/>
                          <a:cs typeface="Times New Roman" panose="02020603050405020304" pitchFamily="18" charset="0"/>
                        </a:rPr>
                        <a:t>reasons</a:t>
                      </a:r>
                      <a:r>
                        <a:rPr lang="en-US" sz="3600" b="0" dirty="0" smtClean="0">
                          <a:effectLst/>
                          <a:latin typeface="Times New Roman" panose="02020603050405020304" pitchFamily="18" charset="0"/>
                          <a:ea typeface="Times New Roman" panose="02020603050405020304" pitchFamily="18" charset="0"/>
                          <a:cs typeface="Times New Roman" panose="02020603050405020304" pitchFamily="18" charset="0"/>
                        </a:rPr>
                        <a:t>.</a:t>
                      </a:r>
                    </a:p>
                    <a:p>
                      <a:pPr marL="0" marR="0">
                        <a:lnSpc>
                          <a:spcPct val="107000"/>
                        </a:lnSpc>
                        <a:spcBef>
                          <a:spcPts val="0"/>
                        </a:spcBef>
                        <a:spcAft>
                          <a:spcPts val="0"/>
                        </a:spcAft>
                        <a:tabLst>
                          <a:tab pos="4162425" algn="l"/>
                        </a:tabLst>
                      </a:pPr>
                      <a:r>
                        <a:rPr lang="en-US" sz="3600" b="0" dirty="0" smtClean="0">
                          <a:effectLst/>
                          <a:latin typeface="Times New Roman" panose="02020603050405020304" pitchFamily="18" charset="0"/>
                          <a:ea typeface="Calibri" panose="020F0502020204030204" pitchFamily="34" charset="0"/>
                          <a:cs typeface="Times New Roman" panose="02020603050405020304" pitchFamily="18" charset="0"/>
                        </a:rPr>
                        <a:t>To get</a:t>
                      </a:r>
                      <a:r>
                        <a:rPr lang="en-US" sz="3600" b="0" baseline="0" dirty="0" smtClean="0">
                          <a:effectLst/>
                          <a:latin typeface="Times New Roman" panose="02020603050405020304" pitchFamily="18" charset="0"/>
                          <a:ea typeface="Calibri" panose="020F0502020204030204" pitchFamily="34" charset="0"/>
                          <a:cs typeface="Times New Roman" panose="02020603050405020304" pitchFamily="18" charset="0"/>
                        </a:rPr>
                        <a:t> leaders of a country to make changes (for example, to stop making nuclear weapons).</a:t>
                      </a:r>
                      <a:endParaRPr lang="en-US" sz="3600" b="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tabLst>
                          <a:tab pos="4162425" algn="l"/>
                        </a:tabLst>
                      </a:pPr>
                      <a:r>
                        <a:rPr lang="en-US" sz="3600" b="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3600" b="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tabLst>
                          <a:tab pos="4162425" algn="l"/>
                        </a:tabLst>
                      </a:pPr>
                      <a:r>
                        <a:rPr lang="en-US" sz="3600" b="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3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3459897099"/>
              </p:ext>
            </p:extLst>
          </p:nvPr>
        </p:nvGraphicFramePr>
        <p:xfrm>
          <a:off x="0" y="3505266"/>
          <a:ext cx="12192000" cy="3352733"/>
        </p:xfrm>
        <a:graphic>
          <a:graphicData uri="http://schemas.openxmlformats.org/drawingml/2006/table">
            <a:tbl>
              <a:tblPr firstRow="1" firstCol="1" lastRow="1" lastCol="1" bandRow="1" bandCol="1">
                <a:tableStyleId>{5C22544A-7EE6-4342-B048-85BDC9FD1C3A}</a:tableStyleId>
              </a:tblPr>
              <a:tblGrid>
                <a:gridCol w="4109804"/>
                <a:gridCol w="8082196"/>
              </a:tblGrid>
              <a:tr h="3352733">
                <a:tc>
                  <a:txBody>
                    <a:bodyPr/>
                    <a:lstStyle/>
                    <a:p>
                      <a:pPr marL="0" marR="0">
                        <a:lnSpc>
                          <a:spcPct val="107000"/>
                        </a:lnSpc>
                        <a:spcBef>
                          <a:spcPts val="0"/>
                        </a:spcBef>
                        <a:spcAft>
                          <a:spcPts val="0"/>
                        </a:spcAft>
                        <a:tabLst>
                          <a:tab pos="4162425" algn="l"/>
                        </a:tabLst>
                      </a:pPr>
                      <a:r>
                        <a:rPr lang="en-US" sz="3600" b="0" dirty="0">
                          <a:effectLst/>
                          <a:latin typeface="Times New Roman" panose="02020603050405020304" pitchFamily="18" charset="0"/>
                          <a:ea typeface="Times New Roman" panose="02020603050405020304" pitchFamily="18" charset="0"/>
                          <a:cs typeface="Times New Roman" panose="02020603050405020304" pitchFamily="18" charset="0"/>
                        </a:rPr>
                        <a:t>What is the view of </a:t>
                      </a:r>
                      <a:endParaRPr lang="en-US" sz="3600" b="0" dirty="0" smtClean="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nSpc>
                          <a:spcPct val="107000"/>
                        </a:lnSpc>
                        <a:spcBef>
                          <a:spcPts val="0"/>
                        </a:spcBef>
                        <a:spcAft>
                          <a:spcPts val="0"/>
                        </a:spcAft>
                        <a:tabLst>
                          <a:tab pos="4162425" algn="l"/>
                        </a:tabLst>
                      </a:pPr>
                      <a:r>
                        <a:rPr lang="en-US" sz="3600" b="0" dirty="0" smtClean="0">
                          <a:effectLst/>
                          <a:latin typeface="Times New Roman" panose="02020603050405020304" pitchFamily="18" charset="0"/>
                          <a:ea typeface="Times New Roman" panose="02020603050405020304" pitchFamily="18" charset="0"/>
                          <a:cs typeface="Times New Roman" panose="02020603050405020304" pitchFamily="18" charset="0"/>
                        </a:rPr>
                        <a:t>a protectionist</a:t>
                      </a:r>
                      <a:r>
                        <a:rPr lang="en-US" sz="3600" b="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3600" b="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tabLst>
                          <a:tab pos="4162425" algn="l"/>
                        </a:tabLst>
                      </a:pPr>
                      <a:r>
                        <a:rPr lang="en-US" sz="3600" b="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3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tabLst>
                          <a:tab pos="4162425" algn="l"/>
                        </a:tabLst>
                      </a:pPr>
                      <a:r>
                        <a:rPr lang="en-US" sz="3600" b="0" dirty="0" smtClean="0">
                          <a:effectLst/>
                          <a:latin typeface="Times New Roman" panose="02020603050405020304" pitchFamily="18" charset="0"/>
                          <a:ea typeface="Times New Roman" panose="02020603050405020304" pitchFamily="18" charset="0"/>
                          <a:cs typeface="Times New Roman" panose="02020603050405020304" pitchFamily="18" charset="0"/>
                        </a:rPr>
                        <a:t>They </a:t>
                      </a:r>
                      <a:r>
                        <a:rPr lang="en-US" sz="3600" b="0" dirty="0">
                          <a:effectLst/>
                          <a:latin typeface="Times New Roman" panose="02020603050405020304" pitchFamily="18" charset="0"/>
                          <a:ea typeface="Times New Roman" panose="02020603050405020304" pitchFamily="18" charset="0"/>
                          <a:cs typeface="Times New Roman" panose="02020603050405020304" pitchFamily="18" charset="0"/>
                        </a:rPr>
                        <a:t>argue for trade restrictions to protect domestic producers</a:t>
                      </a:r>
                      <a:r>
                        <a:rPr lang="en-US" sz="3600" b="0" dirty="0" smtClean="0">
                          <a:effectLst/>
                          <a:latin typeface="Times New Roman" panose="02020603050405020304" pitchFamily="18" charset="0"/>
                          <a:ea typeface="Times New Roman" panose="02020603050405020304" pitchFamily="18" charset="0"/>
                          <a:cs typeface="Times New Roman" panose="02020603050405020304" pitchFamily="18" charset="0"/>
                        </a:rPr>
                        <a:t>.</a:t>
                      </a:r>
                    </a:p>
                    <a:p>
                      <a:pPr marL="0" marR="0">
                        <a:lnSpc>
                          <a:spcPct val="107000"/>
                        </a:lnSpc>
                        <a:spcBef>
                          <a:spcPts val="0"/>
                        </a:spcBef>
                        <a:spcAft>
                          <a:spcPts val="0"/>
                        </a:spcAft>
                        <a:tabLst>
                          <a:tab pos="4162425" algn="l"/>
                        </a:tabLst>
                      </a:pPr>
                      <a:endParaRPr lang="en-US" sz="3600" b="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tabLst>
                          <a:tab pos="4162425" algn="l"/>
                        </a:tabLst>
                      </a:pPr>
                      <a:r>
                        <a:rPr lang="en-US" sz="3600" b="0" dirty="0" smtClean="0">
                          <a:effectLst/>
                          <a:latin typeface="Calibri" panose="020F0502020204030204" pitchFamily="34" charset="0"/>
                          <a:ea typeface="Calibri" panose="020F0502020204030204" pitchFamily="34" charset="0"/>
                          <a:cs typeface="Times New Roman" panose="02020603050405020304" pitchFamily="18" charset="0"/>
                        </a:rPr>
                        <a:t>Any examples?</a:t>
                      </a:r>
                      <a:endParaRPr lang="en-US" sz="3600" b="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tabLst>
                          <a:tab pos="4162425" algn="l"/>
                        </a:tabLst>
                      </a:pPr>
                      <a:r>
                        <a:rPr lang="en-US" sz="3600" b="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3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549612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140608"/>
            <a:ext cx="12192000" cy="5709255"/>
          </a:xfrm>
          <a:prstGeom prst="rect">
            <a:avLst/>
          </a:prstGeom>
          <a:solidFill>
            <a:srgbClr val="00B0F0"/>
          </a:solidFill>
        </p:spPr>
        <p:txBody>
          <a:bodyPr wrap="square">
            <a:spAutoFit/>
          </a:bodyPr>
          <a:lstStyle/>
          <a:p>
            <a:pPr algn="ctr"/>
            <a:r>
              <a:rPr lang="en-US" sz="3600" dirty="0" smtClean="0">
                <a:solidFill>
                  <a:prstClr val="black"/>
                </a:solidFill>
              </a:rPr>
              <a:t>What </a:t>
            </a:r>
            <a:r>
              <a:rPr lang="en-US" sz="3600" dirty="0" smtClean="0">
                <a:solidFill>
                  <a:prstClr val="black"/>
                </a:solidFill>
              </a:rPr>
              <a:t>is a tariff?</a:t>
            </a:r>
            <a:endParaRPr lang="en-US" sz="3600" dirty="0" smtClean="0">
              <a:solidFill>
                <a:prstClr val="black"/>
              </a:solidFill>
            </a:endParaRPr>
          </a:p>
          <a:p>
            <a:pPr algn="ctr"/>
            <a:r>
              <a:rPr lang="en-US" sz="3300" dirty="0">
                <a:solidFill>
                  <a:prstClr val="white"/>
                </a:solidFill>
              </a:rPr>
              <a:t>Explain the difference between a revenue tariff and a protective tariff.</a:t>
            </a:r>
          </a:p>
          <a:p>
            <a:pPr algn="ctr"/>
            <a:r>
              <a:rPr lang="en-US" sz="3300" dirty="0" smtClean="0">
                <a:solidFill>
                  <a:prstClr val="black"/>
                </a:solidFill>
              </a:rPr>
              <a:t>Why would a country use an import quota or an embargo?</a:t>
            </a:r>
            <a:endParaRPr lang="en-US" sz="3300" dirty="0" smtClean="0">
              <a:solidFill>
                <a:prstClr val="black"/>
              </a:solidFill>
            </a:endParaRPr>
          </a:p>
          <a:p>
            <a:pPr algn="ctr"/>
            <a:r>
              <a:rPr lang="en-US" sz="3500" dirty="0" smtClean="0">
                <a:solidFill>
                  <a:prstClr val="white"/>
                </a:solidFill>
              </a:rPr>
              <a:t>What </a:t>
            </a:r>
            <a:r>
              <a:rPr lang="en-US" sz="3500" dirty="0" smtClean="0">
                <a:solidFill>
                  <a:prstClr val="white"/>
                </a:solidFill>
              </a:rPr>
              <a:t>does a protectionist believe?</a:t>
            </a:r>
            <a:endParaRPr lang="en-US" sz="3500" dirty="0" smtClean="0">
              <a:solidFill>
                <a:prstClr val="white"/>
              </a:solidFill>
            </a:endParaRPr>
          </a:p>
          <a:p>
            <a:pPr algn="ctr"/>
            <a:r>
              <a:rPr lang="en-US" sz="3600" dirty="0" smtClean="0">
                <a:solidFill>
                  <a:prstClr val="black"/>
                </a:solidFill>
              </a:rPr>
              <a:t>Give examples of what a protectionist might do.</a:t>
            </a:r>
            <a:endParaRPr lang="en-US" sz="3600" dirty="0">
              <a:solidFill>
                <a:prstClr val="black"/>
              </a:solidFill>
            </a:endParaRPr>
          </a:p>
          <a:p>
            <a:pPr algn="ctr"/>
            <a:endParaRPr lang="en-US" sz="3500" dirty="0" smtClean="0">
              <a:solidFill>
                <a:prstClr val="white"/>
              </a:solidFill>
            </a:endParaRPr>
          </a:p>
          <a:p>
            <a:pPr algn="ctr"/>
            <a:r>
              <a:rPr lang="en-US" sz="3500" dirty="0" smtClean="0">
                <a:solidFill>
                  <a:prstClr val="white"/>
                </a:solidFill>
              </a:rPr>
              <a:t> </a:t>
            </a:r>
            <a:r>
              <a:rPr lang="en-US" sz="2400" dirty="0" smtClean="0">
                <a:solidFill>
                  <a:prstClr val="black">
                    <a:lumMod val="85000"/>
                    <a:lumOff val="15000"/>
                  </a:prstClr>
                </a:solidFill>
                <a:latin typeface="Bradley Hand ITC TT-Bold" charset="0"/>
                <a:sym typeface="Bradley Hand ITC TT-Bold" charset="0"/>
              </a:rPr>
              <a:t>Are you on target (</a:t>
            </a:r>
            <a:r>
              <a:rPr lang="en-US" sz="2400" dirty="0" smtClean="0">
                <a:solidFill>
                  <a:srgbClr val="E7E6E6"/>
                </a:solidFill>
                <a:latin typeface="Bradley Hand ITC TT-Bold" charset="0"/>
                <a:sym typeface="Bradley Hand ITC TT-Bold" charset="0"/>
              </a:rPr>
              <a:t>white</a:t>
            </a:r>
            <a:r>
              <a:rPr lang="en-US" sz="2400" dirty="0" smtClean="0">
                <a:solidFill>
                  <a:prstClr val="black">
                    <a:lumMod val="85000"/>
                    <a:lumOff val="15000"/>
                  </a:prstClr>
                </a:solidFill>
                <a:latin typeface="Bradley Hand ITC TT-Bold" charset="0"/>
                <a:sym typeface="Bradley Hand ITC TT-Bold" charset="0"/>
              </a:rPr>
              <a:t>,</a:t>
            </a:r>
            <a:r>
              <a:rPr lang="en-US" sz="2400" dirty="0" smtClean="0">
                <a:solidFill>
                  <a:srgbClr val="000000"/>
                </a:solidFill>
                <a:latin typeface="Bradley Hand ITC TT-Bold" charset="0"/>
                <a:sym typeface="Bradley Hand ITC TT-Bold" charset="0"/>
              </a:rPr>
              <a:t> black</a:t>
            </a:r>
            <a:r>
              <a:rPr lang="en-US" sz="2400" dirty="0" smtClean="0">
                <a:solidFill>
                  <a:prstClr val="black">
                    <a:lumMod val="85000"/>
                    <a:lumOff val="15000"/>
                  </a:prstClr>
                </a:solidFill>
                <a:latin typeface="Bradley Hand ITC TT-Bold" charset="0"/>
                <a:sym typeface="Bradley Hand ITC TT-Bold" charset="0"/>
              </a:rPr>
              <a:t>, </a:t>
            </a:r>
            <a:r>
              <a:rPr lang="en-US" sz="2400" dirty="0" smtClean="0">
                <a:solidFill>
                  <a:srgbClr val="0070C0"/>
                </a:solidFill>
                <a:latin typeface="Bradley Hand ITC TT-Bold" charset="0"/>
                <a:sym typeface="Bradley Hand ITC TT-Bold" charset="0"/>
              </a:rPr>
              <a:t>blue</a:t>
            </a:r>
            <a:r>
              <a:rPr lang="en-US" sz="2400" dirty="0" smtClean="0">
                <a:solidFill>
                  <a:prstClr val="black">
                    <a:lumMod val="85000"/>
                    <a:lumOff val="15000"/>
                  </a:prstClr>
                </a:solidFill>
                <a:latin typeface="Bradley Hand ITC TT-Bold" charset="0"/>
                <a:sym typeface="Bradley Hand ITC TT-Bold" charset="0"/>
              </a:rPr>
              <a:t>,</a:t>
            </a:r>
            <a:r>
              <a:rPr lang="en-US" sz="2400" dirty="0" smtClean="0">
                <a:solidFill>
                  <a:srgbClr val="000000"/>
                </a:solidFill>
                <a:latin typeface="Bradley Hand ITC TT-Bold" charset="0"/>
                <a:sym typeface="Bradley Hand ITC TT-Bold" charset="0"/>
              </a:rPr>
              <a:t> </a:t>
            </a:r>
            <a:r>
              <a:rPr lang="en-US" sz="2400" dirty="0" smtClean="0">
                <a:solidFill>
                  <a:srgbClr val="FF0000"/>
                </a:solidFill>
                <a:latin typeface="Bradley Hand ITC TT-Bold" charset="0"/>
                <a:sym typeface="Bradley Hand ITC TT-Bold" charset="0"/>
              </a:rPr>
              <a:t>red</a:t>
            </a:r>
            <a:r>
              <a:rPr lang="en-US" sz="2400" dirty="0" smtClean="0">
                <a:solidFill>
                  <a:srgbClr val="000000"/>
                </a:solidFill>
                <a:latin typeface="Bradley Hand ITC TT-Bold" charset="0"/>
                <a:sym typeface="Bradley Hand ITC TT-Bold" charset="0"/>
              </a:rPr>
              <a:t> </a:t>
            </a:r>
            <a:r>
              <a:rPr lang="en-US" sz="2400" dirty="0" smtClean="0">
                <a:solidFill>
                  <a:prstClr val="black">
                    <a:lumMod val="85000"/>
                    <a:lumOff val="15000"/>
                  </a:prstClr>
                </a:solidFill>
                <a:latin typeface="Bradley Hand ITC TT-Bold" charset="0"/>
                <a:sym typeface="Bradley Hand ITC TT-Bold" charset="0"/>
              </a:rPr>
              <a:t>or</a:t>
            </a:r>
            <a:r>
              <a:rPr lang="en-US" sz="2400" dirty="0" smtClean="0">
                <a:solidFill>
                  <a:srgbClr val="000000"/>
                </a:solidFill>
                <a:latin typeface="Bradley Hand ITC TT-Bold" charset="0"/>
                <a:sym typeface="Bradley Hand ITC TT-Bold" charset="0"/>
              </a:rPr>
              <a:t> </a:t>
            </a:r>
            <a:r>
              <a:rPr lang="en-US" sz="2400" dirty="0" smtClean="0">
                <a:solidFill>
                  <a:srgbClr val="FFFF00"/>
                </a:solidFill>
                <a:latin typeface="Bradley Hand ITC TT-Bold" charset="0"/>
                <a:sym typeface="Bradley Hand ITC TT-Bold" charset="0"/>
              </a:rPr>
              <a:t>yellow</a:t>
            </a:r>
            <a:r>
              <a:rPr lang="en-US" sz="2400" dirty="0" smtClean="0">
                <a:solidFill>
                  <a:prstClr val="black">
                    <a:lumMod val="85000"/>
                    <a:lumOff val="15000"/>
                  </a:prstClr>
                </a:solidFill>
                <a:latin typeface="Bradley Hand ITC TT-Bold" charset="0"/>
                <a:sym typeface="Bradley Hand ITC TT-Bold" charset="0"/>
              </a:rPr>
              <a:t>)?</a:t>
            </a:r>
          </a:p>
          <a:p>
            <a:pPr algn="ctr" eaLnBrk="0" fontAlgn="base" hangingPunct="0">
              <a:spcBef>
                <a:spcPct val="0"/>
              </a:spcBef>
              <a:spcAft>
                <a:spcPct val="0"/>
              </a:spcAft>
              <a:defRPr/>
            </a:pPr>
            <a:endParaRPr lang="en-US" sz="1000" dirty="0" smtClean="0">
              <a:solidFill>
                <a:srgbClr val="ED7D31">
                  <a:lumMod val="75000"/>
                </a:srgbClr>
              </a:solidFill>
              <a:latin typeface="Bradley Hand ITC TT-Bold" charset="0"/>
              <a:sym typeface="Bradley Hand ITC TT-Bold" charset="0"/>
            </a:endParaRPr>
          </a:p>
          <a:p>
            <a:pPr algn="ctr" eaLnBrk="0" fontAlgn="base" hangingPunct="0">
              <a:spcBef>
                <a:spcPct val="0"/>
              </a:spcBef>
              <a:spcAft>
                <a:spcPct val="0"/>
              </a:spcAft>
              <a:defRPr/>
            </a:pPr>
            <a:r>
              <a:rPr lang="en-US" sz="2400" dirty="0" smtClean="0">
                <a:solidFill>
                  <a:srgbClr val="C00000"/>
                </a:solidFill>
                <a:latin typeface="Bradley Hand ITC TT-Bold" charset="0"/>
                <a:sym typeface="Bradley Hand ITC TT-Bold" charset="0"/>
              </a:rPr>
              <a:t>Did </a:t>
            </a:r>
            <a:r>
              <a:rPr lang="en-US" sz="2400" dirty="0">
                <a:solidFill>
                  <a:srgbClr val="C00000"/>
                </a:solidFill>
                <a:latin typeface="Bradley Hand ITC TT-Bold" charset="0"/>
                <a:sym typeface="Bradley Hand ITC TT-Bold" charset="0"/>
              </a:rPr>
              <a:t>you hit the bullseye? </a:t>
            </a:r>
            <a:endParaRPr lang="en-US" sz="2400" dirty="0" smtClean="0">
              <a:solidFill>
                <a:srgbClr val="C00000"/>
              </a:solidFill>
              <a:latin typeface="Bradley Hand ITC TT-Bold" charset="0"/>
              <a:sym typeface="Bradley Hand ITC TT-Bold" charset="0"/>
            </a:endParaRPr>
          </a:p>
          <a:p>
            <a:pPr algn="ctr" eaLnBrk="0" fontAlgn="base" hangingPunct="0">
              <a:spcBef>
                <a:spcPct val="0"/>
              </a:spcBef>
              <a:spcAft>
                <a:spcPct val="0"/>
              </a:spcAft>
              <a:defRPr/>
            </a:pPr>
            <a:endParaRPr lang="en-US" sz="2400" dirty="0" smtClean="0">
              <a:solidFill>
                <a:srgbClr val="C00000"/>
              </a:solidFill>
              <a:latin typeface="Bradley Hand ITC TT-Bold" charset="0"/>
              <a:sym typeface="Bradley Hand ITC TT-Bold" charset="0"/>
            </a:endParaRPr>
          </a:p>
          <a:p>
            <a:pPr algn="ctr" eaLnBrk="0" fontAlgn="base" hangingPunct="0">
              <a:spcBef>
                <a:spcPct val="0"/>
              </a:spcBef>
              <a:spcAft>
                <a:spcPct val="0"/>
              </a:spcAft>
              <a:defRPr/>
            </a:pPr>
            <a:endParaRPr lang="en-US" sz="2400" dirty="0" smtClean="0">
              <a:solidFill>
                <a:srgbClr val="C00000"/>
              </a:solidFill>
              <a:latin typeface="Bradley Hand ITC TT-Bold" charset="0"/>
              <a:sym typeface="Bradley Hand ITC TT-Bold" charset="0"/>
            </a:endParaRPr>
          </a:p>
          <a:p>
            <a:pPr algn="ctr" eaLnBrk="0" fontAlgn="base" hangingPunct="0">
              <a:spcBef>
                <a:spcPct val="0"/>
              </a:spcBef>
              <a:spcAft>
                <a:spcPct val="0"/>
              </a:spcAft>
              <a:defRPr/>
            </a:pPr>
            <a:endParaRPr lang="en-US" sz="800" dirty="0" smtClean="0">
              <a:solidFill>
                <a:srgbClr val="C00000"/>
              </a:solidFill>
              <a:latin typeface="Bradley Hand ITC TT-Bold" charset="0"/>
              <a:sym typeface="Bradley Hand ITC TT-Bold" charset="0"/>
            </a:endParaRPr>
          </a:p>
          <a:p>
            <a:pPr algn="ctr" eaLnBrk="0" fontAlgn="base" hangingPunct="0">
              <a:spcBef>
                <a:spcPct val="0"/>
              </a:spcBef>
              <a:spcAft>
                <a:spcPct val="0"/>
              </a:spcAft>
              <a:defRPr/>
            </a:pPr>
            <a:endParaRPr lang="en-US" sz="800" dirty="0" smtClean="0">
              <a:solidFill>
                <a:srgbClr val="C00000"/>
              </a:solidFill>
              <a:latin typeface="Bradley Hand ITC TT-Bold" charset="0"/>
              <a:sym typeface="Bradley Hand ITC TT-Bold" charset="0"/>
            </a:endParaRPr>
          </a:p>
          <a:p>
            <a:pPr algn="ctr" eaLnBrk="0" fontAlgn="base" hangingPunct="0">
              <a:spcBef>
                <a:spcPct val="0"/>
              </a:spcBef>
              <a:spcAft>
                <a:spcPct val="0"/>
              </a:spcAft>
              <a:defRPr/>
            </a:pPr>
            <a:endParaRPr lang="en-US" sz="800" dirty="0" smtClean="0">
              <a:solidFill>
                <a:srgbClr val="C00000"/>
              </a:solidFill>
              <a:latin typeface="Bradley Hand ITC TT-Bold" charset="0"/>
              <a:sym typeface="Bradley Hand ITC TT-Bold" charset="0"/>
            </a:endParaRPr>
          </a:p>
          <a:p>
            <a:pPr algn="ctr" eaLnBrk="0" fontAlgn="base" hangingPunct="0">
              <a:spcBef>
                <a:spcPct val="0"/>
              </a:spcBef>
              <a:spcAft>
                <a:spcPct val="0"/>
              </a:spcAft>
              <a:defRPr/>
            </a:pPr>
            <a:endParaRPr lang="en-US" sz="800" dirty="0" smtClean="0">
              <a:solidFill>
                <a:srgbClr val="C00000"/>
              </a:solidFill>
              <a:latin typeface="Bradley Hand ITC TT-Bold" charset="0"/>
              <a:sym typeface="Bradley Hand ITC TT-Bold" charset="0"/>
            </a:endParaRPr>
          </a:p>
          <a:p>
            <a:pPr algn="ctr" eaLnBrk="0" fontAlgn="base" hangingPunct="0">
              <a:spcBef>
                <a:spcPct val="0"/>
              </a:spcBef>
              <a:spcAft>
                <a:spcPct val="0"/>
              </a:spcAft>
              <a:defRPr/>
            </a:pPr>
            <a:endParaRPr lang="en-US" sz="800" dirty="0">
              <a:solidFill>
                <a:srgbClr val="C00000"/>
              </a:solidFill>
              <a:latin typeface="Bradley Hand ITC TT-Bold" charset="0"/>
              <a:sym typeface="Bradley Hand ITC TT-Bold" charset="0"/>
            </a:endParaRPr>
          </a:p>
        </p:txBody>
      </p:sp>
      <p:sp>
        <p:nvSpPr>
          <p:cNvPr id="3" name="Rectangle 2"/>
          <p:cNvSpPr/>
          <p:nvPr/>
        </p:nvSpPr>
        <p:spPr>
          <a:xfrm>
            <a:off x="1752600" y="693084"/>
            <a:ext cx="8610600" cy="461665"/>
          </a:xfrm>
          <a:prstGeom prst="rect">
            <a:avLst/>
          </a:prstGeom>
        </p:spPr>
        <p:txBody>
          <a:bodyPr wrap="square">
            <a:spAutoFit/>
          </a:bodyPr>
          <a:lstStyle/>
          <a:p>
            <a:pPr marL="317500" algn="ctr">
              <a:spcBef>
                <a:spcPts val="2000"/>
              </a:spcBef>
              <a:buSzPct val="46000"/>
              <a:defRPr/>
            </a:pPr>
            <a:r>
              <a:rPr lang="en-US" sz="2400" i="1" kern="0" dirty="0">
                <a:solidFill>
                  <a:prstClr val="black"/>
                </a:solidFill>
                <a:latin typeface="Georgia"/>
                <a:sym typeface="Times" panose="02020603050405020304" pitchFamily="18" charset="0"/>
              </a:rPr>
              <a:t>Discuss at your </a:t>
            </a:r>
            <a:r>
              <a:rPr lang="en-US" sz="2400" i="1" kern="0" dirty="0" smtClean="0">
                <a:solidFill>
                  <a:prstClr val="black"/>
                </a:solidFill>
                <a:latin typeface="Georgia"/>
                <a:sym typeface="Times" panose="02020603050405020304" pitchFamily="18" charset="0"/>
              </a:rPr>
              <a:t>table.</a:t>
            </a:r>
            <a:endParaRPr lang="en-US" sz="2400" i="1" kern="0" dirty="0">
              <a:solidFill>
                <a:prstClr val="black"/>
              </a:solidFill>
              <a:latin typeface="Georgia"/>
              <a:sym typeface="Times" panose="02020603050405020304" pitchFamily="18" charset="0"/>
            </a:endParaRP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423876"/>
            <a:ext cx="2133600"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64750" y="4423876"/>
            <a:ext cx="2127250"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2819400" y="32869"/>
            <a:ext cx="6781800" cy="707886"/>
          </a:xfrm>
          <a:prstGeom prst="rect">
            <a:avLst/>
          </a:prstGeom>
          <a:noFill/>
        </p:spPr>
        <p:txBody>
          <a:bodyPr wrap="square" rtlCol="0">
            <a:spAutoFit/>
          </a:bodyPr>
          <a:lstStyle/>
          <a:p>
            <a:pPr algn="ctr"/>
            <a:r>
              <a:rPr lang="en-US" sz="4000" b="1" u="sng" dirty="0" smtClean="0">
                <a:solidFill>
                  <a:srgbClr val="ED7D31"/>
                </a:solidFill>
              </a:rPr>
              <a:t>Let’s Review</a:t>
            </a:r>
            <a:endParaRPr lang="en-US" sz="4000" b="1" u="sng" dirty="0">
              <a:solidFill>
                <a:srgbClr val="ED7D31"/>
              </a:solidFill>
            </a:endParaRPr>
          </a:p>
        </p:txBody>
      </p:sp>
      <p:sp>
        <p:nvSpPr>
          <p:cNvPr id="5" name="Rectangle 4"/>
          <p:cNvSpPr/>
          <p:nvPr/>
        </p:nvSpPr>
        <p:spPr>
          <a:xfrm>
            <a:off x="2237688" y="5333805"/>
            <a:ext cx="7827062" cy="1569660"/>
          </a:xfrm>
          <a:prstGeom prst="rect">
            <a:avLst/>
          </a:prstGeom>
        </p:spPr>
        <p:txBody>
          <a:bodyPr wrap="square">
            <a:spAutoFit/>
          </a:bodyPr>
          <a:lstStyle/>
          <a:p>
            <a:pPr algn="ctr"/>
            <a:r>
              <a:rPr lang="en-US" sz="3200" i="1" dirty="0">
                <a:solidFill>
                  <a:srgbClr val="7030A0"/>
                </a:solidFill>
                <a:latin typeface="Times New Roman" panose="02020603050405020304" pitchFamily="18" charset="0"/>
                <a:ea typeface="Times New Roman" panose="02020603050405020304" pitchFamily="18" charset="0"/>
              </a:rPr>
              <a:t>Learning Target: </a:t>
            </a:r>
            <a:r>
              <a:rPr lang="en-US" sz="3200" i="1" dirty="0">
                <a:solidFill>
                  <a:srgbClr val="7030A0"/>
                </a:solidFill>
                <a:latin typeface="Times New Roman" panose="02020603050405020304" pitchFamily="18" charset="0"/>
                <a:ea typeface="Times New Roman" panose="02020603050405020304" pitchFamily="18" charset="0"/>
              </a:rPr>
              <a:t>Understand tariffs, embargos, trade agreements &amp; restrictions (WTO, NAFTA, CAFTA, EU</a:t>
            </a:r>
            <a:r>
              <a:rPr lang="en-US" sz="3200" i="1" dirty="0" smtClean="0">
                <a:solidFill>
                  <a:srgbClr val="7030A0"/>
                </a:solidFill>
                <a:latin typeface="Times New Roman" panose="02020603050405020304" pitchFamily="18" charset="0"/>
                <a:ea typeface="Times New Roman" panose="02020603050405020304" pitchFamily="18" charset="0"/>
              </a:rPr>
              <a:t>…)</a:t>
            </a:r>
            <a:endParaRPr lang="en-US" sz="3200" dirty="0">
              <a:solidFill>
                <a:schemeClr val="accent6">
                  <a:lumMod val="75000"/>
                </a:schemeClr>
              </a:solidFill>
            </a:endParaRPr>
          </a:p>
        </p:txBody>
      </p:sp>
    </p:spTree>
    <p:extLst>
      <p:ext uri="{BB962C8B-B14F-4D97-AF65-F5344CB8AC3E}">
        <p14:creationId xmlns:p14="http://schemas.microsoft.com/office/powerpoint/2010/main" val="371390724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540473568"/>
              </p:ext>
            </p:extLst>
          </p:nvPr>
        </p:nvGraphicFramePr>
        <p:xfrm>
          <a:off x="0" y="0"/>
          <a:ext cx="12192000" cy="6858000"/>
        </p:xfrm>
        <a:graphic>
          <a:graphicData uri="http://schemas.openxmlformats.org/drawingml/2006/table">
            <a:tbl>
              <a:tblPr firstRow="1" firstCol="1" lastRow="1" lastCol="1" bandRow="1" bandCol="1">
                <a:tableStyleId>{5C22544A-7EE6-4342-B048-85BDC9FD1C3A}</a:tableStyleId>
              </a:tblPr>
              <a:tblGrid>
                <a:gridCol w="4109804"/>
                <a:gridCol w="8082196"/>
              </a:tblGrid>
              <a:tr h="6858000">
                <a:tc>
                  <a:txBody>
                    <a:bodyPr/>
                    <a:lstStyle/>
                    <a:p>
                      <a:pPr marL="0" marR="0">
                        <a:lnSpc>
                          <a:spcPct val="107000"/>
                        </a:lnSpc>
                        <a:spcBef>
                          <a:spcPts val="0"/>
                        </a:spcBef>
                        <a:spcAft>
                          <a:spcPts val="0"/>
                        </a:spcAft>
                        <a:tabLst>
                          <a:tab pos="4162425" algn="l"/>
                        </a:tabLst>
                      </a:pPr>
                      <a:r>
                        <a:rPr lang="en-US" sz="3600" b="0" dirty="0" smtClean="0">
                          <a:effectLst/>
                          <a:latin typeface="Times New Roman" panose="02020603050405020304" pitchFamily="18" charset="0"/>
                          <a:ea typeface="Times New Roman" panose="02020603050405020304" pitchFamily="18" charset="0"/>
                          <a:cs typeface="Times New Roman" panose="02020603050405020304" pitchFamily="18" charset="0"/>
                        </a:rPr>
                        <a:t>Arguments </a:t>
                      </a:r>
                      <a:r>
                        <a:rPr lang="en-US" sz="3600" b="0" dirty="0">
                          <a:effectLst/>
                          <a:latin typeface="Times New Roman" panose="02020603050405020304" pitchFamily="18" charset="0"/>
                          <a:ea typeface="Times New Roman" panose="02020603050405020304" pitchFamily="18" charset="0"/>
                          <a:cs typeface="Times New Roman" panose="02020603050405020304" pitchFamily="18" charset="0"/>
                        </a:rPr>
                        <a:t>against free </a:t>
                      </a:r>
                      <a:r>
                        <a:rPr lang="en-US" sz="3600" b="0" dirty="0" smtClean="0">
                          <a:effectLst/>
                          <a:latin typeface="Times New Roman" panose="02020603050405020304" pitchFamily="18" charset="0"/>
                          <a:ea typeface="Times New Roman" panose="02020603050405020304" pitchFamily="18" charset="0"/>
                          <a:cs typeface="Times New Roman" panose="02020603050405020304" pitchFamily="18" charset="0"/>
                        </a:rPr>
                        <a:t>trade</a:t>
                      </a:r>
                      <a:endParaRPr lang="en-US" sz="3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indent="0">
                        <a:lnSpc>
                          <a:spcPct val="107000"/>
                        </a:lnSpc>
                        <a:spcBef>
                          <a:spcPts val="0"/>
                        </a:spcBef>
                        <a:spcAft>
                          <a:spcPts val="0"/>
                        </a:spcAft>
                        <a:buNone/>
                        <a:tabLst>
                          <a:tab pos="4162425" algn="l"/>
                        </a:tabLst>
                      </a:pPr>
                      <a:r>
                        <a:rPr lang="en-US" sz="3600" b="0" dirty="0" smtClean="0">
                          <a:solidFill>
                            <a:srgbClr val="FFC000"/>
                          </a:solidFill>
                          <a:effectLst/>
                          <a:latin typeface="Times New Roman" panose="02020603050405020304" pitchFamily="18" charset="0"/>
                          <a:ea typeface="Times New Roman" panose="02020603050405020304" pitchFamily="18" charset="0"/>
                          <a:cs typeface="Times New Roman" panose="02020603050405020304" pitchFamily="18" charset="0"/>
                        </a:rPr>
                        <a:t>1. Job </a:t>
                      </a:r>
                      <a:r>
                        <a:rPr lang="en-US" sz="3600" b="0" dirty="0">
                          <a:solidFill>
                            <a:srgbClr val="FFC000"/>
                          </a:solidFill>
                          <a:effectLst/>
                          <a:latin typeface="Times New Roman" panose="02020603050405020304" pitchFamily="18" charset="0"/>
                          <a:ea typeface="Times New Roman" panose="02020603050405020304" pitchFamily="18" charset="0"/>
                          <a:cs typeface="Times New Roman" panose="02020603050405020304" pitchFamily="18" charset="0"/>
                        </a:rPr>
                        <a:t>security </a:t>
                      </a:r>
                      <a:r>
                        <a:rPr lang="en-US" sz="3600" b="0" dirty="0">
                          <a:effectLst/>
                          <a:latin typeface="Times New Roman" panose="02020603050405020304" pitchFamily="18" charset="0"/>
                          <a:ea typeface="Times New Roman" panose="02020603050405020304" pitchFamily="18" charset="0"/>
                          <a:cs typeface="Times New Roman" panose="02020603050405020304" pitchFamily="18" charset="0"/>
                        </a:rPr>
                        <a:t>– unemployment will </a:t>
                      </a:r>
                      <a:endParaRPr lang="en-US" sz="3600" b="0" dirty="0" smtClean="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indent="0">
                        <a:lnSpc>
                          <a:spcPct val="107000"/>
                        </a:lnSpc>
                        <a:spcBef>
                          <a:spcPts val="0"/>
                        </a:spcBef>
                        <a:spcAft>
                          <a:spcPts val="0"/>
                        </a:spcAft>
                        <a:buNone/>
                        <a:tabLst>
                          <a:tab pos="4162425" algn="l"/>
                        </a:tabLst>
                      </a:pPr>
                      <a:r>
                        <a:rPr lang="en-US" sz="3600" b="0" dirty="0" smtClean="0">
                          <a:effectLst/>
                          <a:latin typeface="Times New Roman" panose="02020603050405020304" pitchFamily="18" charset="0"/>
                          <a:ea typeface="Times New Roman" panose="02020603050405020304" pitchFamily="18" charset="0"/>
                          <a:cs typeface="Times New Roman" panose="02020603050405020304" pitchFamily="18" charset="0"/>
                        </a:rPr>
                        <a:t>    increase </a:t>
                      </a:r>
                      <a:r>
                        <a:rPr lang="en-US" sz="3600" b="0" dirty="0">
                          <a:effectLst/>
                          <a:latin typeface="Times New Roman" panose="02020603050405020304" pitchFamily="18" charset="0"/>
                          <a:ea typeface="Times New Roman" panose="02020603050405020304" pitchFamily="18" charset="0"/>
                          <a:cs typeface="Times New Roman" panose="02020603050405020304" pitchFamily="18" charset="0"/>
                        </a:rPr>
                        <a:t>due to cheaper products.</a:t>
                      </a:r>
                      <a:endParaRPr lang="en-US" sz="3600" b="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tabLst>
                          <a:tab pos="4162425" algn="l"/>
                        </a:tabLst>
                      </a:pPr>
                      <a:endParaRPr lang="en-US" sz="1000" b="0" dirty="0" smtClean="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nSpc>
                          <a:spcPct val="107000"/>
                        </a:lnSpc>
                        <a:spcBef>
                          <a:spcPts val="0"/>
                        </a:spcBef>
                        <a:spcAft>
                          <a:spcPts val="0"/>
                        </a:spcAft>
                        <a:tabLst>
                          <a:tab pos="4162425" algn="l"/>
                        </a:tabLst>
                      </a:pPr>
                      <a:r>
                        <a:rPr lang="en-US" sz="3600" b="0" dirty="0" smtClean="0">
                          <a:solidFill>
                            <a:srgbClr val="FFC000"/>
                          </a:solidFill>
                          <a:effectLst/>
                          <a:latin typeface="Times New Roman" panose="02020603050405020304" pitchFamily="18" charset="0"/>
                          <a:ea typeface="Times New Roman" panose="02020603050405020304" pitchFamily="18" charset="0"/>
                          <a:cs typeface="Times New Roman" panose="02020603050405020304" pitchFamily="18" charset="0"/>
                        </a:rPr>
                        <a:t>2</a:t>
                      </a:r>
                      <a:r>
                        <a:rPr lang="en-US" sz="3600" b="0" dirty="0">
                          <a:solidFill>
                            <a:srgbClr val="FFC000"/>
                          </a:solidFill>
                          <a:effectLst/>
                          <a:latin typeface="Times New Roman" panose="02020603050405020304" pitchFamily="18" charset="0"/>
                          <a:ea typeface="Times New Roman" panose="02020603050405020304" pitchFamily="18" charset="0"/>
                          <a:cs typeface="Times New Roman" panose="02020603050405020304" pitchFamily="18" charset="0"/>
                        </a:rPr>
                        <a:t>. Economic security </a:t>
                      </a:r>
                      <a:r>
                        <a:rPr lang="en-US" sz="3600" b="0" dirty="0">
                          <a:effectLst/>
                          <a:latin typeface="Times New Roman" panose="02020603050405020304" pitchFamily="18" charset="0"/>
                          <a:ea typeface="Times New Roman" panose="02020603050405020304" pitchFamily="18" charset="0"/>
                          <a:cs typeface="Times New Roman" panose="02020603050405020304" pitchFamily="18" charset="0"/>
                        </a:rPr>
                        <a:t>– some industries </a:t>
                      </a:r>
                      <a:r>
                        <a:rPr lang="en-US" sz="3600" b="0" dirty="0" smtClean="0">
                          <a:effectLst/>
                          <a:latin typeface="Times New Roman" panose="02020603050405020304" pitchFamily="18" charset="0"/>
                          <a:ea typeface="Times New Roman" panose="02020603050405020304" pitchFamily="18" charset="0"/>
                          <a:cs typeface="Times New Roman" panose="02020603050405020304" pitchFamily="18" charset="0"/>
                        </a:rPr>
                        <a:t>are</a:t>
                      </a:r>
                    </a:p>
                    <a:p>
                      <a:pPr marL="0" marR="0">
                        <a:lnSpc>
                          <a:spcPct val="107000"/>
                        </a:lnSpc>
                        <a:spcBef>
                          <a:spcPts val="0"/>
                        </a:spcBef>
                        <a:spcAft>
                          <a:spcPts val="0"/>
                        </a:spcAft>
                        <a:tabLst>
                          <a:tab pos="4162425" algn="l"/>
                        </a:tabLst>
                      </a:pPr>
                      <a:r>
                        <a:rPr lang="en-US" sz="3600" b="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0" dirty="0">
                          <a:effectLst/>
                          <a:latin typeface="Times New Roman" panose="02020603050405020304" pitchFamily="18" charset="0"/>
                          <a:ea typeface="Times New Roman" panose="02020603050405020304" pitchFamily="18" charset="0"/>
                          <a:cs typeface="Times New Roman" panose="02020603050405020304" pitchFamily="18" charset="0"/>
                        </a:rPr>
                        <a:t>crucial to our economy and </a:t>
                      </a:r>
                      <a:r>
                        <a:rPr lang="en-US" sz="3600" b="0" dirty="0" smtClean="0">
                          <a:effectLst/>
                          <a:latin typeface="Times New Roman" panose="02020603050405020304" pitchFamily="18" charset="0"/>
                          <a:ea typeface="Times New Roman" panose="02020603050405020304" pitchFamily="18" charset="0"/>
                          <a:cs typeface="Times New Roman" panose="02020603050405020304" pitchFamily="18" charset="0"/>
                        </a:rPr>
                        <a:t>must be</a:t>
                      </a:r>
                    </a:p>
                    <a:p>
                      <a:pPr marL="0" marR="0">
                        <a:lnSpc>
                          <a:spcPct val="107000"/>
                        </a:lnSpc>
                        <a:spcBef>
                          <a:spcPts val="0"/>
                        </a:spcBef>
                        <a:spcAft>
                          <a:spcPts val="0"/>
                        </a:spcAft>
                        <a:tabLst>
                          <a:tab pos="4162425" algn="l"/>
                        </a:tabLst>
                      </a:pPr>
                      <a:r>
                        <a:rPr lang="en-US" sz="3600" b="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0" dirty="0">
                          <a:effectLst/>
                          <a:latin typeface="Times New Roman" panose="02020603050405020304" pitchFamily="18" charset="0"/>
                          <a:ea typeface="Times New Roman" panose="02020603050405020304" pitchFamily="18" charset="0"/>
                          <a:cs typeface="Times New Roman" panose="02020603050405020304" pitchFamily="18" charset="0"/>
                        </a:rPr>
                        <a:t>protected from foreign competition.</a:t>
                      </a:r>
                      <a:endParaRPr lang="en-US" sz="3600" b="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tabLst>
                          <a:tab pos="4162425" algn="l"/>
                        </a:tabLst>
                      </a:pPr>
                      <a:endParaRPr lang="en-US" sz="1000" b="0" dirty="0" smtClean="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nSpc>
                          <a:spcPct val="107000"/>
                        </a:lnSpc>
                        <a:spcBef>
                          <a:spcPts val="0"/>
                        </a:spcBef>
                        <a:spcAft>
                          <a:spcPts val="0"/>
                        </a:spcAft>
                        <a:tabLst>
                          <a:tab pos="4162425" algn="l"/>
                        </a:tabLst>
                      </a:pPr>
                      <a:r>
                        <a:rPr lang="en-US" sz="3600" b="0" dirty="0" smtClean="0">
                          <a:solidFill>
                            <a:srgbClr val="FFC000"/>
                          </a:solidFill>
                          <a:effectLst/>
                          <a:latin typeface="Times New Roman" panose="02020603050405020304" pitchFamily="18" charset="0"/>
                          <a:ea typeface="Times New Roman" panose="02020603050405020304" pitchFamily="18" charset="0"/>
                          <a:cs typeface="Times New Roman" panose="02020603050405020304" pitchFamily="18" charset="0"/>
                        </a:rPr>
                        <a:t>3</a:t>
                      </a:r>
                      <a:r>
                        <a:rPr lang="en-US" sz="3600" b="0" dirty="0">
                          <a:solidFill>
                            <a:srgbClr val="FFC000"/>
                          </a:solidFill>
                          <a:effectLst/>
                          <a:latin typeface="Times New Roman" panose="02020603050405020304" pitchFamily="18" charset="0"/>
                          <a:ea typeface="Times New Roman" panose="02020603050405020304" pitchFamily="18" charset="0"/>
                          <a:cs typeface="Times New Roman" panose="02020603050405020304" pitchFamily="18" charset="0"/>
                        </a:rPr>
                        <a:t>. New (infant) industries </a:t>
                      </a:r>
                      <a:r>
                        <a:rPr lang="en-US" sz="3600" b="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0" dirty="0" smtClean="0">
                          <a:effectLst/>
                          <a:latin typeface="Times New Roman" panose="02020603050405020304" pitchFamily="18" charset="0"/>
                          <a:ea typeface="Times New Roman" panose="02020603050405020304" pitchFamily="18" charset="0"/>
                          <a:cs typeface="Times New Roman" panose="02020603050405020304" pitchFamily="18" charset="0"/>
                        </a:rPr>
                        <a:t>new</a:t>
                      </a:r>
                    </a:p>
                    <a:p>
                      <a:pPr marL="0" marR="0">
                        <a:lnSpc>
                          <a:spcPct val="107000"/>
                        </a:lnSpc>
                        <a:spcBef>
                          <a:spcPts val="0"/>
                        </a:spcBef>
                        <a:spcAft>
                          <a:spcPts val="0"/>
                        </a:spcAft>
                        <a:tabLst>
                          <a:tab pos="4162425" algn="l"/>
                        </a:tabLst>
                      </a:pPr>
                      <a:r>
                        <a:rPr lang="en-US" sz="3600" b="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0" dirty="0">
                          <a:effectLst/>
                          <a:latin typeface="Times New Roman" panose="02020603050405020304" pitchFamily="18" charset="0"/>
                          <a:ea typeface="Times New Roman" panose="02020603050405020304" pitchFamily="18" charset="0"/>
                          <a:cs typeface="Times New Roman" panose="02020603050405020304" pitchFamily="18" charset="0"/>
                        </a:rPr>
                        <a:t>companies need protection </a:t>
                      </a:r>
                      <a:r>
                        <a:rPr lang="en-US" sz="3600" b="0" dirty="0" smtClean="0">
                          <a:effectLst/>
                          <a:latin typeface="Times New Roman" panose="02020603050405020304" pitchFamily="18" charset="0"/>
                          <a:ea typeface="Times New Roman" panose="02020603050405020304" pitchFamily="18" charset="0"/>
                          <a:cs typeface="Times New Roman" panose="02020603050405020304" pitchFamily="18" charset="0"/>
                        </a:rPr>
                        <a:t>to become</a:t>
                      </a:r>
                    </a:p>
                    <a:p>
                      <a:pPr marL="0" marR="0">
                        <a:lnSpc>
                          <a:spcPct val="107000"/>
                        </a:lnSpc>
                        <a:spcBef>
                          <a:spcPts val="0"/>
                        </a:spcBef>
                        <a:spcAft>
                          <a:spcPts val="0"/>
                        </a:spcAft>
                        <a:tabLst>
                          <a:tab pos="4162425" algn="l"/>
                        </a:tabLst>
                      </a:pPr>
                      <a:r>
                        <a:rPr lang="en-US" sz="3600" b="0" dirty="0" smtClean="0">
                          <a:effectLst/>
                          <a:latin typeface="Times New Roman" panose="02020603050405020304" pitchFamily="18" charset="0"/>
                          <a:ea typeface="Times New Roman" panose="02020603050405020304" pitchFamily="18" charset="0"/>
                          <a:cs typeface="Times New Roman" panose="02020603050405020304" pitchFamily="18" charset="0"/>
                        </a:rPr>
                        <a:t>    strong </a:t>
                      </a:r>
                      <a:r>
                        <a:rPr lang="en-US" sz="3600" b="0" dirty="0">
                          <a:effectLst/>
                          <a:latin typeface="Times New Roman" panose="02020603050405020304" pitchFamily="18" charset="0"/>
                          <a:ea typeface="Times New Roman" panose="02020603050405020304" pitchFamily="18" charset="0"/>
                          <a:cs typeface="Times New Roman" panose="02020603050405020304" pitchFamily="18" charset="0"/>
                        </a:rPr>
                        <a:t>enough to compete. </a:t>
                      </a:r>
                      <a:endParaRPr lang="en-US" sz="3600" b="0" dirty="0" smtClean="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4230889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4077019036"/>
              </p:ext>
            </p:extLst>
          </p:nvPr>
        </p:nvGraphicFramePr>
        <p:xfrm>
          <a:off x="0" y="0"/>
          <a:ext cx="12192000" cy="6858000"/>
        </p:xfrm>
        <a:graphic>
          <a:graphicData uri="http://schemas.openxmlformats.org/drawingml/2006/table">
            <a:tbl>
              <a:tblPr firstRow="1" firstCol="1" lastRow="1" lastCol="1" bandRow="1" bandCol="1">
                <a:tableStyleId>{5C22544A-7EE6-4342-B048-85BDC9FD1C3A}</a:tableStyleId>
              </a:tblPr>
              <a:tblGrid>
                <a:gridCol w="3158836"/>
                <a:gridCol w="9033164"/>
              </a:tblGrid>
              <a:tr h="6858000">
                <a:tc>
                  <a:txBody>
                    <a:bodyPr/>
                    <a:lstStyle/>
                    <a:p>
                      <a:pPr marL="0" marR="0">
                        <a:lnSpc>
                          <a:spcPct val="107000"/>
                        </a:lnSpc>
                        <a:spcBef>
                          <a:spcPts val="0"/>
                        </a:spcBef>
                        <a:spcAft>
                          <a:spcPts val="0"/>
                        </a:spcAft>
                        <a:tabLst>
                          <a:tab pos="4162425" algn="l"/>
                        </a:tabLst>
                      </a:pPr>
                      <a:r>
                        <a:rPr lang="en-US" sz="3600" b="0" dirty="0" smtClean="0">
                          <a:effectLst/>
                          <a:latin typeface="Times New Roman" panose="02020603050405020304" pitchFamily="18" charset="0"/>
                          <a:ea typeface="Times New Roman" panose="02020603050405020304" pitchFamily="18" charset="0"/>
                          <a:cs typeface="Times New Roman" panose="02020603050405020304" pitchFamily="18" charset="0"/>
                        </a:rPr>
                        <a:t>Arguments </a:t>
                      </a:r>
                      <a:r>
                        <a:rPr lang="en-US" sz="3600" b="0" dirty="0">
                          <a:effectLst/>
                          <a:latin typeface="Times New Roman" panose="02020603050405020304" pitchFamily="18" charset="0"/>
                          <a:ea typeface="Times New Roman" panose="02020603050405020304" pitchFamily="18" charset="0"/>
                          <a:cs typeface="Times New Roman" panose="02020603050405020304" pitchFamily="18" charset="0"/>
                        </a:rPr>
                        <a:t>for </a:t>
                      </a:r>
                      <a:endParaRPr lang="en-US" sz="3600" b="0" dirty="0" smtClean="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nSpc>
                          <a:spcPct val="107000"/>
                        </a:lnSpc>
                        <a:spcBef>
                          <a:spcPts val="0"/>
                        </a:spcBef>
                        <a:spcAft>
                          <a:spcPts val="0"/>
                        </a:spcAft>
                        <a:tabLst>
                          <a:tab pos="4162425" algn="l"/>
                        </a:tabLst>
                      </a:pPr>
                      <a:r>
                        <a:rPr lang="en-US" sz="3600" b="0" dirty="0" smtClean="0">
                          <a:effectLst/>
                          <a:latin typeface="Times New Roman" panose="02020603050405020304" pitchFamily="18" charset="0"/>
                          <a:ea typeface="Times New Roman" panose="02020603050405020304" pitchFamily="18" charset="0"/>
                          <a:cs typeface="Times New Roman" panose="02020603050405020304" pitchFamily="18" charset="0"/>
                        </a:rPr>
                        <a:t>free </a:t>
                      </a:r>
                      <a:r>
                        <a:rPr lang="en-US" sz="3600" b="0" dirty="0" smtClean="0">
                          <a:effectLst/>
                          <a:latin typeface="Times New Roman" panose="02020603050405020304" pitchFamily="18" charset="0"/>
                          <a:ea typeface="Times New Roman" panose="02020603050405020304" pitchFamily="18" charset="0"/>
                          <a:cs typeface="Times New Roman" panose="02020603050405020304" pitchFamily="18" charset="0"/>
                        </a:rPr>
                        <a:t>trade</a:t>
                      </a:r>
                      <a:endParaRPr lang="en-US" sz="3600" b="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tabLst>
                          <a:tab pos="4162425" algn="l"/>
                        </a:tabLst>
                      </a:pPr>
                      <a:r>
                        <a:rPr lang="en-US" sz="3200" b="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3200" b="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tabLst>
                          <a:tab pos="4162425" algn="l"/>
                        </a:tabLst>
                      </a:pPr>
                      <a:r>
                        <a:rPr lang="en-US" sz="3200" b="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3200" b="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tabLst>
                          <a:tab pos="4162425" algn="l"/>
                        </a:tabLst>
                      </a:pPr>
                      <a:r>
                        <a:rPr lang="en-US" sz="3200" b="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32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indent="0">
                        <a:lnSpc>
                          <a:spcPct val="107000"/>
                        </a:lnSpc>
                        <a:spcBef>
                          <a:spcPts val="0"/>
                        </a:spcBef>
                        <a:spcAft>
                          <a:spcPts val="0"/>
                        </a:spcAft>
                        <a:buNone/>
                        <a:tabLst>
                          <a:tab pos="4162425" algn="l"/>
                        </a:tabLst>
                      </a:pPr>
                      <a:r>
                        <a:rPr lang="en-US" sz="3200" b="0" dirty="0" smtClean="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1. Improved </a:t>
                      </a:r>
                      <a:r>
                        <a:rPr lang="en-US" sz="3200" b="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products </a:t>
                      </a:r>
                      <a:r>
                        <a:rPr lang="en-US" sz="3200" b="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0" dirty="0" smtClean="0">
                          <a:effectLst/>
                          <a:latin typeface="Times New Roman" panose="02020603050405020304" pitchFamily="18" charset="0"/>
                          <a:ea typeface="Times New Roman" panose="02020603050405020304" pitchFamily="18" charset="0"/>
                          <a:cs typeface="Times New Roman" panose="02020603050405020304" pitchFamily="18" charset="0"/>
                        </a:rPr>
                        <a:t>foreign competition </a:t>
                      </a:r>
                    </a:p>
                    <a:p>
                      <a:pPr marL="0" marR="0" indent="0">
                        <a:lnSpc>
                          <a:spcPct val="107000"/>
                        </a:lnSpc>
                        <a:spcBef>
                          <a:spcPts val="0"/>
                        </a:spcBef>
                        <a:spcAft>
                          <a:spcPts val="0"/>
                        </a:spcAft>
                        <a:buNone/>
                        <a:tabLst>
                          <a:tab pos="4162425" algn="l"/>
                        </a:tabLst>
                      </a:pPr>
                      <a:r>
                        <a:rPr lang="en-US" sz="3200" b="0" dirty="0" smtClean="0">
                          <a:effectLst/>
                          <a:latin typeface="Times New Roman" panose="02020603050405020304" pitchFamily="18" charset="0"/>
                          <a:ea typeface="Times New Roman" panose="02020603050405020304" pitchFamily="18" charset="0"/>
                          <a:cs typeface="Times New Roman" panose="02020603050405020304" pitchFamily="18" charset="0"/>
                        </a:rPr>
                        <a:t>    leads </a:t>
                      </a:r>
                      <a:r>
                        <a:rPr lang="en-US" sz="3200" b="0" dirty="0">
                          <a:effectLst/>
                          <a:latin typeface="Times New Roman" panose="02020603050405020304" pitchFamily="18" charset="0"/>
                          <a:ea typeface="Times New Roman" panose="02020603050405020304" pitchFamily="18" charset="0"/>
                          <a:cs typeface="Times New Roman" panose="02020603050405020304" pitchFamily="18" charset="0"/>
                        </a:rPr>
                        <a:t>to improved </a:t>
                      </a:r>
                      <a:r>
                        <a:rPr lang="en-US" sz="3200" b="0" dirty="0" smtClean="0">
                          <a:effectLst/>
                          <a:latin typeface="Times New Roman" panose="02020603050405020304" pitchFamily="18" charset="0"/>
                          <a:ea typeface="Times New Roman" panose="02020603050405020304" pitchFamily="18" charset="0"/>
                          <a:cs typeface="Times New Roman" panose="02020603050405020304" pitchFamily="18" charset="0"/>
                        </a:rPr>
                        <a:t>technology</a:t>
                      </a:r>
                      <a:r>
                        <a:rPr lang="en-US" sz="3200" b="0" dirty="0">
                          <a:effectLst/>
                          <a:latin typeface="Times New Roman" panose="02020603050405020304" pitchFamily="18" charset="0"/>
                          <a:ea typeface="Times New Roman" panose="02020603050405020304" pitchFamily="18" charset="0"/>
                          <a:cs typeface="Times New Roman" panose="02020603050405020304" pitchFamily="18" charset="0"/>
                        </a:rPr>
                        <a:t>, production </a:t>
                      </a:r>
                      <a:r>
                        <a:rPr lang="en-US" sz="3200" b="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p>
                    <a:p>
                      <a:pPr marL="0" marR="0" indent="0">
                        <a:lnSpc>
                          <a:spcPct val="107000"/>
                        </a:lnSpc>
                        <a:spcBef>
                          <a:spcPts val="0"/>
                        </a:spcBef>
                        <a:spcAft>
                          <a:spcPts val="0"/>
                        </a:spcAft>
                        <a:buNone/>
                        <a:tabLst>
                          <a:tab pos="4162425" algn="l"/>
                        </a:tabLst>
                      </a:pPr>
                      <a:r>
                        <a:rPr lang="en-US" sz="3200" b="0" dirty="0" smtClean="0">
                          <a:effectLst/>
                          <a:latin typeface="Times New Roman" panose="02020603050405020304" pitchFamily="18" charset="0"/>
                          <a:ea typeface="Times New Roman" panose="02020603050405020304" pitchFamily="18" charset="0"/>
                          <a:cs typeface="Times New Roman" panose="02020603050405020304" pitchFamily="18" charset="0"/>
                        </a:rPr>
                        <a:t>    methods </a:t>
                      </a:r>
                      <a:r>
                        <a:rPr lang="en-US" sz="3200" b="0" dirty="0">
                          <a:effectLst/>
                          <a:latin typeface="Times New Roman" panose="02020603050405020304" pitchFamily="18" charset="0"/>
                          <a:ea typeface="Times New Roman" panose="02020603050405020304" pitchFamily="18" charset="0"/>
                          <a:cs typeface="Times New Roman" panose="02020603050405020304" pitchFamily="18" charset="0"/>
                        </a:rPr>
                        <a:t>and </a:t>
                      </a:r>
                      <a:r>
                        <a:rPr lang="en-US" sz="3200" b="0" dirty="0" smtClean="0">
                          <a:effectLst/>
                          <a:latin typeface="Times New Roman" panose="02020603050405020304" pitchFamily="18" charset="0"/>
                          <a:ea typeface="Times New Roman" panose="02020603050405020304" pitchFamily="18" charset="0"/>
                          <a:cs typeface="Times New Roman" panose="02020603050405020304" pitchFamily="18" charset="0"/>
                        </a:rPr>
                        <a:t>products</a:t>
                      </a:r>
                      <a:r>
                        <a:rPr lang="en-US" sz="3200" b="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3200" b="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tabLst>
                          <a:tab pos="4162425" algn="l"/>
                        </a:tabLst>
                      </a:pPr>
                      <a:r>
                        <a:rPr lang="en-US" sz="3200" b="0" dirty="0" smtClean="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2</a:t>
                      </a:r>
                      <a:r>
                        <a:rPr lang="en-US" sz="3200" b="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Export industries </a:t>
                      </a:r>
                      <a:r>
                        <a:rPr lang="en-US" sz="3200" b="0" dirty="0">
                          <a:effectLst/>
                          <a:latin typeface="Times New Roman" panose="02020603050405020304" pitchFamily="18" charset="0"/>
                          <a:ea typeface="Times New Roman" panose="02020603050405020304" pitchFamily="18" charset="0"/>
                          <a:cs typeface="Times New Roman" panose="02020603050405020304" pitchFamily="18" charset="0"/>
                        </a:rPr>
                        <a:t>– unemployment </a:t>
                      </a:r>
                      <a:r>
                        <a:rPr lang="en-US" sz="3200" b="0" dirty="0" smtClean="0">
                          <a:effectLst/>
                          <a:latin typeface="Times New Roman" panose="02020603050405020304" pitchFamily="18" charset="0"/>
                          <a:ea typeface="Times New Roman" panose="02020603050405020304" pitchFamily="18" charset="0"/>
                          <a:cs typeface="Times New Roman" panose="02020603050405020304" pitchFamily="18" charset="0"/>
                        </a:rPr>
                        <a:t>may</a:t>
                      </a:r>
                    </a:p>
                    <a:p>
                      <a:pPr marL="0" marR="0">
                        <a:lnSpc>
                          <a:spcPct val="107000"/>
                        </a:lnSpc>
                        <a:spcBef>
                          <a:spcPts val="0"/>
                        </a:spcBef>
                        <a:spcAft>
                          <a:spcPts val="0"/>
                        </a:spcAft>
                        <a:tabLst>
                          <a:tab pos="4162425" algn="l"/>
                        </a:tabLst>
                      </a:pPr>
                      <a:r>
                        <a:rPr lang="en-US" sz="3200" b="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0" dirty="0">
                          <a:effectLst/>
                          <a:latin typeface="Times New Roman" panose="02020603050405020304" pitchFamily="18" charset="0"/>
                          <a:ea typeface="Times New Roman" panose="02020603050405020304" pitchFamily="18" charset="0"/>
                          <a:cs typeface="Times New Roman" panose="02020603050405020304" pitchFamily="18" charset="0"/>
                        </a:rPr>
                        <a:t>occur in the U.S. due to a </a:t>
                      </a:r>
                      <a:r>
                        <a:rPr lang="en-US" sz="3200" b="0" dirty="0" smtClean="0">
                          <a:effectLst/>
                          <a:latin typeface="Times New Roman" panose="02020603050405020304" pitchFamily="18" charset="0"/>
                          <a:ea typeface="Times New Roman" panose="02020603050405020304" pitchFamily="18" charset="0"/>
                          <a:cs typeface="Times New Roman" panose="02020603050405020304" pitchFamily="18" charset="0"/>
                        </a:rPr>
                        <a:t>decrease in U.S.</a:t>
                      </a:r>
                    </a:p>
                    <a:p>
                      <a:pPr marL="0" marR="0">
                        <a:lnSpc>
                          <a:spcPct val="107000"/>
                        </a:lnSpc>
                        <a:spcBef>
                          <a:spcPts val="0"/>
                        </a:spcBef>
                        <a:spcAft>
                          <a:spcPts val="0"/>
                        </a:spcAft>
                        <a:tabLst>
                          <a:tab pos="4162425" algn="l"/>
                        </a:tabLst>
                      </a:pPr>
                      <a:r>
                        <a:rPr lang="en-US" sz="3200" b="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0" dirty="0">
                          <a:effectLst/>
                          <a:latin typeface="Times New Roman" panose="02020603050405020304" pitchFamily="18" charset="0"/>
                          <a:ea typeface="Times New Roman" panose="02020603050405020304" pitchFamily="18" charset="0"/>
                          <a:cs typeface="Times New Roman" panose="02020603050405020304" pitchFamily="18" charset="0"/>
                        </a:rPr>
                        <a:t>exports caused by retaliation </a:t>
                      </a:r>
                      <a:r>
                        <a:rPr lang="en-US" sz="3200" b="0" dirty="0" smtClean="0">
                          <a:effectLst/>
                          <a:latin typeface="Times New Roman" panose="02020603050405020304" pitchFamily="18" charset="0"/>
                          <a:ea typeface="Times New Roman" panose="02020603050405020304" pitchFamily="18" charset="0"/>
                          <a:cs typeface="Times New Roman" panose="02020603050405020304" pitchFamily="18" charset="0"/>
                        </a:rPr>
                        <a:t>or</a:t>
                      </a:r>
                      <a:r>
                        <a:rPr lang="en-US" sz="3200" b="0" baseline="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0" dirty="0" smtClean="0">
                          <a:effectLst/>
                          <a:latin typeface="Times New Roman" panose="02020603050405020304" pitchFamily="18" charset="0"/>
                          <a:ea typeface="Times New Roman" panose="02020603050405020304" pitchFamily="18" charset="0"/>
                          <a:cs typeface="Times New Roman" panose="02020603050405020304" pitchFamily="18" charset="0"/>
                        </a:rPr>
                        <a:t>less</a:t>
                      </a:r>
                      <a:r>
                        <a:rPr lang="en-US" sz="3200" b="0" baseline="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0" dirty="0" smtClean="0">
                          <a:effectLst/>
                          <a:latin typeface="Times New Roman" panose="02020603050405020304" pitchFamily="18" charset="0"/>
                          <a:ea typeface="Times New Roman" panose="02020603050405020304" pitchFamily="18" charset="0"/>
                          <a:cs typeface="Times New Roman" panose="02020603050405020304" pitchFamily="18" charset="0"/>
                        </a:rPr>
                        <a:t>money</a:t>
                      </a:r>
                    </a:p>
                    <a:p>
                      <a:pPr marL="0" marR="0">
                        <a:lnSpc>
                          <a:spcPct val="107000"/>
                        </a:lnSpc>
                        <a:spcBef>
                          <a:spcPts val="0"/>
                        </a:spcBef>
                        <a:spcAft>
                          <a:spcPts val="0"/>
                        </a:spcAft>
                        <a:tabLst>
                          <a:tab pos="4162425" algn="l"/>
                        </a:tabLst>
                      </a:pPr>
                      <a:r>
                        <a:rPr lang="en-US" sz="3200" b="0" dirty="0" smtClean="0">
                          <a:effectLst/>
                          <a:latin typeface="Times New Roman" panose="02020603050405020304" pitchFamily="18" charset="0"/>
                          <a:ea typeface="Times New Roman" panose="02020603050405020304" pitchFamily="18" charset="0"/>
                          <a:cs typeface="Times New Roman" panose="02020603050405020304" pitchFamily="18" charset="0"/>
                        </a:rPr>
                        <a:t>    available</a:t>
                      </a:r>
                      <a:r>
                        <a:rPr lang="en-US" sz="3200" b="0" baseline="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3200" b="0" dirty="0" smtClean="0">
                          <a:effectLst/>
                          <a:latin typeface="Times New Roman" panose="02020603050405020304" pitchFamily="18" charset="0"/>
                          <a:ea typeface="Times New Roman" panose="02020603050405020304" pitchFamily="18" charset="0"/>
                          <a:cs typeface="Times New Roman" panose="02020603050405020304" pitchFamily="18" charset="0"/>
                        </a:rPr>
                        <a:t>in foreign countries </a:t>
                      </a:r>
                      <a:r>
                        <a:rPr lang="en-US" sz="3200" b="0" dirty="0">
                          <a:effectLst/>
                          <a:latin typeface="Times New Roman" panose="02020603050405020304" pitchFamily="18" charset="0"/>
                          <a:ea typeface="Times New Roman" panose="02020603050405020304" pitchFamily="18" charset="0"/>
                          <a:cs typeface="Times New Roman" panose="02020603050405020304" pitchFamily="18" charset="0"/>
                        </a:rPr>
                        <a:t>due to </a:t>
                      </a:r>
                      <a:r>
                        <a:rPr lang="en-US" sz="3200" b="0" dirty="0" smtClean="0">
                          <a:effectLst/>
                          <a:latin typeface="Times New Roman" panose="02020603050405020304" pitchFamily="18" charset="0"/>
                          <a:ea typeface="Times New Roman" panose="02020603050405020304" pitchFamily="18" charset="0"/>
                          <a:cs typeface="Times New Roman" panose="02020603050405020304" pitchFamily="18" charset="0"/>
                        </a:rPr>
                        <a:t>trade</a:t>
                      </a:r>
                    </a:p>
                    <a:p>
                      <a:pPr marL="0" marR="0">
                        <a:lnSpc>
                          <a:spcPct val="107000"/>
                        </a:lnSpc>
                        <a:spcBef>
                          <a:spcPts val="0"/>
                        </a:spcBef>
                        <a:spcAft>
                          <a:spcPts val="0"/>
                        </a:spcAft>
                        <a:tabLst>
                          <a:tab pos="4162425" algn="l"/>
                        </a:tabLst>
                      </a:pPr>
                      <a:r>
                        <a:rPr lang="en-US" sz="3200" b="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0" dirty="0">
                          <a:effectLst/>
                          <a:latin typeface="Times New Roman" panose="02020603050405020304" pitchFamily="18" charset="0"/>
                          <a:ea typeface="Times New Roman" panose="02020603050405020304" pitchFamily="18" charset="0"/>
                          <a:cs typeface="Times New Roman" panose="02020603050405020304" pitchFamily="18" charset="0"/>
                        </a:rPr>
                        <a:t>restrictions.</a:t>
                      </a:r>
                      <a:endParaRPr lang="en-US" sz="3200" b="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tabLst>
                          <a:tab pos="4162425" algn="l"/>
                        </a:tabLst>
                      </a:pPr>
                      <a:r>
                        <a:rPr lang="en-US" sz="3200" b="0" dirty="0" smtClean="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3</a:t>
                      </a:r>
                      <a:r>
                        <a:rPr lang="en-US" sz="3200" b="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Specialization and </a:t>
                      </a:r>
                      <a:r>
                        <a:rPr lang="en-US" sz="3200" b="0" dirty="0" smtClean="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comparative</a:t>
                      </a:r>
                      <a:r>
                        <a:rPr lang="en-US" sz="3200" b="0" baseline="0" dirty="0" smtClean="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0" dirty="0" smtClean="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advantage </a:t>
                      </a:r>
                      <a:r>
                        <a:rPr lang="en-US" sz="3200" b="0" dirty="0" smtClean="0">
                          <a:effectLst/>
                          <a:latin typeface="Times New Roman" panose="02020603050405020304" pitchFamily="18" charset="0"/>
                          <a:ea typeface="Times New Roman" panose="02020603050405020304" pitchFamily="18" charset="0"/>
                          <a:cs typeface="Times New Roman" panose="02020603050405020304" pitchFamily="18" charset="0"/>
                        </a:rPr>
                        <a:t>–</a:t>
                      </a:r>
                    </a:p>
                    <a:p>
                      <a:pPr marL="0" marR="0">
                        <a:lnSpc>
                          <a:spcPct val="107000"/>
                        </a:lnSpc>
                        <a:spcBef>
                          <a:spcPts val="0"/>
                        </a:spcBef>
                        <a:spcAft>
                          <a:spcPts val="0"/>
                        </a:spcAft>
                        <a:tabLst>
                          <a:tab pos="4162425" algn="l"/>
                        </a:tabLst>
                      </a:pPr>
                      <a:r>
                        <a:rPr lang="en-US" sz="3200" b="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0" dirty="0">
                          <a:effectLst/>
                          <a:latin typeface="Times New Roman" panose="02020603050405020304" pitchFamily="18" charset="0"/>
                          <a:ea typeface="Times New Roman" panose="02020603050405020304" pitchFamily="18" charset="0"/>
                          <a:cs typeface="Times New Roman" panose="02020603050405020304" pitchFamily="18" charset="0"/>
                        </a:rPr>
                        <a:t>too much specialization </a:t>
                      </a:r>
                      <a:r>
                        <a:rPr lang="en-US" sz="3200" b="0" dirty="0" smtClean="0">
                          <a:effectLst/>
                          <a:latin typeface="Times New Roman" panose="02020603050405020304" pitchFamily="18" charset="0"/>
                          <a:ea typeface="Times New Roman" panose="02020603050405020304" pitchFamily="18" charset="0"/>
                          <a:cs typeface="Times New Roman" panose="02020603050405020304" pitchFamily="18" charset="0"/>
                        </a:rPr>
                        <a:t>can </a:t>
                      </a:r>
                      <a:r>
                        <a:rPr lang="en-US" sz="3200" b="0" dirty="0">
                          <a:effectLst/>
                          <a:latin typeface="Times New Roman" panose="02020603050405020304" pitchFamily="18" charset="0"/>
                          <a:ea typeface="Times New Roman" panose="02020603050405020304" pitchFamily="18" charset="0"/>
                          <a:cs typeface="Times New Roman" panose="02020603050405020304" pitchFamily="18" charset="0"/>
                        </a:rPr>
                        <a:t>be bad and </a:t>
                      </a:r>
                      <a:r>
                        <a:rPr lang="en-US" sz="3200" b="0" dirty="0" smtClean="0">
                          <a:effectLst/>
                          <a:latin typeface="Times New Roman" panose="02020603050405020304" pitchFamily="18" charset="0"/>
                          <a:ea typeface="Times New Roman" panose="02020603050405020304" pitchFamily="18" charset="0"/>
                          <a:cs typeface="Times New Roman" panose="02020603050405020304" pitchFamily="18" charset="0"/>
                        </a:rPr>
                        <a:t>put</a:t>
                      </a:r>
                    </a:p>
                    <a:p>
                      <a:pPr marL="0" marR="0">
                        <a:lnSpc>
                          <a:spcPct val="107000"/>
                        </a:lnSpc>
                        <a:spcBef>
                          <a:spcPts val="0"/>
                        </a:spcBef>
                        <a:spcAft>
                          <a:spcPts val="0"/>
                        </a:spcAft>
                        <a:tabLst>
                          <a:tab pos="4162425" algn="l"/>
                        </a:tabLst>
                      </a:pPr>
                      <a:r>
                        <a:rPr lang="en-US" sz="3200" b="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0" dirty="0">
                          <a:effectLst/>
                          <a:latin typeface="Times New Roman" panose="02020603050405020304" pitchFamily="18" charset="0"/>
                          <a:ea typeface="Times New Roman" panose="02020603050405020304" pitchFamily="18" charset="0"/>
                          <a:cs typeface="Times New Roman" panose="02020603050405020304" pitchFamily="18" charset="0"/>
                        </a:rPr>
                        <a:t>us at the mercy </a:t>
                      </a:r>
                      <a:r>
                        <a:rPr lang="en-US" sz="3200" b="0" dirty="0" smtClean="0">
                          <a:effectLst/>
                          <a:latin typeface="Times New Roman" panose="02020603050405020304" pitchFamily="18" charset="0"/>
                          <a:ea typeface="Times New Roman" panose="02020603050405020304" pitchFamily="18" charset="0"/>
                          <a:cs typeface="Times New Roman" panose="02020603050405020304" pitchFamily="18" charset="0"/>
                        </a:rPr>
                        <a:t>of world </a:t>
                      </a:r>
                      <a:r>
                        <a:rPr lang="en-US" sz="3200" b="0" dirty="0">
                          <a:effectLst/>
                          <a:latin typeface="Times New Roman" panose="02020603050405020304" pitchFamily="18" charset="0"/>
                          <a:ea typeface="Times New Roman" panose="02020603050405020304" pitchFamily="18" charset="0"/>
                          <a:cs typeface="Times New Roman" panose="02020603050405020304" pitchFamily="18" charset="0"/>
                        </a:rPr>
                        <a:t>demand</a:t>
                      </a:r>
                      <a:r>
                        <a:rPr lang="en-US" sz="3200" b="0" dirty="0" smtClean="0">
                          <a:effectLst/>
                          <a:latin typeface="Times New Roman" panose="02020603050405020304" pitchFamily="18" charset="0"/>
                          <a:ea typeface="Times New Roman" panose="02020603050405020304" pitchFamily="18" charset="0"/>
                          <a:cs typeface="Times New Roman" panose="02020603050405020304" pitchFamily="18" charset="0"/>
                        </a:rPr>
                        <a:t>,</a:t>
                      </a:r>
                    </a:p>
                    <a:p>
                      <a:pPr marL="0" marR="0">
                        <a:lnSpc>
                          <a:spcPct val="107000"/>
                        </a:lnSpc>
                        <a:spcBef>
                          <a:spcPts val="0"/>
                        </a:spcBef>
                        <a:spcAft>
                          <a:spcPts val="0"/>
                        </a:spcAft>
                        <a:tabLst>
                          <a:tab pos="4162425" algn="l"/>
                        </a:tabLst>
                      </a:pPr>
                      <a:r>
                        <a:rPr lang="en-US" sz="3200" b="0" dirty="0" smtClean="0">
                          <a:effectLst/>
                          <a:latin typeface="Times New Roman" panose="02020603050405020304" pitchFamily="18" charset="0"/>
                          <a:ea typeface="Times New Roman" panose="02020603050405020304" pitchFamily="18" charset="0"/>
                          <a:cs typeface="Times New Roman" panose="02020603050405020304" pitchFamily="18" charset="0"/>
                        </a:rPr>
                        <a:t>    comparative</a:t>
                      </a:r>
                      <a:r>
                        <a:rPr lang="en-US" sz="3200" b="0" baseline="0" dirty="0" smtClean="0">
                          <a:effectLst/>
                          <a:latin typeface="Calibri" panose="020F0502020204030204" pitchFamily="34" charset="0"/>
                          <a:ea typeface="Times New Roman" panose="02020603050405020304" pitchFamily="18" charset="0"/>
                          <a:cs typeface="Times New Roman" panose="02020603050405020304" pitchFamily="18" charset="0"/>
                        </a:rPr>
                        <a:t> </a:t>
                      </a:r>
                      <a:r>
                        <a:rPr lang="en-US" sz="3200" b="0" dirty="0" smtClean="0">
                          <a:effectLst/>
                          <a:latin typeface="Times New Roman" panose="02020603050405020304" pitchFamily="18" charset="0"/>
                          <a:ea typeface="Times New Roman" panose="02020603050405020304" pitchFamily="18" charset="0"/>
                          <a:cs typeface="Times New Roman" panose="02020603050405020304" pitchFamily="18" charset="0"/>
                        </a:rPr>
                        <a:t>advantage</a:t>
                      </a:r>
                      <a:r>
                        <a:rPr lang="en-US" sz="3200" b="0" baseline="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0" dirty="0" smtClean="0">
                          <a:effectLst/>
                          <a:latin typeface="Times New Roman" panose="02020603050405020304" pitchFamily="18" charset="0"/>
                          <a:ea typeface="Times New Roman" panose="02020603050405020304" pitchFamily="18" charset="0"/>
                          <a:cs typeface="Times New Roman" panose="02020603050405020304" pitchFamily="18" charset="0"/>
                        </a:rPr>
                        <a:t>leads </a:t>
                      </a:r>
                      <a:r>
                        <a:rPr lang="en-US" sz="3200" b="0" dirty="0">
                          <a:effectLst/>
                          <a:latin typeface="Times New Roman" panose="02020603050405020304" pitchFamily="18" charset="0"/>
                          <a:ea typeface="Times New Roman" panose="02020603050405020304" pitchFamily="18" charset="0"/>
                          <a:cs typeface="Times New Roman" panose="02020603050405020304" pitchFamily="18" charset="0"/>
                        </a:rPr>
                        <a:t>to more </a:t>
                      </a:r>
                      <a:r>
                        <a:rPr lang="en-US" sz="3200" b="0" dirty="0" smtClean="0">
                          <a:effectLst/>
                          <a:latin typeface="Times New Roman" panose="02020603050405020304" pitchFamily="18" charset="0"/>
                          <a:ea typeface="Times New Roman" panose="02020603050405020304" pitchFamily="18" charset="0"/>
                          <a:cs typeface="Times New Roman" panose="02020603050405020304" pitchFamily="18" charset="0"/>
                        </a:rPr>
                        <a:t>goods</a:t>
                      </a:r>
                    </a:p>
                    <a:p>
                      <a:pPr marL="0" marR="0">
                        <a:lnSpc>
                          <a:spcPct val="107000"/>
                        </a:lnSpc>
                        <a:spcBef>
                          <a:spcPts val="0"/>
                        </a:spcBef>
                        <a:spcAft>
                          <a:spcPts val="0"/>
                        </a:spcAft>
                        <a:tabLst>
                          <a:tab pos="4162425" algn="l"/>
                        </a:tabLst>
                      </a:pPr>
                      <a:r>
                        <a:rPr lang="en-US" sz="3200" b="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0" dirty="0">
                          <a:effectLst/>
                          <a:latin typeface="Times New Roman" panose="02020603050405020304" pitchFamily="18" charset="0"/>
                          <a:ea typeface="Times New Roman" panose="02020603050405020304" pitchFamily="18" charset="0"/>
                          <a:cs typeface="Times New Roman" panose="02020603050405020304" pitchFamily="18" charset="0"/>
                        </a:rPr>
                        <a:t>at lower prices</a:t>
                      </a:r>
                      <a:r>
                        <a:rPr lang="en-US" sz="3200" b="0" dirty="0" smtClean="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32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2622469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5149</TotalTime>
  <Words>914</Words>
  <Application>Microsoft Office PowerPoint</Application>
  <PresentationFormat>Widescreen</PresentationFormat>
  <Paragraphs>188</Paragraphs>
  <Slides>21</Slides>
  <Notes>0</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21</vt:i4>
      </vt:variant>
    </vt:vector>
  </HeadingPairs>
  <TitlesOfParts>
    <vt:vector size="35" baseType="lpstr">
      <vt:lpstr>Arial</vt:lpstr>
      <vt:lpstr>Bradley Hand ITC TT-Bold</vt:lpstr>
      <vt:lpstr>Calibri</vt:lpstr>
      <vt:lpstr>Calibri Light</vt:lpstr>
      <vt:lpstr>Georgia</vt:lpstr>
      <vt:lpstr>Larsseit</vt:lpstr>
      <vt:lpstr>lemonde-journal</vt:lpstr>
      <vt:lpstr>merriweather</vt:lpstr>
      <vt:lpstr>Museo Sans 300</vt:lpstr>
      <vt:lpstr>Museo Sans 700</vt:lpstr>
      <vt:lpstr>Source Sans Pro</vt:lpstr>
      <vt:lpstr>Times</vt:lpstr>
      <vt:lpstr>Times New Roman</vt:lpstr>
      <vt:lpstr>Office Theme</vt:lpstr>
      <vt:lpstr>ECONOMICS</vt:lpstr>
      <vt:lpstr>ECONOMICS Chapter 18.3: Restrictions on World Trade  Learning Target: Understand tariffs, embargos, Trade agreements &amp; restrictions (WTO, NAFTA, CAFTA, EU…)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ECONOMICS</dc:title>
  <dc:creator>Richard Davis</dc:creator>
  <cp:lastModifiedBy>Richard Davis</cp:lastModifiedBy>
  <cp:revision>155</cp:revision>
  <dcterms:created xsi:type="dcterms:W3CDTF">2015-09-14T18:35:59Z</dcterms:created>
  <dcterms:modified xsi:type="dcterms:W3CDTF">2019-05-30T13:38:46Z</dcterms:modified>
</cp:coreProperties>
</file>