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25"/>
  </p:handoutMasterIdLst>
  <p:sldIdLst>
    <p:sldId id="256" r:id="rId2"/>
    <p:sldId id="429" r:id="rId3"/>
    <p:sldId id="462" r:id="rId4"/>
    <p:sldId id="464" r:id="rId5"/>
    <p:sldId id="466" r:id="rId6"/>
    <p:sldId id="450" r:id="rId7"/>
    <p:sldId id="470" r:id="rId8"/>
    <p:sldId id="473" r:id="rId9"/>
    <p:sldId id="409" r:id="rId10"/>
    <p:sldId id="475" r:id="rId11"/>
    <p:sldId id="478" r:id="rId12"/>
    <p:sldId id="480" r:id="rId13"/>
    <p:sldId id="454" r:id="rId14"/>
    <p:sldId id="456" r:id="rId15"/>
    <p:sldId id="457" r:id="rId16"/>
    <p:sldId id="458" r:id="rId17"/>
    <p:sldId id="459" r:id="rId18"/>
    <p:sldId id="452" r:id="rId19"/>
    <p:sldId id="460" r:id="rId20"/>
    <p:sldId id="451" r:id="rId21"/>
    <p:sldId id="438" r:id="rId22"/>
    <p:sldId id="439" r:id="rId23"/>
    <p:sldId id="435"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64" autoAdjust="0"/>
    <p:restoredTop sz="94660"/>
  </p:normalViewPr>
  <p:slideViewPr>
    <p:cSldViewPr snapToGrid="0">
      <p:cViewPr varScale="1">
        <p:scale>
          <a:sx n="92" d="100"/>
          <a:sy n="92"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AA29469-2249-43B7-B226-B4D71E9FEAB9}" type="datetimeFigureOut">
              <a:rPr lang="en-US" smtClean="0"/>
              <a:t>5/28/2019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33E1CA9-2CC8-4CAF-B564-5BFA6C836786}" type="slidenum">
              <a:rPr lang="en-US" smtClean="0"/>
              <a:t>‹#›</a:t>
            </a:fld>
            <a:endParaRPr lang="en-US"/>
          </a:p>
        </p:txBody>
      </p:sp>
    </p:spTree>
    <p:extLst>
      <p:ext uri="{BB962C8B-B14F-4D97-AF65-F5344CB8AC3E}">
        <p14:creationId xmlns:p14="http://schemas.microsoft.com/office/powerpoint/2010/main" val="24702566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39802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178064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319307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3524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3B6837-392C-4871-99C6-1F67DD41EF81}"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11512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3B6837-392C-4871-99C6-1F67DD41EF81}"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428383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3B6837-392C-4871-99C6-1F67DD41EF81}" type="datetimeFigureOut">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388513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3B6837-392C-4871-99C6-1F67DD41EF81}" type="datetimeFigureOut">
              <a:rPr lang="en-US" smtClean="0"/>
              <a:t>5/28/2019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70778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B6837-392C-4871-99C6-1F67DD41EF81}" type="datetimeFigureOut">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01144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B6837-392C-4871-99C6-1F67DD41EF81}"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68310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B6837-392C-4871-99C6-1F67DD41EF81}"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547744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B6837-392C-4871-99C6-1F67DD41EF81}" type="datetimeFigureOut">
              <a:rPr lang="en-US" smtClean="0"/>
              <a:t>5/28/2019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6DED6-EBE5-4326-9C7B-38267CBA2A38}" type="slidenum">
              <a:rPr lang="en-US" smtClean="0"/>
              <a:t>‹#›</a:t>
            </a:fld>
            <a:endParaRPr lang="en-US"/>
          </a:p>
        </p:txBody>
      </p:sp>
    </p:spTree>
    <p:extLst>
      <p:ext uri="{BB962C8B-B14F-4D97-AF65-F5344CB8AC3E}">
        <p14:creationId xmlns:p14="http://schemas.microsoft.com/office/powerpoint/2010/main" val="2990768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621"/>
            <a:ext cx="9144000" cy="999238"/>
          </a:xfrm>
        </p:spPr>
        <p:txBody>
          <a:bodyPr/>
          <a:lstStyle/>
          <a:p>
            <a:r>
              <a:rPr lang="en-US" u="sng" dirty="0" smtClean="0">
                <a:solidFill>
                  <a:schemeClr val="accent5"/>
                </a:solidFill>
              </a:rPr>
              <a:t>ECONOMICS</a:t>
            </a:r>
            <a:endParaRPr lang="en-US" u="sng" dirty="0">
              <a:solidFill>
                <a:schemeClr val="accent5"/>
              </a:solidFill>
            </a:endParaRPr>
          </a:p>
        </p:txBody>
      </p:sp>
      <p:sp>
        <p:nvSpPr>
          <p:cNvPr id="3" name="Subtitle 2"/>
          <p:cNvSpPr>
            <a:spLocks noGrp="1"/>
          </p:cNvSpPr>
          <p:nvPr>
            <p:ph type="subTitle" idx="1"/>
          </p:nvPr>
        </p:nvSpPr>
        <p:spPr>
          <a:xfrm>
            <a:off x="518983" y="1090626"/>
            <a:ext cx="11096367" cy="507187"/>
          </a:xfrm>
        </p:spPr>
        <p:txBody>
          <a:bodyPr>
            <a:noAutofit/>
          </a:bodyPr>
          <a:lstStyle/>
          <a:p>
            <a:r>
              <a:rPr lang="en-US" sz="4400" dirty="0">
                <a:solidFill>
                  <a:schemeClr val="accent6">
                    <a:lumMod val="75000"/>
                  </a:schemeClr>
                </a:solidFill>
              </a:rPr>
              <a:t>Chapter </a:t>
            </a:r>
            <a:r>
              <a:rPr lang="en-US" sz="4400" dirty="0" smtClean="0">
                <a:solidFill>
                  <a:schemeClr val="accent6">
                    <a:lumMod val="75000"/>
                  </a:schemeClr>
                </a:solidFill>
              </a:rPr>
              <a:t>18.2</a:t>
            </a:r>
            <a:r>
              <a:rPr lang="en-US" sz="4400" dirty="0">
                <a:solidFill>
                  <a:schemeClr val="accent6">
                    <a:lumMod val="75000"/>
                  </a:schemeClr>
                </a:solidFill>
              </a:rPr>
              <a:t>: Financing World Trade</a:t>
            </a:r>
            <a:endParaRPr lang="en-US" sz="4400" dirty="0" smtClean="0">
              <a:solidFill>
                <a:schemeClr val="accent6">
                  <a:lumMod val="75000"/>
                </a:schemeClr>
              </a:solidFill>
            </a:endParaRPr>
          </a:p>
          <a:p>
            <a:endParaRPr lang="en-US" sz="4400" dirty="0" smtClean="0">
              <a:solidFill>
                <a:schemeClr val="accent6">
                  <a:lumMod val="75000"/>
                </a:schemeClr>
              </a:solidFill>
            </a:endParaRPr>
          </a:p>
          <a:p>
            <a:endParaRPr lang="en-US" sz="4400" dirty="0" smtClean="0">
              <a:solidFill>
                <a:schemeClr val="accent6">
                  <a:lumMod val="75000"/>
                </a:schemeClr>
              </a:solidFill>
            </a:endParaRPr>
          </a:p>
          <a:p>
            <a:endParaRPr lang="en-US" sz="4400" dirty="0" smtClean="0">
              <a:solidFill>
                <a:schemeClr val="accent6">
                  <a:lumMod val="75000"/>
                </a:schemeClr>
              </a:solidFill>
            </a:endParaRPr>
          </a:p>
          <a:p>
            <a:endParaRPr lang="en-US" sz="4400" dirty="0" smtClean="0">
              <a:solidFill>
                <a:schemeClr val="accent6">
                  <a:lumMod val="75000"/>
                </a:schemeClr>
              </a:solidFill>
            </a:endParaRPr>
          </a:p>
          <a:p>
            <a:endParaRPr lang="en-US" sz="4400" dirty="0" smtClean="0">
              <a:solidFill>
                <a:schemeClr val="accent6">
                  <a:lumMod val="75000"/>
                </a:schemeClr>
              </a:solidFill>
            </a:endParaRPr>
          </a:p>
          <a:p>
            <a:r>
              <a:rPr lang="en-US" sz="3600" i="1" dirty="0" smtClean="0">
                <a:solidFill>
                  <a:srgbClr val="7030A0"/>
                </a:solidFill>
                <a:latin typeface="Times New Roman" panose="02020603050405020304" pitchFamily="18" charset="0"/>
                <a:ea typeface="Times New Roman" panose="02020603050405020304" pitchFamily="18" charset="0"/>
              </a:rPr>
              <a:t>Learning Target</a:t>
            </a:r>
            <a:r>
              <a:rPr lang="en-US" sz="3600" i="1" dirty="0">
                <a:solidFill>
                  <a:srgbClr val="7030A0"/>
                </a:solidFill>
                <a:latin typeface="Times New Roman" panose="02020603050405020304" pitchFamily="18" charset="0"/>
                <a:ea typeface="Times New Roman" panose="02020603050405020304" pitchFamily="18" charset="0"/>
              </a:rPr>
              <a:t>: Understand currency </a:t>
            </a:r>
            <a:r>
              <a:rPr lang="en-US" sz="3600" i="1" dirty="0" smtClean="0">
                <a:solidFill>
                  <a:srgbClr val="7030A0"/>
                </a:solidFill>
                <a:latin typeface="Times New Roman" panose="02020603050405020304" pitchFamily="18" charset="0"/>
                <a:ea typeface="Times New Roman" panose="02020603050405020304" pitchFamily="18" charset="0"/>
              </a:rPr>
              <a:t>exchange </a:t>
            </a:r>
            <a:r>
              <a:rPr lang="en-US" sz="3600" i="1" dirty="0">
                <a:solidFill>
                  <a:srgbClr val="7030A0"/>
                </a:solidFill>
                <a:latin typeface="Times New Roman" panose="02020603050405020304" pitchFamily="18" charset="0"/>
                <a:ea typeface="Times New Roman" panose="02020603050405020304" pitchFamily="18" charset="0"/>
              </a:rPr>
              <a:t>rates &amp; Balance of Trade</a:t>
            </a:r>
            <a:endParaRPr lang="en-US" sz="3600" dirty="0" smtClean="0">
              <a:solidFill>
                <a:schemeClr val="accent6">
                  <a:lumMod val="75000"/>
                </a:schemeClr>
              </a:solidFill>
            </a:endParaRPr>
          </a:p>
        </p:txBody>
      </p:sp>
      <p:pic>
        <p:nvPicPr>
          <p:cNvPr id="4" name="Picture 3"/>
          <p:cNvPicPr>
            <a:picLocks noChangeAspect="1"/>
          </p:cNvPicPr>
          <p:nvPr/>
        </p:nvPicPr>
        <p:blipFill>
          <a:blip r:embed="rId2"/>
          <a:stretch>
            <a:fillRect/>
          </a:stretch>
        </p:blipFill>
        <p:spPr>
          <a:xfrm>
            <a:off x="3714750" y="2238375"/>
            <a:ext cx="4762500" cy="2381250"/>
          </a:xfrm>
          <a:prstGeom prst="rect">
            <a:avLst/>
          </a:prstGeom>
        </p:spPr>
      </p:pic>
    </p:spTree>
    <p:extLst>
      <p:ext uri="{BB962C8B-B14F-4D97-AF65-F5344CB8AC3E}">
        <p14:creationId xmlns:p14="http://schemas.microsoft.com/office/powerpoint/2010/main" val="284314431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55757420"/>
              </p:ext>
            </p:extLst>
          </p:nvPr>
        </p:nvGraphicFramePr>
        <p:xfrm>
          <a:off x="0" y="0"/>
          <a:ext cx="12192000" cy="3210791"/>
        </p:xfrm>
        <a:graphic>
          <a:graphicData uri="http://schemas.openxmlformats.org/drawingml/2006/table">
            <a:tbl>
              <a:tblPr firstRow="1" firstCol="1" lastRow="1" lastCol="1" bandRow="1" bandCol="1">
                <a:tableStyleId>{5C22544A-7EE6-4342-B048-85BDC9FD1C3A}</a:tableStyleId>
              </a:tblPr>
              <a:tblGrid>
                <a:gridCol w="4109804"/>
                <a:gridCol w="8082196"/>
              </a:tblGrid>
              <a:tr h="3210791">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IMF</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International Monetary Fund (IMF) is an international agency that offers monetary advice and provides loans to developing nations</a:t>
                      </a: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88727435"/>
              </p:ext>
            </p:extLst>
          </p:nvPr>
        </p:nvGraphicFramePr>
        <p:xfrm>
          <a:off x="0" y="3210791"/>
          <a:ext cx="12192000" cy="3647209"/>
        </p:xfrm>
        <a:graphic>
          <a:graphicData uri="http://schemas.openxmlformats.org/drawingml/2006/table">
            <a:tbl>
              <a:tblPr firstRow="1" firstCol="1" lastRow="1" lastCol="1" bandRow="1" bandCol="1">
                <a:tableStyleId>{5C22544A-7EE6-4342-B048-85BDC9FD1C3A}</a:tableStyleId>
              </a:tblPr>
              <a:tblGrid>
                <a:gridCol w="4109804"/>
                <a:gridCol w="8082196"/>
              </a:tblGrid>
              <a:tr h="3647209">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Balance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trade</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difference between the value of a nation’s exports and imports</a:t>
                      </a: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94670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12216671"/>
              </p:ext>
            </p:extLst>
          </p:nvPr>
        </p:nvGraphicFramePr>
        <p:xfrm>
          <a:off x="0" y="0"/>
          <a:ext cx="12192000" cy="3210791"/>
        </p:xfrm>
        <a:graphic>
          <a:graphicData uri="http://schemas.openxmlformats.org/drawingml/2006/table">
            <a:tbl>
              <a:tblPr firstRow="1" firstCol="1" lastRow="1" lastCol="1" bandRow="1" bandCol="1">
                <a:tableStyleId>{5C22544A-7EE6-4342-B048-85BDC9FD1C3A}</a:tableStyleId>
              </a:tblPr>
              <a:tblGrid>
                <a:gridCol w="4109804"/>
                <a:gridCol w="8082196"/>
              </a:tblGrid>
              <a:tr h="3210791">
                <a:tc>
                  <a:txBody>
                    <a:bodyPr/>
                    <a:lstStyle/>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How can depreciation affect balance of trade?</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If </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a nation’s currency depreciates the country will likely export more goods because its products are cheaper for other nations to buy.</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If a nation’s currency increases in value the amount of exports will likely decline because its products will become more expensive to buy</a:t>
                      </a: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480924211"/>
              </p:ext>
            </p:extLst>
          </p:nvPr>
        </p:nvGraphicFramePr>
        <p:xfrm>
          <a:off x="0" y="3210791"/>
          <a:ext cx="12192000" cy="3647209"/>
        </p:xfrm>
        <a:graphic>
          <a:graphicData uri="http://schemas.openxmlformats.org/drawingml/2006/table">
            <a:tbl>
              <a:tblPr firstRow="1" firstCol="1" lastRow="1" lastCol="1" bandRow="1" bandCol="1">
                <a:tableStyleId>{5C22544A-7EE6-4342-B048-85BDC9FD1C3A}</a:tableStyleId>
              </a:tblPr>
              <a:tblGrid>
                <a:gridCol w="4109804"/>
                <a:gridCol w="8082196"/>
              </a:tblGrid>
              <a:tr h="3647209">
                <a:tc>
                  <a:txBody>
                    <a:bodyPr/>
                    <a:lstStyle/>
                    <a:p>
                      <a:pPr marL="0" marR="0">
                        <a:lnSpc>
                          <a:spcPct val="107000"/>
                        </a:lnSpc>
                        <a:spcBef>
                          <a:spcPts val="0"/>
                        </a:spcBef>
                        <a:spcAft>
                          <a:spcPts val="0"/>
                        </a:spcAft>
                        <a:tabLst>
                          <a:tab pos="4162425" algn="l"/>
                        </a:tabLst>
                      </a:pPr>
                      <a:r>
                        <a:rPr lang="en-US" sz="3400" b="0" dirty="0" smtClean="0">
                          <a:effectLst/>
                          <a:latin typeface="Times New Roman" panose="02020603050405020304" pitchFamily="18" charset="0"/>
                          <a:ea typeface="Times New Roman" panose="02020603050405020304" pitchFamily="18" charset="0"/>
                          <a:cs typeface="Times New Roman" panose="02020603050405020304" pitchFamily="18" charset="0"/>
                        </a:rPr>
                        <a:t>What is the </a:t>
                      </a:r>
                      <a:r>
                        <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rPr>
                        <a:t>difference between a positive and negative balance of </a:t>
                      </a:r>
                      <a:r>
                        <a:rPr lang="en-US" sz="3400" b="0" dirty="0" smtClean="0">
                          <a:effectLst/>
                          <a:latin typeface="Times New Roman" panose="02020603050405020304" pitchFamily="18" charset="0"/>
                          <a:ea typeface="Times New Roman" panose="02020603050405020304" pitchFamily="18" charset="0"/>
                          <a:cs typeface="Times New Roman" panose="02020603050405020304" pitchFamily="18" charset="0"/>
                        </a:rPr>
                        <a:t>trade?</a:t>
                      </a:r>
                      <a:endParaRPr lang="en-US" sz="3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3400" b="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rPr>
                        <a:t>positive balance of trade occurs when the value of goods exported exceeds the value of goods imported.</a:t>
                      </a:r>
                      <a:endParaRPr lang="en-US" sz="3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rPr>
                        <a:t>A negative balance of trade occurs when the value of goods imported is greater than the value of goods exported</a:t>
                      </a:r>
                      <a:r>
                        <a:rPr lang="en-US" sz="34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4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10230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84862667"/>
              </p:ext>
            </p:extLst>
          </p:nvPr>
        </p:nvGraphicFramePr>
        <p:xfrm>
          <a:off x="0" y="0"/>
          <a:ext cx="12192000" cy="2909455"/>
        </p:xfrm>
        <a:graphic>
          <a:graphicData uri="http://schemas.openxmlformats.org/drawingml/2006/table">
            <a:tbl>
              <a:tblPr firstRow="1" firstCol="1" lastRow="1" lastCol="1" bandRow="1" bandCol="1">
                <a:tableStyleId>{5C22544A-7EE6-4342-B048-85BDC9FD1C3A}</a:tableStyleId>
              </a:tblPr>
              <a:tblGrid>
                <a:gridCol w="4109804"/>
                <a:gridCol w="8082196"/>
              </a:tblGrid>
              <a:tr h="2909455">
                <a:tc>
                  <a:txBody>
                    <a:bodyPr/>
                    <a:lstStyle/>
                    <a:p>
                      <a:pPr marL="0" marR="0">
                        <a:lnSpc>
                          <a:spcPct val="107000"/>
                        </a:lnSpc>
                        <a:spcBef>
                          <a:spcPts val="0"/>
                        </a:spcBef>
                        <a:spcAft>
                          <a:spcPts val="0"/>
                        </a:spcAft>
                        <a:tabLst>
                          <a:tab pos="4162425" algn="l"/>
                        </a:tabLst>
                      </a:pP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Trade deficit</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negative balance of trade.</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The U.S. has had a consistent trade deficit since 1976 due to high imports of oil and consumer products (see page 475).    </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05571853"/>
              </p:ext>
            </p:extLst>
          </p:nvPr>
        </p:nvGraphicFramePr>
        <p:xfrm>
          <a:off x="0" y="2909455"/>
          <a:ext cx="12192000" cy="3948545"/>
        </p:xfrm>
        <a:graphic>
          <a:graphicData uri="http://schemas.openxmlformats.org/drawingml/2006/table">
            <a:tbl>
              <a:tblPr firstRow="1" firstCol="1" lastRow="1" lastCol="1" bandRow="1" bandCol="1">
                <a:tableStyleId>{5C22544A-7EE6-4342-B048-85BDC9FD1C3A}</a:tableStyleId>
              </a:tblPr>
              <a:tblGrid>
                <a:gridCol w="4109804"/>
                <a:gridCol w="8082196"/>
              </a:tblGrid>
              <a:tr h="3948545">
                <a:tc>
                  <a:txBody>
                    <a:bodyPr/>
                    <a:lstStyle/>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U.S. imports and exports</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 typeface="Wingdings" panose="05000000000000000000" pitchFamily="2" charset="2"/>
                        <a:buNone/>
                        <a:tabLst>
                          <a:tab pos="457200" algn="l"/>
                          <a:tab pos="4162425" algn="l"/>
                        </a:tabLst>
                      </a:pP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74071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89767"/>
            <a:ext cx="12192000" cy="5678466"/>
          </a:xfrm>
          <a:prstGeom prst="rect">
            <a:avLst/>
          </a:prstGeom>
        </p:spPr>
      </p:pic>
      <p:sp>
        <p:nvSpPr>
          <p:cNvPr id="3" name="Rectangle 2"/>
          <p:cNvSpPr/>
          <p:nvPr/>
        </p:nvSpPr>
        <p:spPr>
          <a:xfrm>
            <a:off x="3957572" y="220435"/>
            <a:ext cx="3570273" cy="369332"/>
          </a:xfrm>
          <a:prstGeom prst="rect">
            <a:avLst/>
          </a:prstGeom>
        </p:spPr>
        <p:txBody>
          <a:bodyPr wrap="none">
            <a:spAutoFit/>
          </a:bodyPr>
          <a:lstStyle/>
          <a:p>
            <a:r>
              <a:rPr lang="en-US" b="1" dirty="0">
                <a:solidFill>
                  <a:srgbClr val="333333"/>
                </a:solidFill>
                <a:latin typeface="Helvetica Neue"/>
              </a:rPr>
              <a:t>United States Balance of Trade</a:t>
            </a:r>
            <a:endParaRPr lang="en-US" dirty="0"/>
          </a:p>
        </p:txBody>
      </p:sp>
      <p:sp>
        <p:nvSpPr>
          <p:cNvPr id="4" name="Rectangle 3"/>
          <p:cNvSpPr/>
          <p:nvPr/>
        </p:nvSpPr>
        <p:spPr>
          <a:xfrm>
            <a:off x="3204760" y="6268233"/>
            <a:ext cx="5782480" cy="369332"/>
          </a:xfrm>
          <a:prstGeom prst="rect">
            <a:avLst/>
          </a:prstGeom>
        </p:spPr>
        <p:txBody>
          <a:bodyPr wrap="none">
            <a:spAutoFit/>
          </a:bodyPr>
          <a:lstStyle/>
          <a:p>
            <a:r>
              <a:rPr lang="en-US" dirty="0" smtClean="0"/>
              <a:t>www.tradingeconomics.com/united-states/balance-of-trade</a:t>
            </a:r>
            <a:endParaRPr lang="en-US" dirty="0"/>
          </a:p>
        </p:txBody>
      </p:sp>
    </p:spTree>
    <p:extLst>
      <p:ext uri="{BB962C8B-B14F-4D97-AF65-F5344CB8AC3E}">
        <p14:creationId xmlns:p14="http://schemas.microsoft.com/office/powerpoint/2010/main" val="8875899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7572" y="220435"/>
            <a:ext cx="3570273" cy="369332"/>
          </a:xfrm>
          <a:prstGeom prst="rect">
            <a:avLst/>
          </a:prstGeom>
        </p:spPr>
        <p:txBody>
          <a:bodyPr wrap="none">
            <a:spAutoFit/>
          </a:bodyPr>
          <a:lstStyle/>
          <a:p>
            <a:r>
              <a:rPr lang="en-US" b="1" dirty="0">
                <a:solidFill>
                  <a:srgbClr val="333333"/>
                </a:solidFill>
                <a:latin typeface="Helvetica Neue"/>
              </a:rPr>
              <a:t>United States Balance of Trade</a:t>
            </a:r>
            <a:endParaRPr lang="en-US" dirty="0"/>
          </a:p>
        </p:txBody>
      </p:sp>
      <p:sp>
        <p:nvSpPr>
          <p:cNvPr id="4" name="Rectangle 3"/>
          <p:cNvSpPr/>
          <p:nvPr/>
        </p:nvSpPr>
        <p:spPr>
          <a:xfrm>
            <a:off x="3204760" y="6268233"/>
            <a:ext cx="5782480" cy="369332"/>
          </a:xfrm>
          <a:prstGeom prst="rect">
            <a:avLst/>
          </a:prstGeom>
        </p:spPr>
        <p:txBody>
          <a:bodyPr wrap="none">
            <a:spAutoFit/>
          </a:bodyPr>
          <a:lstStyle/>
          <a:p>
            <a:r>
              <a:rPr lang="en-US" dirty="0" smtClean="0"/>
              <a:t>www.tradingeconomics.com/united-states/balance-of-trade</a:t>
            </a:r>
            <a:endParaRPr lang="en-US" dirty="0"/>
          </a:p>
        </p:txBody>
      </p:sp>
      <p:pic>
        <p:nvPicPr>
          <p:cNvPr id="5" name="Picture 4"/>
          <p:cNvPicPr>
            <a:picLocks noChangeAspect="1"/>
          </p:cNvPicPr>
          <p:nvPr/>
        </p:nvPicPr>
        <p:blipFill>
          <a:blip r:embed="rId2"/>
          <a:stretch>
            <a:fillRect/>
          </a:stretch>
        </p:blipFill>
        <p:spPr>
          <a:xfrm>
            <a:off x="0" y="591312"/>
            <a:ext cx="12192000" cy="5675376"/>
          </a:xfrm>
          <a:prstGeom prst="rect">
            <a:avLst/>
          </a:prstGeom>
        </p:spPr>
      </p:pic>
    </p:spTree>
    <p:extLst>
      <p:ext uri="{BB962C8B-B14F-4D97-AF65-F5344CB8AC3E}">
        <p14:creationId xmlns:p14="http://schemas.microsoft.com/office/powerpoint/2010/main" val="964889485"/>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7572" y="220435"/>
            <a:ext cx="3570273" cy="369332"/>
          </a:xfrm>
          <a:prstGeom prst="rect">
            <a:avLst/>
          </a:prstGeom>
        </p:spPr>
        <p:txBody>
          <a:bodyPr wrap="none">
            <a:spAutoFit/>
          </a:bodyPr>
          <a:lstStyle/>
          <a:p>
            <a:r>
              <a:rPr lang="en-US" b="1" dirty="0">
                <a:solidFill>
                  <a:srgbClr val="0070C0"/>
                </a:solidFill>
                <a:latin typeface="Helvetica Neue"/>
              </a:rPr>
              <a:t>United States Balance of Trade</a:t>
            </a:r>
            <a:endParaRPr lang="en-US" dirty="0">
              <a:solidFill>
                <a:srgbClr val="0070C0"/>
              </a:solidFill>
            </a:endParaRPr>
          </a:p>
        </p:txBody>
      </p:sp>
      <p:sp>
        <p:nvSpPr>
          <p:cNvPr id="4" name="Rectangle 3"/>
          <p:cNvSpPr/>
          <p:nvPr/>
        </p:nvSpPr>
        <p:spPr>
          <a:xfrm>
            <a:off x="3204760" y="6268233"/>
            <a:ext cx="5782480" cy="369332"/>
          </a:xfrm>
          <a:prstGeom prst="rect">
            <a:avLst/>
          </a:prstGeom>
        </p:spPr>
        <p:txBody>
          <a:bodyPr wrap="none">
            <a:spAutoFit/>
          </a:bodyPr>
          <a:lstStyle/>
          <a:p>
            <a:r>
              <a:rPr lang="en-US" dirty="0" smtClean="0"/>
              <a:t>www.tradingeconomics.com/united-states/balance-of-trade</a:t>
            </a:r>
            <a:endParaRPr lang="en-US" dirty="0"/>
          </a:p>
        </p:txBody>
      </p:sp>
      <p:sp>
        <p:nvSpPr>
          <p:cNvPr id="6" name="Rectangle 5"/>
          <p:cNvSpPr/>
          <p:nvPr/>
        </p:nvSpPr>
        <p:spPr>
          <a:xfrm>
            <a:off x="230332" y="1056374"/>
            <a:ext cx="11731336" cy="4708981"/>
          </a:xfrm>
          <a:prstGeom prst="rect">
            <a:avLst/>
          </a:prstGeom>
        </p:spPr>
        <p:txBody>
          <a:bodyPr wrap="square">
            <a:spAutoFit/>
          </a:bodyPr>
          <a:lstStyle/>
          <a:p>
            <a:pPr algn="just"/>
            <a:r>
              <a:rPr lang="en-US" sz="2000" b="1" dirty="0">
                <a:solidFill>
                  <a:srgbClr val="000000"/>
                </a:solidFill>
                <a:latin typeface="inherit"/>
              </a:rPr>
              <a:t>US Trade Surplus Widens in March</a:t>
            </a:r>
            <a:endParaRPr lang="en-US" sz="2000" dirty="0">
              <a:solidFill>
                <a:srgbClr val="000000"/>
              </a:solidFill>
              <a:latin typeface="inherit"/>
            </a:endParaRPr>
          </a:p>
          <a:p>
            <a:r>
              <a:rPr lang="en-US" sz="2000" b="1" dirty="0">
                <a:solidFill>
                  <a:srgbClr val="333333"/>
                </a:solidFill>
                <a:latin typeface="Helvetica Neue"/>
              </a:rPr>
              <a:t>The US trade deficit widened to USD 50.0 billion in March 2019 from an eight-month low of USD 49.3 billion in the previous month and compared to market expectations of USD 50.2 billion.</a:t>
            </a:r>
            <a:r>
              <a:rPr lang="en-US" sz="2000" dirty="0">
                <a:solidFill>
                  <a:srgbClr val="333333"/>
                </a:solidFill>
                <a:latin typeface="Helvetica Neue"/>
              </a:rPr>
              <a:t> </a:t>
            </a:r>
            <a:br>
              <a:rPr lang="en-US" sz="2000" dirty="0">
                <a:solidFill>
                  <a:srgbClr val="333333"/>
                </a:solidFill>
                <a:latin typeface="Helvetica Neue"/>
              </a:rPr>
            </a:br>
            <a:r>
              <a:rPr lang="en-US" sz="2000" dirty="0">
                <a:solidFill>
                  <a:srgbClr val="333333"/>
                </a:solidFill>
                <a:latin typeface="Helvetica Neue"/>
              </a:rPr>
              <a:t/>
            </a:r>
            <a:br>
              <a:rPr lang="en-US" sz="2000" dirty="0">
                <a:solidFill>
                  <a:srgbClr val="333333"/>
                </a:solidFill>
                <a:latin typeface="Helvetica Neue"/>
              </a:rPr>
            </a:br>
            <a:r>
              <a:rPr lang="en-US" sz="2000" b="1" dirty="0">
                <a:solidFill>
                  <a:srgbClr val="333333"/>
                </a:solidFill>
                <a:latin typeface="Helvetica Neue"/>
              </a:rPr>
              <a:t>Exports from the US rose USD 2.1 billion from the previous month to USD 212.0 billion in March</a:t>
            </a:r>
            <a:r>
              <a:rPr lang="en-US" sz="2000" dirty="0">
                <a:solidFill>
                  <a:srgbClr val="333333"/>
                </a:solidFill>
                <a:latin typeface="Helvetica Neue"/>
              </a:rPr>
              <a:t>. Goods exports increased USD 2.0 billion to USD 141.7 billion, boosted by sales of industrial supplies and materials (up USD 1.7 billion), such as natural gas liquids, fuel oil, metallurgical grade coal, and other petroleum products. In addition, exports of foods, feeds, and beverages were up USD 0.8 billion, led by soybeans. By contrast, sales of civilian aircraft dropped USD 0.7 billion. Exports of services, including maintenance and repair services, and financial services, increased less than USD 0.1 billion to USD 70.3 billion in March.</a:t>
            </a:r>
            <a:br>
              <a:rPr lang="en-US" sz="2000" dirty="0">
                <a:solidFill>
                  <a:srgbClr val="333333"/>
                </a:solidFill>
                <a:latin typeface="Helvetica Neue"/>
              </a:rPr>
            </a:br>
            <a:r>
              <a:rPr lang="en-US" sz="2000" dirty="0">
                <a:solidFill>
                  <a:srgbClr val="333333"/>
                </a:solidFill>
                <a:latin typeface="Helvetica Neue"/>
              </a:rPr>
              <a:t/>
            </a:r>
            <a:br>
              <a:rPr lang="en-US" sz="2000" dirty="0">
                <a:solidFill>
                  <a:srgbClr val="333333"/>
                </a:solidFill>
                <a:latin typeface="Helvetica Neue"/>
              </a:rPr>
            </a:br>
            <a:r>
              <a:rPr lang="en-US" sz="2000" dirty="0">
                <a:solidFill>
                  <a:srgbClr val="333333"/>
                </a:solidFill>
                <a:latin typeface="Helvetica Neue"/>
              </a:rPr>
              <a:t>On a non seasonally adjusted basis, goods exports rose to all major trade partners: China (23.6 percent); Japan (18.3 percent); Canada (13.3 percent); the EU (7.2 percent); Mexico (8.0 percent), Brazil (22.9 percent) and OPEC (25.3 percent).</a:t>
            </a:r>
            <a:endParaRPr lang="en-US" sz="2000" b="0" i="0" dirty="0">
              <a:solidFill>
                <a:srgbClr val="333333"/>
              </a:solidFill>
              <a:effectLst/>
              <a:latin typeface="Helvetica Neue"/>
            </a:endParaRPr>
          </a:p>
        </p:txBody>
      </p:sp>
    </p:spTree>
    <p:extLst>
      <p:ext uri="{BB962C8B-B14F-4D97-AF65-F5344CB8AC3E}">
        <p14:creationId xmlns:p14="http://schemas.microsoft.com/office/powerpoint/2010/main" val="357193303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7572" y="220435"/>
            <a:ext cx="3570273" cy="369332"/>
          </a:xfrm>
          <a:prstGeom prst="rect">
            <a:avLst/>
          </a:prstGeom>
        </p:spPr>
        <p:txBody>
          <a:bodyPr wrap="none">
            <a:spAutoFit/>
          </a:bodyPr>
          <a:lstStyle/>
          <a:p>
            <a:r>
              <a:rPr lang="en-US" b="1" dirty="0">
                <a:solidFill>
                  <a:srgbClr val="0070C0"/>
                </a:solidFill>
                <a:latin typeface="Helvetica Neue"/>
              </a:rPr>
              <a:t>United States Balance of Trade</a:t>
            </a:r>
            <a:endParaRPr lang="en-US" dirty="0">
              <a:solidFill>
                <a:srgbClr val="0070C0"/>
              </a:solidFill>
            </a:endParaRPr>
          </a:p>
        </p:txBody>
      </p:sp>
      <p:sp>
        <p:nvSpPr>
          <p:cNvPr id="4" name="Rectangle 3"/>
          <p:cNvSpPr/>
          <p:nvPr/>
        </p:nvSpPr>
        <p:spPr>
          <a:xfrm>
            <a:off x="3204760" y="6268233"/>
            <a:ext cx="5782480" cy="369332"/>
          </a:xfrm>
          <a:prstGeom prst="rect">
            <a:avLst/>
          </a:prstGeom>
        </p:spPr>
        <p:txBody>
          <a:bodyPr wrap="none">
            <a:spAutoFit/>
          </a:bodyPr>
          <a:lstStyle/>
          <a:p>
            <a:r>
              <a:rPr lang="en-US" dirty="0" smtClean="0"/>
              <a:t>www.tradingeconomics.com/united-states/balance-of-trade</a:t>
            </a:r>
            <a:endParaRPr lang="en-US" dirty="0"/>
          </a:p>
        </p:txBody>
      </p:sp>
      <p:sp>
        <p:nvSpPr>
          <p:cNvPr id="6" name="Rectangle 5"/>
          <p:cNvSpPr/>
          <p:nvPr/>
        </p:nvSpPr>
        <p:spPr>
          <a:xfrm>
            <a:off x="230332" y="1056374"/>
            <a:ext cx="11731336" cy="4524315"/>
          </a:xfrm>
          <a:prstGeom prst="rect">
            <a:avLst/>
          </a:prstGeom>
        </p:spPr>
        <p:txBody>
          <a:bodyPr wrap="square">
            <a:spAutoFit/>
          </a:bodyPr>
          <a:lstStyle/>
          <a:p>
            <a:r>
              <a:rPr lang="en-US" sz="2400" b="1" dirty="0">
                <a:solidFill>
                  <a:srgbClr val="333333"/>
                </a:solidFill>
                <a:latin typeface="Helvetica Neue"/>
              </a:rPr>
              <a:t>Imports to the US increased USD 2.8 billion to USD 262.0 billion</a:t>
            </a:r>
            <a:r>
              <a:rPr lang="en-US" sz="2400" dirty="0">
                <a:solidFill>
                  <a:srgbClr val="333333"/>
                </a:solidFill>
                <a:latin typeface="Helvetica Neue"/>
              </a:rPr>
              <a:t>. Goods imports advanced USD 2.6 billion to USD 214.1 billion, led by industrial supplies and materials (up USD 2.4 billion), in particular crude oil, organic chemicals and other petroleum products. Also, food imports rose USD 1.0 billion to the highest on record. Consumer goods imports, however, fell USD 0.7 billion amid declines in purchases of cellphones and other household goods. Imports of services, including travel and maintenance and repair services, increased USD 0.2 billion to USD 47.8 billion in March.</a:t>
            </a:r>
            <a:r>
              <a:rPr lang="en-US" sz="2400" dirty="0"/>
              <a:t/>
            </a:r>
            <a:br>
              <a:rPr lang="en-US" sz="2400" dirty="0"/>
            </a:br>
            <a:r>
              <a:rPr lang="en-US" sz="2400" dirty="0"/>
              <a:t/>
            </a:r>
            <a:br>
              <a:rPr lang="en-US" sz="2400" dirty="0"/>
            </a:br>
            <a:r>
              <a:rPr lang="en-US" sz="2400" dirty="0">
                <a:solidFill>
                  <a:srgbClr val="333333"/>
                </a:solidFill>
                <a:latin typeface="Helvetica Neue"/>
              </a:rPr>
              <a:t>On a non seasonally adjusted basis, goods imports rose from the EU (18.8 percent), Canada (19.2 percent), Japan (14.6 percent), Mexico (13.5 percent), Brazil (16.4 percent) and OPEC (8.2 percent). Imports from China slumped 6.1 percent.</a:t>
            </a:r>
            <a:endParaRPr lang="en-US" sz="2400" b="0" i="0" dirty="0">
              <a:solidFill>
                <a:srgbClr val="333333"/>
              </a:solidFill>
              <a:effectLst/>
              <a:latin typeface="Helvetica Neue"/>
            </a:endParaRPr>
          </a:p>
        </p:txBody>
      </p:sp>
    </p:spTree>
    <p:extLst>
      <p:ext uri="{BB962C8B-B14F-4D97-AF65-F5344CB8AC3E}">
        <p14:creationId xmlns:p14="http://schemas.microsoft.com/office/powerpoint/2010/main" val="36744763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7572" y="220435"/>
            <a:ext cx="3570273" cy="369332"/>
          </a:xfrm>
          <a:prstGeom prst="rect">
            <a:avLst/>
          </a:prstGeom>
        </p:spPr>
        <p:txBody>
          <a:bodyPr wrap="none">
            <a:spAutoFit/>
          </a:bodyPr>
          <a:lstStyle/>
          <a:p>
            <a:r>
              <a:rPr lang="en-US" b="1" dirty="0">
                <a:solidFill>
                  <a:srgbClr val="0070C0"/>
                </a:solidFill>
                <a:latin typeface="Helvetica Neue"/>
              </a:rPr>
              <a:t>United States Balance of Trade</a:t>
            </a:r>
            <a:endParaRPr lang="en-US" dirty="0">
              <a:solidFill>
                <a:srgbClr val="0070C0"/>
              </a:solidFill>
            </a:endParaRPr>
          </a:p>
        </p:txBody>
      </p:sp>
      <p:sp>
        <p:nvSpPr>
          <p:cNvPr id="4" name="Rectangle 3"/>
          <p:cNvSpPr/>
          <p:nvPr/>
        </p:nvSpPr>
        <p:spPr>
          <a:xfrm>
            <a:off x="3204760" y="6268233"/>
            <a:ext cx="5782480" cy="369332"/>
          </a:xfrm>
          <a:prstGeom prst="rect">
            <a:avLst/>
          </a:prstGeom>
        </p:spPr>
        <p:txBody>
          <a:bodyPr wrap="none">
            <a:spAutoFit/>
          </a:bodyPr>
          <a:lstStyle/>
          <a:p>
            <a:r>
              <a:rPr lang="en-US" dirty="0" smtClean="0"/>
              <a:t>www.tradingeconomics.com/united-states/balance-of-trade</a:t>
            </a:r>
            <a:endParaRPr lang="en-US" dirty="0"/>
          </a:p>
        </p:txBody>
      </p:sp>
      <p:sp>
        <p:nvSpPr>
          <p:cNvPr id="6" name="Rectangle 5"/>
          <p:cNvSpPr/>
          <p:nvPr/>
        </p:nvSpPr>
        <p:spPr>
          <a:xfrm>
            <a:off x="230332" y="1045983"/>
            <a:ext cx="11731336" cy="4154984"/>
          </a:xfrm>
          <a:prstGeom prst="rect">
            <a:avLst/>
          </a:prstGeom>
        </p:spPr>
        <p:txBody>
          <a:bodyPr wrap="square">
            <a:spAutoFit/>
          </a:bodyPr>
          <a:lstStyle/>
          <a:p>
            <a:r>
              <a:rPr lang="en-US" sz="2400" b="1" dirty="0">
                <a:solidFill>
                  <a:srgbClr val="333333"/>
                </a:solidFill>
                <a:latin typeface="Helvetica Neue"/>
              </a:rPr>
              <a:t>The politically sensitive goods trade deficit with China decreased to a five-year low of USD 20.7 billion in March from USD 24.8 billion in February.</a:t>
            </a:r>
            <a:r>
              <a:rPr lang="en-US" sz="2400" dirty="0">
                <a:solidFill>
                  <a:srgbClr val="333333"/>
                </a:solidFill>
                <a:latin typeface="Helvetica Neue"/>
              </a:rPr>
              <a:t> On the other hand, the trade deficit widened with the EU (USD 14.2 billion from USD 9.2 billion); Mexico (USD 9.5 billion from USD 7.4 billion); Canada (USD 1.4 billion from a surplus of USD 17 million); and Japan (USD 6.6 billion from USD 5.9 billion). Meanwhile, the trade surplus with OPEC increased to USD 1.1 billion from USD 0.4 billion in February.</a:t>
            </a:r>
          </a:p>
          <a:p>
            <a:r>
              <a:rPr lang="en-US" sz="2400" dirty="0"/>
              <a:t/>
            </a:r>
            <a:br>
              <a:rPr lang="en-US" sz="2400" dirty="0"/>
            </a:br>
            <a:r>
              <a:rPr lang="en-US" sz="2400" dirty="0"/>
              <a:t/>
            </a:r>
            <a:br>
              <a:rPr lang="en-US" sz="2400" dirty="0"/>
            </a:br>
            <a:r>
              <a:rPr lang="en-US" sz="2400" dirty="0">
                <a:solidFill>
                  <a:srgbClr val="808080"/>
                </a:solidFill>
                <a:latin typeface="Helvetica Neue"/>
              </a:rPr>
              <a:t>US Census Bureau | Joana Ferreira | joana.ferreira@tradingeconomics.com</a:t>
            </a:r>
            <a:r>
              <a:rPr lang="en-US" sz="2400" dirty="0">
                <a:solidFill>
                  <a:srgbClr val="333333"/>
                </a:solidFill>
                <a:latin typeface="Helvetica Neue"/>
              </a:rPr>
              <a:t> </a:t>
            </a:r>
            <a:r>
              <a:rPr lang="en-US" sz="2400" dirty="0"/>
              <a:t/>
            </a:r>
            <a:br>
              <a:rPr lang="en-US" sz="2400" dirty="0"/>
            </a:br>
            <a:r>
              <a:rPr lang="en-US" sz="2400" dirty="0">
                <a:solidFill>
                  <a:srgbClr val="808080"/>
                </a:solidFill>
                <a:latin typeface="Helvetica Neue"/>
              </a:rPr>
              <a:t>5/9/2019 1:02:47 PM</a:t>
            </a:r>
            <a:r>
              <a:rPr lang="en-US" sz="2400" dirty="0">
                <a:solidFill>
                  <a:srgbClr val="333333"/>
                </a:solidFill>
                <a:latin typeface="Helvetica Neue"/>
              </a:rPr>
              <a:t> </a:t>
            </a:r>
            <a:endParaRPr lang="en-US" sz="2400" b="0" i="0" dirty="0">
              <a:solidFill>
                <a:srgbClr val="333333"/>
              </a:solidFill>
              <a:effectLst/>
              <a:latin typeface="Helvetica Neue"/>
            </a:endParaRPr>
          </a:p>
        </p:txBody>
      </p:sp>
    </p:spTree>
    <p:extLst>
      <p:ext uri="{BB962C8B-B14F-4D97-AF65-F5344CB8AC3E}">
        <p14:creationId xmlns:p14="http://schemas.microsoft.com/office/powerpoint/2010/main" val="3639855141"/>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98429151"/>
              </p:ext>
            </p:extLst>
          </p:nvPr>
        </p:nvGraphicFramePr>
        <p:xfrm>
          <a:off x="838200" y="3077369"/>
          <a:ext cx="10515600" cy="2609850"/>
        </p:xfrm>
        <a:graphic>
          <a:graphicData uri="http://schemas.openxmlformats.org/drawingml/2006/table">
            <a:tbl>
              <a:tblPr/>
              <a:tblGrid>
                <a:gridCol w="2628900"/>
                <a:gridCol w="2628900"/>
                <a:gridCol w="2628900"/>
                <a:gridCol w="2628900"/>
              </a:tblGrid>
              <a:tr h="0">
                <a:tc>
                  <a:txBody>
                    <a:bodyPr/>
                    <a:lstStyle/>
                    <a:p>
                      <a:pPr fontAlgn="t"/>
                      <a:r>
                        <a:rPr lang="en-US" sz="2800" dirty="0">
                          <a:effectLst/>
                        </a:rPr>
                        <a:t>Month</a:t>
                      </a:r>
                    </a:p>
                  </a:txBody>
                  <a:tcPr marL="47625" marR="47625" marT="47625" marB="47625">
                    <a:lnL>
                      <a:noFill/>
                    </a:lnL>
                    <a:lnR>
                      <a:noFill/>
                    </a:lnR>
                    <a:lnT>
                      <a:noFill/>
                    </a:lnT>
                    <a:lnB>
                      <a:noFill/>
                    </a:lnB>
                    <a:solidFill>
                      <a:srgbClr val="CCCCCC"/>
                    </a:solidFill>
                  </a:tcPr>
                </a:tc>
                <a:tc>
                  <a:txBody>
                    <a:bodyPr/>
                    <a:lstStyle/>
                    <a:p>
                      <a:pPr algn="r" fontAlgn="t"/>
                      <a:r>
                        <a:rPr lang="en-US" sz="2800" dirty="0">
                          <a:effectLst/>
                        </a:rPr>
                        <a:t>Exports</a:t>
                      </a:r>
                    </a:p>
                  </a:txBody>
                  <a:tcPr marL="47625" marR="47625" marT="47625" marB="47625">
                    <a:lnL>
                      <a:noFill/>
                    </a:lnL>
                    <a:lnR>
                      <a:noFill/>
                    </a:lnR>
                    <a:lnT>
                      <a:noFill/>
                    </a:lnT>
                    <a:lnB>
                      <a:noFill/>
                    </a:lnB>
                    <a:solidFill>
                      <a:srgbClr val="CCCCCC"/>
                    </a:solidFill>
                  </a:tcPr>
                </a:tc>
                <a:tc>
                  <a:txBody>
                    <a:bodyPr/>
                    <a:lstStyle/>
                    <a:p>
                      <a:pPr algn="r" fontAlgn="t"/>
                      <a:r>
                        <a:rPr lang="en-US" sz="2800" dirty="0">
                          <a:effectLst/>
                        </a:rPr>
                        <a:t>Imports</a:t>
                      </a:r>
                    </a:p>
                  </a:txBody>
                  <a:tcPr marL="47625" marR="47625" marT="47625" marB="47625">
                    <a:lnL>
                      <a:noFill/>
                    </a:lnL>
                    <a:lnR>
                      <a:noFill/>
                    </a:lnR>
                    <a:lnT>
                      <a:noFill/>
                    </a:lnT>
                    <a:lnB>
                      <a:noFill/>
                    </a:lnB>
                    <a:solidFill>
                      <a:srgbClr val="CCCCCC"/>
                    </a:solidFill>
                  </a:tcPr>
                </a:tc>
                <a:tc>
                  <a:txBody>
                    <a:bodyPr/>
                    <a:lstStyle/>
                    <a:p>
                      <a:pPr algn="r" fontAlgn="t"/>
                      <a:r>
                        <a:rPr lang="en-US" sz="2800" dirty="0">
                          <a:effectLst/>
                        </a:rPr>
                        <a:t>Balance</a:t>
                      </a:r>
                    </a:p>
                  </a:txBody>
                  <a:tcPr marL="47625" marR="47625" marT="47625" marB="47625">
                    <a:lnL>
                      <a:noFill/>
                    </a:lnL>
                    <a:lnR>
                      <a:noFill/>
                    </a:lnR>
                    <a:lnT>
                      <a:noFill/>
                    </a:lnT>
                    <a:lnB>
                      <a:noFill/>
                    </a:lnB>
                    <a:solidFill>
                      <a:srgbClr val="CCCCCC"/>
                    </a:solidFill>
                  </a:tcPr>
                </a:tc>
              </a:tr>
              <a:tr h="0">
                <a:tc>
                  <a:txBody>
                    <a:bodyPr/>
                    <a:lstStyle/>
                    <a:p>
                      <a:pPr fontAlgn="t"/>
                      <a:r>
                        <a:rPr lang="en-US" sz="2800" dirty="0">
                          <a:effectLst/>
                        </a:rPr>
                        <a:t>January 2019</a:t>
                      </a:r>
                    </a:p>
                  </a:txBody>
                  <a:tcPr marL="47625" marR="47625" marT="47625" marB="47625">
                    <a:lnL>
                      <a:noFill/>
                    </a:lnL>
                    <a:lnR>
                      <a:noFill/>
                    </a:lnR>
                    <a:lnT>
                      <a:noFill/>
                    </a:lnT>
                    <a:lnB>
                      <a:noFill/>
                    </a:lnB>
                    <a:solidFill>
                      <a:srgbClr val="FFFFFF"/>
                    </a:solidFill>
                  </a:tcPr>
                </a:tc>
                <a:tc>
                  <a:txBody>
                    <a:bodyPr/>
                    <a:lstStyle/>
                    <a:p>
                      <a:pPr algn="r" fontAlgn="t"/>
                      <a:r>
                        <a:rPr lang="en-US" sz="2800" dirty="0">
                          <a:effectLst/>
                        </a:rPr>
                        <a:t>7,134.3</a:t>
                      </a:r>
                    </a:p>
                  </a:txBody>
                  <a:tcPr marL="47625" marR="47625" marT="47625" marB="47625">
                    <a:lnL>
                      <a:noFill/>
                    </a:lnL>
                    <a:lnR>
                      <a:noFill/>
                    </a:lnR>
                    <a:lnT>
                      <a:noFill/>
                    </a:lnT>
                    <a:lnB>
                      <a:noFill/>
                    </a:lnB>
                    <a:solidFill>
                      <a:srgbClr val="FFFFFF"/>
                    </a:solidFill>
                  </a:tcPr>
                </a:tc>
                <a:tc>
                  <a:txBody>
                    <a:bodyPr/>
                    <a:lstStyle/>
                    <a:p>
                      <a:pPr algn="r" fontAlgn="t"/>
                      <a:r>
                        <a:rPr lang="en-US" sz="2800" dirty="0">
                          <a:effectLst/>
                        </a:rPr>
                        <a:t>41,603.8</a:t>
                      </a:r>
                    </a:p>
                  </a:txBody>
                  <a:tcPr marL="47625" marR="47625" marT="47625" marB="47625">
                    <a:lnL>
                      <a:noFill/>
                    </a:lnL>
                    <a:lnR>
                      <a:noFill/>
                    </a:lnR>
                    <a:lnT>
                      <a:noFill/>
                    </a:lnT>
                    <a:lnB>
                      <a:noFill/>
                    </a:lnB>
                    <a:solidFill>
                      <a:srgbClr val="FFFFFF"/>
                    </a:solidFill>
                  </a:tcPr>
                </a:tc>
                <a:tc>
                  <a:txBody>
                    <a:bodyPr/>
                    <a:lstStyle/>
                    <a:p>
                      <a:pPr algn="r" fontAlgn="t"/>
                      <a:r>
                        <a:rPr lang="en-US" sz="2800" dirty="0">
                          <a:effectLst/>
                        </a:rPr>
                        <a:t>-34,469.5</a:t>
                      </a:r>
                    </a:p>
                  </a:txBody>
                  <a:tcPr marL="47625" marR="47625" marT="47625" marB="47625">
                    <a:lnL>
                      <a:noFill/>
                    </a:lnL>
                    <a:lnR>
                      <a:noFill/>
                    </a:lnR>
                    <a:lnT>
                      <a:noFill/>
                    </a:lnT>
                    <a:lnB>
                      <a:noFill/>
                    </a:lnB>
                    <a:solidFill>
                      <a:srgbClr val="FFFFFF"/>
                    </a:solidFill>
                  </a:tcPr>
                </a:tc>
              </a:tr>
              <a:tr h="0">
                <a:tc>
                  <a:txBody>
                    <a:bodyPr/>
                    <a:lstStyle/>
                    <a:p>
                      <a:pPr fontAlgn="t"/>
                      <a:r>
                        <a:rPr lang="en-US" sz="2800">
                          <a:effectLst/>
                        </a:rPr>
                        <a:t>February 2019</a:t>
                      </a:r>
                    </a:p>
                  </a:txBody>
                  <a:tcPr marL="47625" marR="47625" marT="47625" marB="47625">
                    <a:lnL>
                      <a:noFill/>
                    </a:lnL>
                    <a:lnR>
                      <a:noFill/>
                    </a:lnR>
                    <a:lnT>
                      <a:noFill/>
                    </a:lnT>
                    <a:lnB>
                      <a:noFill/>
                    </a:lnB>
                    <a:solidFill>
                      <a:srgbClr val="FFFFFF"/>
                    </a:solidFill>
                  </a:tcPr>
                </a:tc>
                <a:tc>
                  <a:txBody>
                    <a:bodyPr/>
                    <a:lstStyle/>
                    <a:p>
                      <a:pPr algn="r" fontAlgn="t"/>
                      <a:r>
                        <a:rPr lang="en-US" sz="2800" dirty="0">
                          <a:effectLst/>
                        </a:rPr>
                        <a:t>8,433.6</a:t>
                      </a:r>
                    </a:p>
                  </a:txBody>
                  <a:tcPr marL="47625" marR="47625" marT="47625" marB="47625">
                    <a:lnL>
                      <a:noFill/>
                    </a:lnL>
                    <a:lnR>
                      <a:noFill/>
                    </a:lnR>
                    <a:lnT>
                      <a:noFill/>
                    </a:lnT>
                    <a:lnB>
                      <a:noFill/>
                    </a:lnB>
                    <a:solidFill>
                      <a:srgbClr val="FFFFFF"/>
                    </a:solidFill>
                  </a:tcPr>
                </a:tc>
                <a:tc>
                  <a:txBody>
                    <a:bodyPr/>
                    <a:lstStyle/>
                    <a:p>
                      <a:pPr algn="r" fontAlgn="t"/>
                      <a:r>
                        <a:rPr lang="en-US" sz="2800" dirty="0">
                          <a:effectLst/>
                        </a:rPr>
                        <a:t>33,194.4</a:t>
                      </a:r>
                    </a:p>
                  </a:txBody>
                  <a:tcPr marL="47625" marR="47625" marT="47625" marB="47625">
                    <a:lnL>
                      <a:noFill/>
                    </a:lnL>
                    <a:lnR>
                      <a:noFill/>
                    </a:lnR>
                    <a:lnT>
                      <a:noFill/>
                    </a:lnT>
                    <a:lnB>
                      <a:noFill/>
                    </a:lnB>
                    <a:solidFill>
                      <a:srgbClr val="FFFFFF"/>
                    </a:solidFill>
                  </a:tcPr>
                </a:tc>
                <a:tc>
                  <a:txBody>
                    <a:bodyPr/>
                    <a:lstStyle/>
                    <a:p>
                      <a:pPr algn="r" fontAlgn="t"/>
                      <a:r>
                        <a:rPr lang="en-US" sz="2800">
                          <a:effectLst/>
                        </a:rPr>
                        <a:t>-24,760.8</a:t>
                      </a:r>
                    </a:p>
                  </a:txBody>
                  <a:tcPr marL="47625" marR="47625" marT="47625" marB="47625">
                    <a:lnL>
                      <a:noFill/>
                    </a:lnL>
                    <a:lnR>
                      <a:noFill/>
                    </a:lnR>
                    <a:lnT>
                      <a:noFill/>
                    </a:lnT>
                    <a:lnB>
                      <a:noFill/>
                    </a:lnB>
                    <a:solidFill>
                      <a:srgbClr val="FFFFFF"/>
                    </a:solidFill>
                  </a:tcPr>
                </a:tc>
              </a:tr>
              <a:tr h="0">
                <a:tc>
                  <a:txBody>
                    <a:bodyPr/>
                    <a:lstStyle/>
                    <a:p>
                      <a:pPr fontAlgn="t"/>
                      <a:r>
                        <a:rPr lang="en-US" sz="2800">
                          <a:effectLst/>
                        </a:rPr>
                        <a:t>March 2019</a:t>
                      </a:r>
                    </a:p>
                  </a:txBody>
                  <a:tcPr marL="47625" marR="47625" marT="47625" marB="47625">
                    <a:lnL>
                      <a:noFill/>
                    </a:lnL>
                    <a:lnR>
                      <a:noFill/>
                    </a:lnR>
                    <a:lnT>
                      <a:noFill/>
                    </a:lnT>
                    <a:lnB>
                      <a:noFill/>
                    </a:lnB>
                    <a:solidFill>
                      <a:srgbClr val="FFFFFF"/>
                    </a:solidFill>
                  </a:tcPr>
                </a:tc>
                <a:tc>
                  <a:txBody>
                    <a:bodyPr/>
                    <a:lstStyle/>
                    <a:p>
                      <a:pPr algn="r" fontAlgn="t"/>
                      <a:r>
                        <a:rPr lang="en-US" sz="2800">
                          <a:effectLst/>
                        </a:rPr>
                        <a:t>10,426.5</a:t>
                      </a:r>
                    </a:p>
                  </a:txBody>
                  <a:tcPr marL="47625" marR="47625" marT="47625" marB="47625">
                    <a:lnL>
                      <a:noFill/>
                    </a:lnL>
                    <a:lnR>
                      <a:noFill/>
                    </a:lnR>
                    <a:lnT>
                      <a:noFill/>
                    </a:lnT>
                    <a:lnB>
                      <a:noFill/>
                    </a:lnB>
                    <a:solidFill>
                      <a:srgbClr val="FFFFFF"/>
                    </a:solidFill>
                  </a:tcPr>
                </a:tc>
                <a:tc>
                  <a:txBody>
                    <a:bodyPr/>
                    <a:lstStyle/>
                    <a:p>
                      <a:pPr algn="r" fontAlgn="t"/>
                      <a:r>
                        <a:rPr lang="en-US" sz="2800" dirty="0">
                          <a:effectLst/>
                        </a:rPr>
                        <a:t>31,175.7</a:t>
                      </a:r>
                    </a:p>
                  </a:txBody>
                  <a:tcPr marL="47625" marR="47625" marT="47625" marB="47625">
                    <a:lnL>
                      <a:noFill/>
                    </a:lnL>
                    <a:lnR>
                      <a:noFill/>
                    </a:lnR>
                    <a:lnT>
                      <a:noFill/>
                    </a:lnT>
                    <a:lnB>
                      <a:noFill/>
                    </a:lnB>
                    <a:solidFill>
                      <a:srgbClr val="FFFFFF"/>
                    </a:solidFill>
                  </a:tcPr>
                </a:tc>
                <a:tc>
                  <a:txBody>
                    <a:bodyPr/>
                    <a:lstStyle/>
                    <a:p>
                      <a:pPr algn="r" fontAlgn="t"/>
                      <a:r>
                        <a:rPr lang="en-US" sz="2800" dirty="0">
                          <a:effectLst/>
                        </a:rPr>
                        <a:t>-20,749.1</a:t>
                      </a:r>
                    </a:p>
                  </a:txBody>
                  <a:tcPr marL="47625" marR="47625" marT="47625" marB="47625">
                    <a:lnL>
                      <a:noFill/>
                    </a:lnL>
                    <a:lnR>
                      <a:noFill/>
                    </a:lnR>
                    <a:lnT>
                      <a:noFill/>
                    </a:lnT>
                    <a:lnB>
                      <a:noFill/>
                    </a:lnB>
                    <a:solidFill>
                      <a:srgbClr val="FFFFFF"/>
                    </a:solidFill>
                  </a:tcPr>
                </a:tc>
              </a:tr>
              <a:tr h="0">
                <a:tc>
                  <a:txBody>
                    <a:bodyPr/>
                    <a:lstStyle/>
                    <a:p>
                      <a:pPr fontAlgn="t"/>
                      <a:r>
                        <a:rPr lang="en-US" sz="2800" b="1">
                          <a:effectLst/>
                        </a:rPr>
                        <a:t>TOTAL 2019</a:t>
                      </a:r>
                      <a:endParaRPr lang="en-US" sz="2800">
                        <a:effectLst/>
                      </a:endParaRPr>
                    </a:p>
                  </a:txBody>
                  <a:tcPr marL="47625" marR="47625" marT="47625" marB="47625">
                    <a:lnL>
                      <a:noFill/>
                    </a:lnL>
                    <a:lnR>
                      <a:noFill/>
                    </a:lnR>
                    <a:lnT>
                      <a:noFill/>
                    </a:lnT>
                    <a:lnB>
                      <a:noFill/>
                    </a:lnB>
                    <a:solidFill>
                      <a:srgbClr val="CCCCCC"/>
                    </a:solidFill>
                  </a:tcPr>
                </a:tc>
                <a:tc>
                  <a:txBody>
                    <a:bodyPr/>
                    <a:lstStyle/>
                    <a:p>
                      <a:pPr algn="r" fontAlgn="t"/>
                      <a:r>
                        <a:rPr lang="en-US" sz="2800" b="1">
                          <a:effectLst/>
                        </a:rPr>
                        <a:t>25,994.4</a:t>
                      </a:r>
                      <a:endParaRPr lang="en-US" sz="2800">
                        <a:effectLst/>
                      </a:endParaRPr>
                    </a:p>
                  </a:txBody>
                  <a:tcPr marL="47625" marR="47625" marT="47625" marB="47625">
                    <a:lnL>
                      <a:noFill/>
                    </a:lnL>
                    <a:lnR>
                      <a:noFill/>
                    </a:lnR>
                    <a:lnT>
                      <a:noFill/>
                    </a:lnT>
                    <a:lnB>
                      <a:noFill/>
                    </a:lnB>
                    <a:solidFill>
                      <a:srgbClr val="CCCCCC"/>
                    </a:solidFill>
                  </a:tcPr>
                </a:tc>
                <a:tc>
                  <a:txBody>
                    <a:bodyPr/>
                    <a:lstStyle/>
                    <a:p>
                      <a:pPr algn="r" fontAlgn="t"/>
                      <a:r>
                        <a:rPr lang="en-US" sz="2800" b="1">
                          <a:effectLst/>
                        </a:rPr>
                        <a:t>105,973.9</a:t>
                      </a:r>
                      <a:endParaRPr lang="en-US" sz="2800">
                        <a:effectLst/>
                      </a:endParaRPr>
                    </a:p>
                  </a:txBody>
                  <a:tcPr marL="47625" marR="47625" marT="47625" marB="47625">
                    <a:lnL>
                      <a:noFill/>
                    </a:lnL>
                    <a:lnR>
                      <a:noFill/>
                    </a:lnR>
                    <a:lnT>
                      <a:noFill/>
                    </a:lnT>
                    <a:lnB>
                      <a:noFill/>
                    </a:lnB>
                    <a:solidFill>
                      <a:srgbClr val="CCCCCC"/>
                    </a:solidFill>
                  </a:tcPr>
                </a:tc>
                <a:tc>
                  <a:txBody>
                    <a:bodyPr/>
                    <a:lstStyle/>
                    <a:p>
                      <a:pPr algn="r" fontAlgn="t"/>
                      <a:r>
                        <a:rPr lang="en-US" sz="2800" b="1" dirty="0">
                          <a:effectLst/>
                        </a:rPr>
                        <a:t>-79,979.5</a:t>
                      </a:r>
                      <a:endParaRPr lang="en-US" sz="2800" dirty="0">
                        <a:effectLst/>
                      </a:endParaRPr>
                    </a:p>
                  </a:txBody>
                  <a:tcPr marL="47625" marR="47625" marT="47625" marB="47625">
                    <a:lnL>
                      <a:noFill/>
                    </a:lnL>
                    <a:lnR>
                      <a:noFill/>
                    </a:lnR>
                    <a:lnT>
                      <a:noFill/>
                    </a:lnT>
                    <a:lnB>
                      <a:noFill/>
                    </a:lnB>
                    <a:solidFill>
                      <a:srgbClr val="CCCCCC"/>
                    </a:solidFill>
                  </a:tcPr>
                </a:tc>
              </a:tr>
            </a:tbl>
          </a:graphicData>
        </a:graphic>
      </p:graphicFrame>
      <p:sp>
        <p:nvSpPr>
          <p:cNvPr id="3" name="Rectangle 1"/>
          <p:cNvSpPr>
            <a:spLocks noChangeArrowheads="1"/>
          </p:cNvSpPr>
          <p:nvPr/>
        </p:nvSpPr>
        <p:spPr bwMode="auto">
          <a:xfrm>
            <a:off x="170997" y="1933465"/>
            <a:ext cx="11496713" cy="8309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8088" tIns="38088" rIns="38088"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smtClean="0">
                <a:ln>
                  <a:noFill/>
                </a:ln>
                <a:solidFill>
                  <a:srgbClr val="990033"/>
                </a:solidFill>
                <a:effectLst/>
                <a:latin typeface="Arial" panose="020B0604020202020204" pitchFamily="34" charset="0"/>
                <a:cs typeface="Arial" panose="020B0604020202020204" pitchFamily="34" charset="0"/>
              </a:rPr>
              <a:t>2019 : U.S. trade in goods with China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NOTE: All figures are in millions of U.S. dollars on a nominal basis, not seasonally adjusted unless otherwise specified.</a:t>
            </a:r>
            <a:r>
              <a:rPr kumimoji="0" lang="en-US" altLang="en-US" sz="9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t>
            </a:r>
            <a:r>
              <a:rPr kumimoji="0" lang="en-US" altLang="en-US" sz="900" b="0" i="1"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Details may not equal totals due to rounding. Table reflects only those months for which there was trade.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667250" y="126279"/>
            <a:ext cx="2857500" cy="1114425"/>
          </a:xfrm>
          <a:prstGeom prst="rect">
            <a:avLst/>
          </a:prstGeom>
        </p:spPr>
      </p:pic>
      <p:sp>
        <p:nvSpPr>
          <p:cNvPr id="5" name="Rectangle 4"/>
          <p:cNvSpPr/>
          <p:nvPr/>
        </p:nvSpPr>
        <p:spPr>
          <a:xfrm>
            <a:off x="3398440" y="6000151"/>
            <a:ext cx="5041829" cy="369332"/>
          </a:xfrm>
          <a:prstGeom prst="rect">
            <a:avLst/>
          </a:prstGeom>
        </p:spPr>
        <p:txBody>
          <a:bodyPr wrap="none">
            <a:spAutoFit/>
          </a:bodyPr>
          <a:lstStyle/>
          <a:p>
            <a:r>
              <a:rPr lang="en-US" dirty="0"/>
              <a:t>www.census.gov/foreign-trade/balance/c5700.html</a:t>
            </a:r>
          </a:p>
        </p:txBody>
      </p:sp>
    </p:spTree>
    <p:extLst>
      <p:ext uri="{BB962C8B-B14F-4D97-AF65-F5344CB8AC3E}">
        <p14:creationId xmlns:p14="http://schemas.microsoft.com/office/powerpoint/2010/main" val="893106315"/>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47643" y="1240704"/>
            <a:ext cx="11496713" cy="8309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8088" tIns="38088" rIns="38088"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smtClean="0">
                <a:ln>
                  <a:noFill/>
                </a:ln>
                <a:solidFill>
                  <a:srgbClr val="990033"/>
                </a:solidFill>
                <a:effectLst/>
                <a:latin typeface="Arial" panose="020B0604020202020204" pitchFamily="34" charset="0"/>
                <a:cs typeface="Arial" panose="020B0604020202020204" pitchFamily="34" charset="0"/>
              </a:rPr>
              <a:t>2018 : U.S. trade in goods with China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NOTE: All figures are in millions of U.S. dollars on a nominal basis, not seasonally adjusted unless otherwise specified.</a:t>
            </a:r>
            <a:r>
              <a:rPr kumimoji="0" lang="en-US" altLang="en-US" sz="9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t>
            </a:r>
            <a:r>
              <a:rPr kumimoji="0" lang="en-US" altLang="en-US" sz="900" b="0" i="1"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Details may not equal totals due to rounding. Table reflects only those months for which there was trade.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667250" y="126279"/>
            <a:ext cx="2857500" cy="1114425"/>
          </a:xfrm>
          <a:prstGeom prst="rect">
            <a:avLst/>
          </a:prstGeom>
        </p:spPr>
      </p:pic>
      <p:sp>
        <p:nvSpPr>
          <p:cNvPr id="5" name="Rectangle 4"/>
          <p:cNvSpPr/>
          <p:nvPr/>
        </p:nvSpPr>
        <p:spPr>
          <a:xfrm>
            <a:off x="3491957" y="6440706"/>
            <a:ext cx="5041829" cy="369332"/>
          </a:xfrm>
          <a:prstGeom prst="rect">
            <a:avLst/>
          </a:prstGeom>
        </p:spPr>
        <p:txBody>
          <a:bodyPr wrap="none">
            <a:spAutoFit/>
          </a:bodyPr>
          <a:lstStyle/>
          <a:p>
            <a:r>
              <a:rPr lang="en-US" dirty="0"/>
              <a:t>www.census.gov/foreign-trade/balance/c5700.html</a:t>
            </a:r>
          </a:p>
        </p:txBody>
      </p:sp>
      <p:graphicFrame>
        <p:nvGraphicFramePr>
          <p:cNvPr id="6" name="Table 5"/>
          <p:cNvGraphicFramePr>
            <a:graphicFrameLocks noGrp="1"/>
          </p:cNvGraphicFramePr>
          <p:nvPr>
            <p:extLst>
              <p:ext uri="{D42A27DB-BD31-4B8C-83A1-F6EECF244321}">
                <p14:modId xmlns:p14="http://schemas.microsoft.com/office/powerpoint/2010/main" val="3701977070"/>
              </p:ext>
            </p:extLst>
          </p:nvPr>
        </p:nvGraphicFramePr>
        <p:xfrm>
          <a:off x="347643" y="2081573"/>
          <a:ext cx="11279784" cy="4349236"/>
        </p:xfrm>
        <a:graphic>
          <a:graphicData uri="http://schemas.openxmlformats.org/drawingml/2006/table">
            <a:tbl>
              <a:tblPr/>
              <a:tblGrid>
                <a:gridCol w="2819946"/>
                <a:gridCol w="2819946"/>
                <a:gridCol w="2819946"/>
                <a:gridCol w="2819946"/>
              </a:tblGrid>
              <a:tr h="310810">
                <a:tc>
                  <a:txBody>
                    <a:bodyPr/>
                    <a:lstStyle/>
                    <a:p>
                      <a:pPr fontAlgn="t"/>
                      <a:r>
                        <a:rPr lang="en-US" sz="1500" dirty="0">
                          <a:effectLst/>
                        </a:rPr>
                        <a:t>Month</a:t>
                      </a:r>
                    </a:p>
                  </a:txBody>
                  <a:tcPr marL="40053" marR="40053" marT="40053" marB="40053">
                    <a:lnL>
                      <a:noFill/>
                    </a:lnL>
                    <a:lnR>
                      <a:noFill/>
                    </a:lnR>
                    <a:lnT>
                      <a:noFill/>
                    </a:lnT>
                    <a:lnB>
                      <a:noFill/>
                    </a:lnB>
                    <a:solidFill>
                      <a:srgbClr val="CCCCCC"/>
                    </a:solidFill>
                  </a:tcPr>
                </a:tc>
                <a:tc>
                  <a:txBody>
                    <a:bodyPr/>
                    <a:lstStyle/>
                    <a:p>
                      <a:pPr algn="r" fontAlgn="t"/>
                      <a:r>
                        <a:rPr lang="en-US" sz="1500" dirty="0" smtClean="0">
                          <a:effectLst/>
                        </a:rPr>
                        <a:t>Exports</a:t>
                      </a:r>
                      <a:endParaRPr lang="en-US" sz="1500" dirty="0">
                        <a:effectLst/>
                      </a:endParaRPr>
                    </a:p>
                  </a:txBody>
                  <a:tcPr marL="40053" marR="40053" marT="40053" marB="40053">
                    <a:lnL>
                      <a:noFill/>
                    </a:lnL>
                    <a:lnR>
                      <a:noFill/>
                    </a:lnR>
                    <a:lnT>
                      <a:noFill/>
                    </a:lnT>
                    <a:lnB>
                      <a:noFill/>
                    </a:lnB>
                    <a:solidFill>
                      <a:srgbClr val="CCCCCC"/>
                    </a:solidFill>
                  </a:tcPr>
                </a:tc>
                <a:tc>
                  <a:txBody>
                    <a:bodyPr/>
                    <a:lstStyle/>
                    <a:p>
                      <a:pPr algn="r" fontAlgn="t"/>
                      <a:r>
                        <a:rPr lang="en-US" sz="1500" dirty="0">
                          <a:effectLst/>
                        </a:rPr>
                        <a:t>Imports</a:t>
                      </a:r>
                    </a:p>
                  </a:txBody>
                  <a:tcPr marL="40053" marR="40053" marT="40053" marB="40053">
                    <a:lnL>
                      <a:noFill/>
                    </a:lnL>
                    <a:lnR>
                      <a:noFill/>
                    </a:lnR>
                    <a:lnT>
                      <a:noFill/>
                    </a:lnT>
                    <a:lnB>
                      <a:noFill/>
                    </a:lnB>
                    <a:solidFill>
                      <a:srgbClr val="CCCCCC"/>
                    </a:solidFill>
                  </a:tcPr>
                </a:tc>
                <a:tc>
                  <a:txBody>
                    <a:bodyPr/>
                    <a:lstStyle/>
                    <a:p>
                      <a:pPr algn="r" fontAlgn="t"/>
                      <a:r>
                        <a:rPr lang="en-US" sz="1500" dirty="0">
                          <a:effectLst/>
                        </a:rPr>
                        <a:t>Balance</a:t>
                      </a:r>
                    </a:p>
                  </a:txBody>
                  <a:tcPr marL="40053" marR="40053" marT="40053" marB="40053">
                    <a:lnL>
                      <a:noFill/>
                    </a:lnL>
                    <a:lnR>
                      <a:noFill/>
                    </a:lnR>
                    <a:lnT>
                      <a:noFill/>
                    </a:lnT>
                    <a:lnB>
                      <a:noFill/>
                    </a:lnB>
                    <a:solidFill>
                      <a:srgbClr val="CCCCCC"/>
                    </a:solidFill>
                  </a:tcPr>
                </a:tc>
              </a:tr>
              <a:tr h="310810">
                <a:tc>
                  <a:txBody>
                    <a:bodyPr/>
                    <a:lstStyle/>
                    <a:p>
                      <a:pPr fontAlgn="t"/>
                      <a:r>
                        <a:rPr lang="en-US" sz="1500" dirty="0">
                          <a:effectLst/>
                        </a:rPr>
                        <a:t>January 2018</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9,835.3</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45,788.0</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-35,952.8</a:t>
                      </a:r>
                    </a:p>
                  </a:txBody>
                  <a:tcPr marL="40053" marR="40053" marT="40053" marB="40053">
                    <a:lnL>
                      <a:noFill/>
                    </a:lnL>
                    <a:lnR>
                      <a:noFill/>
                    </a:lnR>
                    <a:lnT>
                      <a:noFill/>
                    </a:lnT>
                    <a:lnB>
                      <a:noFill/>
                    </a:lnB>
                    <a:solidFill>
                      <a:srgbClr val="FFFFFF"/>
                    </a:solidFill>
                  </a:tcPr>
                </a:tc>
              </a:tr>
              <a:tr h="310810">
                <a:tc>
                  <a:txBody>
                    <a:bodyPr/>
                    <a:lstStyle/>
                    <a:p>
                      <a:pPr fontAlgn="t"/>
                      <a:r>
                        <a:rPr lang="en-US" sz="1500" dirty="0">
                          <a:effectLst/>
                        </a:rPr>
                        <a:t>February 2018</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9,806.1</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39,067.6</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-29,261.5</a:t>
                      </a:r>
                    </a:p>
                  </a:txBody>
                  <a:tcPr marL="40053" marR="40053" marT="40053" marB="40053">
                    <a:lnL>
                      <a:noFill/>
                    </a:lnL>
                    <a:lnR>
                      <a:noFill/>
                    </a:lnR>
                    <a:lnT>
                      <a:noFill/>
                    </a:lnT>
                    <a:lnB>
                      <a:noFill/>
                    </a:lnB>
                    <a:solidFill>
                      <a:srgbClr val="FFFFFF"/>
                    </a:solidFill>
                  </a:tcPr>
                </a:tc>
              </a:tr>
              <a:tr h="310810">
                <a:tc>
                  <a:txBody>
                    <a:bodyPr/>
                    <a:lstStyle/>
                    <a:p>
                      <a:pPr fontAlgn="t"/>
                      <a:r>
                        <a:rPr lang="en-US" sz="1500" dirty="0">
                          <a:effectLst/>
                        </a:rPr>
                        <a:t>March 2018</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12,382.1</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38,256.7</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-25,874.6</a:t>
                      </a:r>
                    </a:p>
                  </a:txBody>
                  <a:tcPr marL="40053" marR="40053" marT="40053" marB="40053">
                    <a:lnL>
                      <a:noFill/>
                    </a:lnL>
                    <a:lnR>
                      <a:noFill/>
                    </a:lnR>
                    <a:lnT>
                      <a:noFill/>
                    </a:lnT>
                    <a:lnB>
                      <a:noFill/>
                    </a:lnB>
                    <a:solidFill>
                      <a:srgbClr val="FFFFFF"/>
                    </a:solidFill>
                  </a:tcPr>
                </a:tc>
              </a:tr>
              <a:tr h="310810">
                <a:tc>
                  <a:txBody>
                    <a:bodyPr/>
                    <a:lstStyle/>
                    <a:p>
                      <a:pPr fontAlgn="t"/>
                      <a:r>
                        <a:rPr lang="en-US" sz="1500">
                          <a:effectLst/>
                        </a:rPr>
                        <a:t>April 2018</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10,268.0</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38,230.0</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-27,962.0</a:t>
                      </a:r>
                    </a:p>
                  </a:txBody>
                  <a:tcPr marL="40053" marR="40053" marT="40053" marB="40053">
                    <a:lnL>
                      <a:noFill/>
                    </a:lnL>
                    <a:lnR>
                      <a:noFill/>
                    </a:lnR>
                    <a:lnT>
                      <a:noFill/>
                    </a:lnT>
                    <a:lnB>
                      <a:noFill/>
                    </a:lnB>
                    <a:solidFill>
                      <a:srgbClr val="FFFFFF"/>
                    </a:solidFill>
                  </a:tcPr>
                </a:tc>
              </a:tr>
              <a:tr h="310810">
                <a:tc>
                  <a:txBody>
                    <a:bodyPr/>
                    <a:lstStyle/>
                    <a:p>
                      <a:pPr fontAlgn="t"/>
                      <a:r>
                        <a:rPr lang="en-US" sz="1500">
                          <a:effectLst/>
                        </a:rPr>
                        <a:t>May 2018</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10,610.8</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43,797.4</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-33,186.6</a:t>
                      </a:r>
                    </a:p>
                  </a:txBody>
                  <a:tcPr marL="40053" marR="40053" marT="40053" marB="40053">
                    <a:lnL>
                      <a:noFill/>
                    </a:lnL>
                    <a:lnR>
                      <a:noFill/>
                    </a:lnR>
                    <a:lnT>
                      <a:noFill/>
                    </a:lnT>
                    <a:lnB>
                      <a:noFill/>
                    </a:lnB>
                    <a:solidFill>
                      <a:srgbClr val="FFFFFF"/>
                    </a:solidFill>
                  </a:tcPr>
                </a:tc>
              </a:tr>
              <a:tr h="307358">
                <a:tc>
                  <a:txBody>
                    <a:bodyPr/>
                    <a:lstStyle/>
                    <a:p>
                      <a:pPr fontAlgn="t"/>
                      <a:r>
                        <a:rPr lang="en-US" sz="1500">
                          <a:effectLst/>
                        </a:rPr>
                        <a:t>June 2018</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11,115.6</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44,599.5</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-33,483.8</a:t>
                      </a:r>
                    </a:p>
                  </a:txBody>
                  <a:tcPr marL="40053" marR="40053" marT="40053" marB="40053">
                    <a:lnL>
                      <a:noFill/>
                    </a:lnL>
                    <a:lnR>
                      <a:noFill/>
                    </a:lnR>
                    <a:lnT>
                      <a:noFill/>
                    </a:lnT>
                    <a:lnB>
                      <a:noFill/>
                    </a:lnB>
                    <a:solidFill>
                      <a:srgbClr val="FFFFFF"/>
                    </a:solidFill>
                  </a:tcPr>
                </a:tc>
              </a:tr>
              <a:tr h="310810">
                <a:tc>
                  <a:txBody>
                    <a:bodyPr/>
                    <a:lstStyle/>
                    <a:p>
                      <a:pPr fontAlgn="t"/>
                      <a:r>
                        <a:rPr lang="en-US" sz="1500">
                          <a:effectLst/>
                        </a:rPr>
                        <a:t>July 2018</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10,261.7</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47,096.0</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-36,834.3</a:t>
                      </a:r>
                    </a:p>
                  </a:txBody>
                  <a:tcPr marL="40053" marR="40053" marT="40053" marB="40053">
                    <a:lnL>
                      <a:noFill/>
                    </a:lnL>
                    <a:lnR>
                      <a:noFill/>
                    </a:lnR>
                    <a:lnT>
                      <a:noFill/>
                    </a:lnT>
                    <a:lnB>
                      <a:noFill/>
                    </a:lnB>
                    <a:solidFill>
                      <a:srgbClr val="FFFFFF"/>
                    </a:solidFill>
                  </a:tcPr>
                </a:tc>
              </a:tr>
              <a:tr h="310810">
                <a:tc>
                  <a:txBody>
                    <a:bodyPr/>
                    <a:lstStyle/>
                    <a:p>
                      <a:pPr fontAlgn="t"/>
                      <a:r>
                        <a:rPr lang="en-US" sz="1500" dirty="0">
                          <a:effectLst/>
                        </a:rPr>
                        <a:t>August 2018</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9,294.3</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47,863.9</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-38,569.6</a:t>
                      </a:r>
                    </a:p>
                  </a:txBody>
                  <a:tcPr marL="40053" marR="40053" marT="40053" marB="40053">
                    <a:lnL>
                      <a:noFill/>
                    </a:lnL>
                    <a:lnR>
                      <a:noFill/>
                    </a:lnR>
                    <a:lnT>
                      <a:noFill/>
                    </a:lnT>
                    <a:lnB>
                      <a:noFill/>
                    </a:lnB>
                    <a:solidFill>
                      <a:srgbClr val="FFFFFF"/>
                    </a:solidFill>
                  </a:tcPr>
                </a:tc>
              </a:tr>
              <a:tr h="310810">
                <a:tc>
                  <a:txBody>
                    <a:bodyPr/>
                    <a:lstStyle/>
                    <a:p>
                      <a:pPr fontAlgn="t"/>
                      <a:r>
                        <a:rPr lang="en-US" sz="1500">
                          <a:effectLst/>
                        </a:rPr>
                        <a:t>September 2018</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9,789.1</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50,032.1</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-40,243.0</a:t>
                      </a:r>
                    </a:p>
                  </a:txBody>
                  <a:tcPr marL="40053" marR="40053" marT="40053" marB="40053">
                    <a:lnL>
                      <a:noFill/>
                    </a:lnL>
                    <a:lnR>
                      <a:noFill/>
                    </a:lnR>
                    <a:lnT>
                      <a:noFill/>
                    </a:lnT>
                    <a:lnB>
                      <a:noFill/>
                    </a:lnB>
                    <a:solidFill>
                      <a:srgbClr val="FFFFFF"/>
                    </a:solidFill>
                  </a:tcPr>
                </a:tc>
              </a:tr>
              <a:tr h="310810">
                <a:tc>
                  <a:txBody>
                    <a:bodyPr/>
                    <a:lstStyle/>
                    <a:p>
                      <a:pPr fontAlgn="t"/>
                      <a:r>
                        <a:rPr lang="en-US" sz="1500">
                          <a:effectLst/>
                        </a:rPr>
                        <a:t>October 2018</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9,130.5</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52,233.0</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-43,102.5</a:t>
                      </a:r>
                    </a:p>
                  </a:txBody>
                  <a:tcPr marL="40053" marR="40053" marT="40053" marB="40053">
                    <a:lnL>
                      <a:noFill/>
                    </a:lnL>
                    <a:lnR>
                      <a:noFill/>
                    </a:lnR>
                    <a:lnT>
                      <a:noFill/>
                    </a:lnT>
                    <a:lnB>
                      <a:noFill/>
                    </a:lnB>
                    <a:solidFill>
                      <a:srgbClr val="FFFFFF"/>
                    </a:solidFill>
                  </a:tcPr>
                </a:tc>
              </a:tr>
              <a:tr h="310810">
                <a:tc>
                  <a:txBody>
                    <a:bodyPr/>
                    <a:lstStyle/>
                    <a:p>
                      <a:pPr fontAlgn="t"/>
                      <a:r>
                        <a:rPr lang="en-US" sz="1500">
                          <a:effectLst/>
                        </a:rPr>
                        <a:t>November 2018</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8,664.9</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46,525.7</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-37,860.8</a:t>
                      </a:r>
                    </a:p>
                  </a:txBody>
                  <a:tcPr marL="40053" marR="40053" marT="40053" marB="40053">
                    <a:lnL>
                      <a:noFill/>
                    </a:lnL>
                    <a:lnR>
                      <a:noFill/>
                    </a:lnR>
                    <a:lnT>
                      <a:noFill/>
                    </a:lnT>
                    <a:lnB>
                      <a:noFill/>
                    </a:lnB>
                    <a:solidFill>
                      <a:srgbClr val="FFFFFF"/>
                    </a:solidFill>
                  </a:tcPr>
                </a:tc>
              </a:tr>
              <a:tr h="310810">
                <a:tc>
                  <a:txBody>
                    <a:bodyPr/>
                    <a:lstStyle/>
                    <a:p>
                      <a:pPr fontAlgn="t"/>
                      <a:r>
                        <a:rPr lang="en-US" sz="1500">
                          <a:effectLst/>
                        </a:rPr>
                        <a:t>December 2018</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9,183.0</a:t>
                      </a:r>
                    </a:p>
                  </a:txBody>
                  <a:tcPr marL="40053" marR="40053" marT="40053" marB="40053">
                    <a:lnL>
                      <a:noFill/>
                    </a:lnL>
                    <a:lnR>
                      <a:noFill/>
                    </a:lnR>
                    <a:lnT>
                      <a:noFill/>
                    </a:lnT>
                    <a:lnB>
                      <a:noFill/>
                    </a:lnB>
                    <a:solidFill>
                      <a:srgbClr val="FFFFFF"/>
                    </a:solidFill>
                  </a:tcPr>
                </a:tc>
                <a:tc>
                  <a:txBody>
                    <a:bodyPr/>
                    <a:lstStyle/>
                    <a:p>
                      <a:pPr algn="r" fontAlgn="t"/>
                      <a:r>
                        <a:rPr lang="en-US" sz="1500">
                          <a:effectLst/>
                        </a:rPr>
                        <a:t>46,013.5</a:t>
                      </a:r>
                    </a:p>
                  </a:txBody>
                  <a:tcPr marL="40053" marR="40053" marT="40053" marB="40053">
                    <a:lnL>
                      <a:noFill/>
                    </a:lnL>
                    <a:lnR>
                      <a:noFill/>
                    </a:lnR>
                    <a:lnT>
                      <a:noFill/>
                    </a:lnT>
                    <a:lnB>
                      <a:noFill/>
                    </a:lnB>
                    <a:solidFill>
                      <a:srgbClr val="FFFFFF"/>
                    </a:solidFill>
                  </a:tcPr>
                </a:tc>
                <a:tc>
                  <a:txBody>
                    <a:bodyPr/>
                    <a:lstStyle/>
                    <a:p>
                      <a:pPr algn="r" fontAlgn="t"/>
                      <a:r>
                        <a:rPr lang="en-US" sz="1500" dirty="0">
                          <a:effectLst/>
                        </a:rPr>
                        <a:t>-36,830.5</a:t>
                      </a:r>
                    </a:p>
                  </a:txBody>
                  <a:tcPr marL="40053" marR="40053" marT="40053" marB="40053">
                    <a:lnL>
                      <a:noFill/>
                    </a:lnL>
                    <a:lnR>
                      <a:noFill/>
                    </a:lnR>
                    <a:lnT>
                      <a:noFill/>
                    </a:lnT>
                    <a:lnB>
                      <a:noFill/>
                    </a:lnB>
                    <a:solidFill>
                      <a:srgbClr val="FFFFFF"/>
                    </a:solidFill>
                  </a:tcPr>
                </a:tc>
              </a:tr>
              <a:tr h="310810">
                <a:tc>
                  <a:txBody>
                    <a:bodyPr/>
                    <a:lstStyle/>
                    <a:p>
                      <a:pPr fontAlgn="t"/>
                      <a:r>
                        <a:rPr lang="en-US" sz="1500" b="1">
                          <a:effectLst/>
                        </a:rPr>
                        <a:t>TOTAL 2018</a:t>
                      </a:r>
                      <a:endParaRPr lang="en-US" sz="1500">
                        <a:effectLst/>
                      </a:endParaRPr>
                    </a:p>
                  </a:txBody>
                  <a:tcPr marL="40053" marR="40053" marT="40053" marB="40053">
                    <a:lnL>
                      <a:noFill/>
                    </a:lnL>
                    <a:lnR>
                      <a:noFill/>
                    </a:lnR>
                    <a:lnT>
                      <a:noFill/>
                    </a:lnT>
                    <a:lnB>
                      <a:noFill/>
                    </a:lnB>
                    <a:solidFill>
                      <a:srgbClr val="CCCCCC"/>
                    </a:solidFill>
                  </a:tcPr>
                </a:tc>
                <a:tc>
                  <a:txBody>
                    <a:bodyPr/>
                    <a:lstStyle/>
                    <a:p>
                      <a:pPr algn="r" fontAlgn="t"/>
                      <a:r>
                        <a:rPr lang="en-US" sz="1500" b="1">
                          <a:effectLst/>
                        </a:rPr>
                        <a:t>120,341.4</a:t>
                      </a:r>
                      <a:endParaRPr lang="en-US" sz="1500">
                        <a:effectLst/>
                      </a:endParaRPr>
                    </a:p>
                  </a:txBody>
                  <a:tcPr marL="40053" marR="40053" marT="40053" marB="40053">
                    <a:lnL>
                      <a:noFill/>
                    </a:lnL>
                    <a:lnR>
                      <a:noFill/>
                    </a:lnR>
                    <a:lnT>
                      <a:noFill/>
                    </a:lnT>
                    <a:lnB>
                      <a:noFill/>
                    </a:lnB>
                    <a:solidFill>
                      <a:srgbClr val="CCCCCC"/>
                    </a:solidFill>
                  </a:tcPr>
                </a:tc>
                <a:tc>
                  <a:txBody>
                    <a:bodyPr/>
                    <a:lstStyle/>
                    <a:p>
                      <a:pPr algn="r" fontAlgn="t"/>
                      <a:r>
                        <a:rPr lang="en-US" sz="1500" b="1">
                          <a:effectLst/>
                        </a:rPr>
                        <a:t>539,503.4</a:t>
                      </a:r>
                      <a:endParaRPr lang="en-US" sz="1500">
                        <a:effectLst/>
                      </a:endParaRPr>
                    </a:p>
                  </a:txBody>
                  <a:tcPr marL="40053" marR="40053" marT="40053" marB="40053">
                    <a:lnL>
                      <a:noFill/>
                    </a:lnL>
                    <a:lnR>
                      <a:noFill/>
                    </a:lnR>
                    <a:lnT>
                      <a:noFill/>
                    </a:lnT>
                    <a:lnB>
                      <a:noFill/>
                    </a:lnB>
                    <a:solidFill>
                      <a:srgbClr val="CCCCCC"/>
                    </a:solidFill>
                  </a:tcPr>
                </a:tc>
                <a:tc>
                  <a:txBody>
                    <a:bodyPr/>
                    <a:lstStyle/>
                    <a:p>
                      <a:pPr algn="r" fontAlgn="t"/>
                      <a:r>
                        <a:rPr lang="en-US" sz="1500" b="1" dirty="0">
                          <a:effectLst/>
                        </a:rPr>
                        <a:t>-419,162.0</a:t>
                      </a:r>
                      <a:endParaRPr lang="en-US" sz="1500" dirty="0">
                        <a:effectLst/>
                      </a:endParaRPr>
                    </a:p>
                  </a:txBody>
                  <a:tcPr marL="40053" marR="40053" marT="40053" marB="40053">
                    <a:lnL>
                      <a:noFill/>
                    </a:lnL>
                    <a:lnR>
                      <a:noFill/>
                    </a:lnR>
                    <a:lnT>
                      <a:noFill/>
                    </a:lnT>
                    <a:lnB>
                      <a:noFill/>
                    </a:lnB>
                    <a:solidFill>
                      <a:srgbClr val="CCCCCC"/>
                    </a:solidFill>
                  </a:tcPr>
                </a:tc>
              </a:tr>
            </a:tbl>
          </a:graphicData>
        </a:graphic>
      </p:graphicFrame>
    </p:spTree>
    <p:extLst>
      <p:ext uri="{BB962C8B-B14F-4D97-AF65-F5344CB8AC3E}">
        <p14:creationId xmlns:p14="http://schemas.microsoft.com/office/powerpoint/2010/main" val="171928355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932709"/>
            <a:ext cx="10515600" cy="623454"/>
          </a:xfrm>
        </p:spPr>
        <p:txBody>
          <a:bodyPr>
            <a:normAutofit fontScale="90000"/>
          </a:bodyPr>
          <a:lstStyle/>
          <a:p>
            <a:pPr algn="ctr">
              <a:spcBef>
                <a:spcPts val="1000"/>
              </a:spcBef>
            </a:pPr>
            <a:r>
              <a:rPr lang="en-US" b="1" u="sng" dirty="0" smtClean="0">
                <a:solidFill>
                  <a:schemeClr val="accent5"/>
                </a:solidFill>
              </a:rPr>
              <a:t>ECONOMICS</a:t>
            </a:r>
            <a:r>
              <a:rPr lang="en-US" u="sng" dirty="0" smtClean="0">
                <a:solidFill>
                  <a:schemeClr val="accent5"/>
                </a:solidFill>
              </a:rPr>
              <a:t/>
            </a:r>
            <a:br>
              <a:rPr lang="en-US" u="sng" dirty="0" smtClean="0">
                <a:solidFill>
                  <a:schemeClr val="accent5"/>
                </a:solidFill>
              </a:rPr>
            </a:br>
            <a:r>
              <a:rPr lang="en-US" sz="3600" dirty="0">
                <a:solidFill>
                  <a:schemeClr val="accent6">
                    <a:lumMod val="75000"/>
                  </a:schemeClr>
                </a:solidFill>
              </a:rPr>
              <a:t>Chapter 18.2: Financing World Trade</a:t>
            </a:r>
            <a:br>
              <a:rPr lang="en-US" sz="3600" dirty="0">
                <a:solidFill>
                  <a:schemeClr val="accent6">
                    <a:lumMod val="75000"/>
                  </a:schemeClr>
                </a:solidFill>
              </a:rPr>
            </a:br>
            <a:r>
              <a:rPr lang="en-US" sz="3600" i="1" dirty="0" smtClean="0">
                <a:solidFill>
                  <a:srgbClr val="7030A0"/>
                </a:solidFill>
                <a:latin typeface="Times New Roman" panose="02020603050405020304" pitchFamily="18" charset="0"/>
                <a:ea typeface="Times New Roman" panose="02020603050405020304" pitchFamily="18" charset="0"/>
                <a:cs typeface="+mn-cs"/>
              </a:rPr>
              <a:t/>
            </a:r>
            <a:br>
              <a:rPr lang="en-US" sz="3600" i="1" dirty="0" smtClean="0">
                <a:solidFill>
                  <a:srgbClr val="7030A0"/>
                </a:solidFill>
                <a:latin typeface="Times New Roman" panose="02020603050405020304" pitchFamily="18" charset="0"/>
                <a:ea typeface="Times New Roman" panose="02020603050405020304" pitchFamily="18" charset="0"/>
                <a:cs typeface="+mn-cs"/>
              </a:rPr>
            </a:br>
            <a:r>
              <a:rPr lang="en-US" sz="4000" i="1" dirty="0">
                <a:solidFill>
                  <a:srgbClr val="7030A0"/>
                </a:solidFill>
                <a:latin typeface="Times New Roman" panose="02020603050405020304" pitchFamily="18" charset="0"/>
                <a:ea typeface="Times New Roman" panose="02020603050405020304" pitchFamily="18" charset="0"/>
              </a:rPr>
              <a:t>Learning Target: Understand currency exchange rates &amp; Balance of Trade</a:t>
            </a:r>
            <a:br>
              <a:rPr lang="en-US" sz="4000" i="1" dirty="0">
                <a:solidFill>
                  <a:srgbClr val="7030A0"/>
                </a:solidFill>
                <a:latin typeface="Times New Roman" panose="02020603050405020304" pitchFamily="18" charset="0"/>
                <a:ea typeface="Times New Roman" panose="02020603050405020304" pitchFamily="18" charset="0"/>
              </a:rPr>
            </a:br>
            <a:r>
              <a:rPr lang="en-US" sz="4000" dirty="0" smtClean="0">
                <a:solidFill>
                  <a:srgbClr val="70AD47">
                    <a:lumMod val="75000"/>
                  </a:srgbClr>
                </a:solidFill>
                <a:latin typeface="Calibri" panose="020F0502020204030204"/>
                <a:ea typeface="+mn-ea"/>
                <a:cs typeface="+mn-cs"/>
              </a:rPr>
              <a:t/>
            </a:r>
            <a:br>
              <a:rPr lang="en-US" sz="4000" dirty="0" smtClean="0">
                <a:solidFill>
                  <a:srgbClr val="70AD47">
                    <a:lumMod val="75000"/>
                  </a:srgbClr>
                </a:solidFill>
                <a:latin typeface="Calibri" panose="020F0502020204030204"/>
                <a:ea typeface="+mn-ea"/>
                <a:cs typeface="+mn-cs"/>
              </a:rPr>
            </a:br>
            <a:r>
              <a:rPr lang="en-US" sz="3400" dirty="0" smtClean="0">
                <a:solidFill>
                  <a:prstClr val="black"/>
                </a:solidFill>
                <a:latin typeface="Times New Roman" panose="02020603050405020304" pitchFamily="18" charset="0"/>
                <a:ea typeface="Times New Roman" panose="02020603050405020304" pitchFamily="18" charset="0"/>
                <a:cs typeface="+mn-cs"/>
              </a:rPr>
              <a:t/>
            </a:r>
            <a:br>
              <a:rPr lang="en-US" sz="3400" dirty="0" smtClean="0">
                <a:solidFill>
                  <a:prstClr val="black"/>
                </a:solidFill>
                <a:latin typeface="Times New Roman" panose="02020603050405020304" pitchFamily="18" charset="0"/>
                <a:ea typeface="Times New Roman" panose="02020603050405020304" pitchFamily="18" charset="0"/>
                <a:cs typeface="+mn-cs"/>
              </a:rPr>
            </a:br>
            <a:r>
              <a:rPr lang="en-US" sz="4000" dirty="0" smtClean="0">
                <a:solidFill>
                  <a:srgbClr val="70AD47">
                    <a:lumMod val="75000"/>
                  </a:srgbClr>
                </a:solidFill>
                <a:latin typeface="Calibri" panose="020F0502020204030204"/>
                <a:ea typeface="+mn-ea"/>
                <a:cs typeface="+mn-cs"/>
              </a:rPr>
              <a:t/>
            </a:r>
            <a:br>
              <a:rPr lang="en-US" sz="4000" dirty="0" smtClean="0">
                <a:solidFill>
                  <a:srgbClr val="70AD47">
                    <a:lumMod val="75000"/>
                  </a:srgbClr>
                </a:solidFill>
                <a:latin typeface="Calibri" panose="020F0502020204030204"/>
                <a:ea typeface="+mn-ea"/>
                <a:cs typeface="+mn-cs"/>
              </a:rPr>
            </a:br>
            <a:endParaRPr lang="en-US" sz="32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214743" y="2670464"/>
            <a:ext cx="11762509" cy="3975707"/>
          </a:xfrm>
        </p:spPr>
        <p:txBody>
          <a:bodyPr>
            <a:normAutofit fontScale="92500" lnSpcReduction="10000"/>
          </a:bodyPr>
          <a:lstStyle/>
          <a:p>
            <a:pPr marL="0" lvl="0" indent="0" algn="ctr">
              <a:spcBef>
                <a:spcPts val="0"/>
              </a:spcBef>
              <a:buClr>
                <a:srgbClr val="83992A"/>
              </a:buClr>
              <a:buNone/>
            </a:pPr>
            <a:r>
              <a:rPr lang="en-US" sz="2800" b="1" i="1" u="sng" dirty="0" smtClean="0">
                <a:solidFill>
                  <a:srgbClr val="002060"/>
                </a:solidFill>
                <a:latin typeface="Times New Roman" panose="02020603050405020304" pitchFamily="18" charset="0"/>
                <a:ea typeface="Times New Roman" panose="02020603050405020304" pitchFamily="18" charset="0"/>
              </a:rPr>
              <a:t>Success </a:t>
            </a:r>
            <a:r>
              <a:rPr lang="en-US" sz="2800" b="1" i="1" u="sng" dirty="0">
                <a:solidFill>
                  <a:srgbClr val="002060"/>
                </a:solidFill>
                <a:latin typeface="Times New Roman" panose="02020603050405020304" pitchFamily="18" charset="0"/>
                <a:ea typeface="Times New Roman" panose="02020603050405020304" pitchFamily="18" charset="0"/>
              </a:rPr>
              <a:t>Criteria</a:t>
            </a:r>
          </a:p>
          <a:p>
            <a:pPr marL="0" lvl="0" indent="0" algn="ctr">
              <a:buClr>
                <a:srgbClr val="83992A"/>
              </a:buClr>
              <a:buNone/>
            </a:pPr>
            <a:r>
              <a:rPr lang="en-US" sz="2500" b="1" dirty="0">
                <a:solidFill>
                  <a:prstClr val="black"/>
                </a:solidFill>
              </a:rPr>
              <a:t>You should be able to</a:t>
            </a:r>
            <a:r>
              <a:rPr lang="en-US" sz="2500" b="1" dirty="0" smtClean="0">
                <a:solidFill>
                  <a:prstClr val="black"/>
                </a:solidFill>
              </a:rPr>
              <a:t>…</a:t>
            </a:r>
            <a:endParaRPr lang="en-US" sz="2500" i="1" dirty="0" smtClean="0">
              <a:solidFill>
                <a:prstClr val="black"/>
              </a:solidFill>
            </a:endParaRPr>
          </a:p>
          <a:p>
            <a:pPr marL="514350" marR="0" indent="-514350" algn="ctr">
              <a:spcBef>
                <a:spcPts val="0"/>
              </a:spcBef>
              <a:spcAft>
                <a:spcPts val="0"/>
              </a:spcAft>
              <a:buAutoNum type="arabicPeriod"/>
            </a:pPr>
            <a:r>
              <a:rPr lang="en-US" sz="3200" i="1" dirty="0" smtClean="0">
                <a:latin typeface="Calibri" panose="020F0502020204030204" pitchFamily="34" charset="0"/>
                <a:ea typeface="Times New Roman" panose="02020603050405020304" pitchFamily="18" charset="0"/>
                <a:cs typeface="Times New Roman" panose="02020603050405020304" pitchFamily="18" charset="0"/>
              </a:rPr>
              <a:t>Analyze </a:t>
            </a:r>
            <a:r>
              <a:rPr lang="en-US" sz="3200" i="1" dirty="0">
                <a:latin typeface="Calibri" panose="020F0502020204030204" pitchFamily="34" charset="0"/>
                <a:ea typeface="Times New Roman" panose="02020603050405020304" pitchFamily="18" charset="0"/>
                <a:cs typeface="Times New Roman" panose="02020603050405020304" pitchFamily="18" charset="0"/>
              </a:rPr>
              <a:t>the changing relationship between the U.S. economy and the global economy including a nation’s balance of </a:t>
            </a:r>
            <a:r>
              <a:rPr lang="en-US" sz="3200" i="1" dirty="0" smtClean="0">
                <a:latin typeface="Calibri" panose="020F0502020204030204" pitchFamily="34" charset="0"/>
                <a:ea typeface="Times New Roman" panose="02020603050405020304" pitchFamily="18" charset="0"/>
                <a:cs typeface="Times New Roman" panose="02020603050405020304" pitchFamily="18" charset="0"/>
              </a:rPr>
              <a:t>trade</a:t>
            </a:r>
          </a:p>
          <a:p>
            <a:pPr marL="0" marR="0" indent="0" algn="ctr">
              <a:spcBef>
                <a:spcPts val="0"/>
              </a:spcBef>
              <a:spcAft>
                <a:spcPts val="0"/>
              </a:spcAft>
              <a:buNone/>
            </a:pPr>
            <a:endParaRPr lang="en-US" sz="1700" dirty="0">
              <a:latin typeface="Times New Roman" panose="02020603050405020304" pitchFamily="18" charset="0"/>
              <a:ea typeface="Times New Roman" panose="02020603050405020304" pitchFamily="18" charset="0"/>
            </a:endParaRPr>
          </a:p>
          <a:p>
            <a:pPr marL="0" indent="0" algn="ctr">
              <a:spcBef>
                <a:spcPts val="0"/>
              </a:spcBef>
              <a:buNone/>
            </a:pPr>
            <a:r>
              <a:rPr lang="en-US" sz="3200" i="1" dirty="0">
                <a:latin typeface="Calibri" panose="020F0502020204030204" pitchFamily="34" charset="0"/>
                <a:ea typeface="Times New Roman" panose="02020603050405020304" pitchFamily="18" charset="0"/>
                <a:cs typeface="Times New Roman" panose="02020603050405020304" pitchFamily="18" charset="0"/>
              </a:rPr>
              <a:t>2. Assess the impact of monetary policy, exchange rates and interest rates on domestic activity and world </a:t>
            </a:r>
            <a:r>
              <a:rPr lang="en-US" sz="3200" i="1" dirty="0" smtClean="0">
                <a:latin typeface="Calibri" panose="020F0502020204030204" pitchFamily="34" charset="0"/>
                <a:ea typeface="Times New Roman" panose="02020603050405020304" pitchFamily="18" charset="0"/>
                <a:cs typeface="Times New Roman" panose="02020603050405020304" pitchFamily="18" charset="0"/>
              </a:rPr>
              <a:t>trade</a:t>
            </a:r>
          </a:p>
          <a:p>
            <a:pPr marL="0" indent="0" algn="ctr">
              <a:spcBef>
                <a:spcPts val="0"/>
              </a:spcBef>
              <a:buNone/>
            </a:pPr>
            <a:endParaRPr lang="en-US" sz="1700" dirty="0" smtClean="0">
              <a:latin typeface="Times New Roman" panose="02020603050405020304" pitchFamily="18" charset="0"/>
              <a:ea typeface="Times New Roman" panose="02020603050405020304" pitchFamily="18" charset="0"/>
            </a:endParaRPr>
          </a:p>
          <a:p>
            <a:pPr marL="0" indent="0" algn="ctr">
              <a:spcBef>
                <a:spcPts val="0"/>
              </a:spcBef>
              <a:buNone/>
            </a:pPr>
            <a:r>
              <a:rPr lang="en-US" sz="3200" i="1" dirty="0" smtClean="0">
                <a:latin typeface="Calibri" panose="020F0502020204030204" pitchFamily="34" charset="0"/>
                <a:ea typeface="Times New Roman" panose="02020603050405020304" pitchFamily="18" charset="0"/>
                <a:cs typeface="Times New Roman" panose="02020603050405020304" pitchFamily="18" charset="0"/>
              </a:rPr>
              <a:t>3</a:t>
            </a:r>
            <a:r>
              <a:rPr lang="en-US" sz="3200" i="1" dirty="0">
                <a:latin typeface="Calibri" panose="020F0502020204030204" pitchFamily="34" charset="0"/>
                <a:ea typeface="Times New Roman" panose="02020603050405020304" pitchFamily="18" charset="0"/>
                <a:cs typeface="Times New Roman" panose="02020603050405020304" pitchFamily="18" charset="0"/>
              </a:rPr>
              <a:t>. Describe how interest rates in the U.S. impact the value of the dollar against other currencies and explain how exchange rates affect the value of U.S. goods and services in other markets</a:t>
            </a:r>
            <a:endParaRPr lang="en-US" sz="3200" i="1" dirty="0">
              <a:solidFill>
                <a:prstClr val="black"/>
              </a:solidFill>
            </a:endParaRPr>
          </a:p>
        </p:txBody>
      </p:sp>
    </p:spTree>
    <p:extLst>
      <p:ext uri="{BB962C8B-B14F-4D97-AF65-F5344CB8AC3E}">
        <p14:creationId xmlns:p14="http://schemas.microsoft.com/office/powerpoint/2010/main" val="38787393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0608"/>
            <a:ext cx="12192000" cy="5740033"/>
          </a:xfrm>
          <a:prstGeom prst="rect">
            <a:avLst/>
          </a:prstGeom>
          <a:solidFill>
            <a:srgbClr val="00B0F0"/>
          </a:solidFill>
        </p:spPr>
        <p:txBody>
          <a:bodyPr wrap="square">
            <a:spAutoFit/>
          </a:bodyPr>
          <a:lstStyle/>
          <a:p>
            <a:pPr algn="ctr"/>
            <a:r>
              <a:rPr lang="en-US" sz="3600" dirty="0" smtClean="0">
                <a:solidFill>
                  <a:prstClr val="black"/>
                </a:solidFill>
              </a:rPr>
              <a:t>What does the IMF do?</a:t>
            </a:r>
          </a:p>
          <a:p>
            <a:pPr algn="ctr"/>
            <a:r>
              <a:rPr lang="en-US" sz="3500" dirty="0" smtClean="0">
                <a:solidFill>
                  <a:prstClr val="white"/>
                </a:solidFill>
              </a:rPr>
              <a:t>How would you calculate a country’s balance of trade?</a:t>
            </a:r>
            <a:endParaRPr lang="en-US" sz="3500" dirty="0">
              <a:solidFill>
                <a:prstClr val="white"/>
              </a:solidFill>
            </a:endParaRPr>
          </a:p>
          <a:p>
            <a:pPr algn="ctr"/>
            <a:r>
              <a:rPr lang="en-US" sz="3300" dirty="0" smtClean="0">
                <a:solidFill>
                  <a:prstClr val="black"/>
                </a:solidFill>
              </a:rPr>
              <a:t>Explain the difference between a negative and positive trade balance.</a:t>
            </a:r>
          </a:p>
          <a:p>
            <a:pPr algn="ctr"/>
            <a:r>
              <a:rPr lang="en-US" sz="3500" dirty="0" smtClean="0">
                <a:solidFill>
                  <a:prstClr val="white"/>
                </a:solidFill>
              </a:rPr>
              <a:t>What is a trade deficit?</a:t>
            </a:r>
          </a:p>
          <a:p>
            <a:pPr algn="ctr"/>
            <a:r>
              <a:rPr lang="en-US" sz="3600" dirty="0" smtClean="0">
                <a:solidFill>
                  <a:prstClr val="black"/>
                </a:solidFill>
              </a:rPr>
              <a:t>How is a country’s balance of trade impacted by depreciation?</a:t>
            </a:r>
            <a:endParaRPr lang="en-US" sz="3600" dirty="0">
              <a:solidFill>
                <a:prstClr val="black"/>
              </a:solidFill>
            </a:endParaRPr>
          </a:p>
          <a:p>
            <a:pPr algn="ctr"/>
            <a:endParaRPr lang="en-US" sz="3500" dirty="0" smtClean="0">
              <a:solidFill>
                <a:prstClr val="white"/>
              </a:solidFill>
            </a:endParaRPr>
          </a:p>
          <a:p>
            <a:pPr algn="ctr"/>
            <a:r>
              <a:rPr lang="en-US" sz="3500" dirty="0" smtClean="0">
                <a:solidFill>
                  <a:prstClr val="white"/>
                </a:solidFill>
              </a:rPr>
              <a:t> </a:t>
            </a:r>
            <a:r>
              <a:rPr lang="en-US" sz="2400" dirty="0" smtClean="0">
                <a:solidFill>
                  <a:prstClr val="black">
                    <a:lumMod val="85000"/>
                    <a:lumOff val="15000"/>
                  </a:prstClr>
                </a:solidFill>
                <a:latin typeface="Bradley Hand ITC TT-Bold" charset="0"/>
                <a:sym typeface="Bradley Hand ITC TT-Bold" charset="0"/>
              </a:rPr>
              <a:t>Are you on target (</a:t>
            </a:r>
            <a:r>
              <a:rPr lang="en-US" sz="2400" dirty="0" smtClean="0">
                <a:solidFill>
                  <a:srgbClr val="E7E6E6"/>
                </a:solidFill>
                <a:latin typeface="Bradley Hand ITC TT-Bold" charset="0"/>
                <a:sym typeface="Bradley Hand ITC TT-Bold" charset="0"/>
              </a:rPr>
              <a:t>white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black</a:t>
            </a:r>
            <a:r>
              <a:rPr lang="en-US" sz="2400" dirty="0" smtClean="0">
                <a:solidFill>
                  <a:prstClr val="black">
                    <a:lumMod val="85000"/>
                    <a:lumOff val="15000"/>
                  </a:prstClr>
                </a:solidFill>
                <a:latin typeface="Bradley Hand ITC TT-Bold" charset="0"/>
                <a:sym typeface="Bradley Hand ITC TT-Bold" charset="0"/>
              </a:rPr>
              <a:t>, </a:t>
            </a:r>
            <a:r>
              <a:rPr lang="en-US" sz="2400" dirty="0" smtClean="0">
                <a:solidFill>
                  <a:srgbClr val="0070C0"/>
                </a:solidFill>
                <a:latin typeface="Bradley Hand ITC TT-Bold" charset="0"/>
                <a:sym typeface="Bradley Hand ITC TT-Bold" charset="0"/>
              </a:rPr>
              <a:t>blue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a:t>
            </a:r>
            <a:r>
              <a:rPr lang="en-US" sz="2400" dirty="0" smtClean="0">
                <a:solidFill>
                  <a:srgbClr val="FF0000"/>
                </a:solidFill>
                <a:latin typeface="Bradley Hand ITC TT-Bold" charset="0"/>
                <a:sym typeface="Bradley Hand ITC TT-Bold" charset="0"/>
              </a:rPr>
              <a:t>red</a:t>
            </a:r>
            <a:r>
              <a:rPr lang="en-US" sz="2400" dirty="0" smtClean="0">
                <a:solidFill>
                  <a:srgbClr val="000000"/>
                </a:solidFill>
                <a:latin typeface="Bradley Hand ITC TT-Bold" charset="0"/>
                <a:sym typeface="Bradley Hand ITC TT-Bold" charset="0"/>
              </a:rPr>
              <a:t> </a:t>
            </a:r>
            <a:r>
              <a:rPr lang="en-US" sz="2400" dirty="0" smtClean="0">
                <a:solidFill>
                  <a:prstClr val="black">
                    <a:lumMod val="85000"/>
                    <a:lumOff val="15000"/>
                  </a:prstClr>
                </a:solidFill>
                <a:latin typeface="Bradley Hand ITC TT-Bold" charset="0"/>
                <a:sym typeface="Bradley Hand ITC TT-Bold" charset="0"/>
              </a:rPr>
              <a:t>or</a:t>
            </a:r>
            <a:r>
              <a:rPr lang="en-US" sz="2400" dirty="0" smtClean="0">
                <a:solidFill>
                  <a:srgbClr val="000000"/>
                </a:solidFill>
                <a:latin typeface="Bradley Hand ITC TT-Bold" charset="0"/>
                <a:sym typeface="Bradley Hand ITC TT-Bold" charset="0"/>
              </a:rPr>
              <a:t> </a:t>
            </a:r>
            <a:r>
              <a:rPr lang="en-US" sz="2400" dirty="0" smtClean="0">
                <a:solidFill>
                  <a:srgbClr val="FFFF00"/>
                </a:solidFill>
                <a:latin typeface="Bradley Hand ITC TT-Bold" charset="0"/>
                <a:sym typeface="Bradley Hand ITC TT-Bold" charset="0"/>
              </a:rPr>
              <a:t>yellow</a:t>
            </a:r>
            <a:r>
              <a:rPr lang="en-US" sz="2400" dirty="0" smtClean="0">
                <a:solidFill>
                  <a:prstClr val="black">
                    <a:lumMod val="85000"/>
                    <a:lumOff val="15000"/>
                  </a:prstClr>
                </a:solidFill>
                <a:latin typeface="Bradley Hand ITC TT-Bold" charset="0"/>
                <a:sym typeface="Bradley Hand ITC TT-Bold" charset="0"/>
              </a:rPr>
              <a:t>)?</a:t>
            </a:r>
          </a:p>
          <a:p>
            <a:pPr algn="ctr" eaLnBrk="0" fontAlgn="base" hangingPunct="0">
              <a:spcBef>
                <a:spcPct val="0"/>
              </a:spcBef>
              <a:spcAft>
                <a:spcPct val="0"/>
              </a:spcAft>
              <a:defRPr/>
            </a:pPr>
            <a:endParaRPr lang="en-US" sz="1000" dirty="0" smtClean="0">
              <a:solidFill>
                <a:srgbClr val="ED7D31">
                  <a:lumMod val="75000"/>
                </a:srgbClr>
              </a:solidFill>
              <a:latin typeface="Bradley Hand ITC TT-Bold" charset="0"/>
              <a:sym typeface="Bradley Hand ITC TT-Bold" charset="0"/>
            </a:endParaRPr>
          </a:p>
          <a:p>
            <a:pPr algn="ctr" eaLnBrk="0" fontAlgn="base" hangingPunct="0">
              <a:spcBef>
                <a:spcPct val="0"/>
              </a:spcBef>
              <a:spcAft>
                <a:spcPct val="0"/>
              </a:spcAft>
              <a:defRPr/>
            </a:pPr>
            <a:r>
              <a:rPr lang="en-US" sz="2400" dirty="0" smtClean="0">
                <a:solidFill>
                  <a:srgbClr val="C00000"/>
                </a:solidFill>
                <a:latin typeface="Bradley Hand ITC TT-Bold" charset="0"/>
                <a:sym typeface="Bradley Hand ITC TT-Bold" charset="0"/>
              </a:rPr>
              <a:t>Did </a:t>
            </a:r>
            <a:r>
              <a:rPr lang="en-US" sz="2400" dirty="0">
                <a:solidFill>
                  <a:srgbClr val="C00000"/>
                </a:solidFill>
                <a:latin typeface="Bradley Hand ITC TT-Bold" charset="0"/>
                <a:sym typeface="Bradley Hand ITC TT-Bold" charset="0"/>
              </a:rPr>
              <a:t>you hit the bullseye? </a:t>
            </a: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p:txBody>
      </p:sp>
      <p:sp>
        <p:nvSpPr>
          <p:cNvPr id="3" name="Rectangle 2"/>
          <p:cNvSpPr/>
          <p:nvPr/>
        </p:nvSpPr>
        <p:spPr>
          <a:xfrm>
            <a:off x="1752600" y="693084"/>
            <a:ext cx="8610600" cy="461665"/>
          </a:xfrm>
          <a:prstGeom prst="rect">
            <a:avLst/>
          </a:prstGeom>
        </p:spPr>
        <p:txBody>
          <a:bodyPr wrap="square">
            <a:spAutoFit/>
          </a:bodyPr>
          <a:lstStyle/>
          <a:p>
            <a:pPr marL="317500" algn="ctr">
              <a:spcBef>
                <a:spcPts val="2000"/>
              </a:spcBef>
              <a:buSzPct val="46000"/>
              <a:defRPr/>
            </a:pPr>
            <a:r>
              <a:rPr lang="en-US" sz="2400" i="1" kern="0" dirty="0">
                <a:solidFill>
                  <a:prstClr val="black"/>
                </a:solidFill>
                <a:latin typeface="Georgia"/>
                <a:sym typeface="Times" panose="02020603050405020304" pitchFamily="18" charset="0"/>
              </a:rPr>
              <a:t>Discuss at your </a:t>
            </a:r>
            <a:r>
              <a:rPr lang="en-US" sz="2400" i="1" kern="0" dirty="0" smtClean="0">
                <a:solidFill>
                  <a:prstClr val="black"/>
                </a:solidFill>
                <a:latin typeface="Georgia"/>
                <a:sym typeface="Times" panose="02020603050405020304" pitchFamily="18" charset="0"/>
              </a:rPr>
              <a:t>table.</a:t>
            </a:r>
            <a:endParaRPr lang="en-US" sz="2400" i="1" kern="0" dirty="0">
              <a:solidFill>
                <a:prstClr val="black"/>
              </a:solidFill>
              <a:latin typeface="Georgia"/>
              <a:sym typeface="Times"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23876"/>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4750" y="4423876"/>
            <a:ext cx="21272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19400" y="32869"/>
            <a:ext cx="6781800" cy="707886"/>
          </a:xfrm>
          <a:prstGeom prst="rect">
            <a:avLst/>
          </a:prstGeom>
          <a:noFill/>
        </p:spPr>
        <p:txBody>
          <a:bodyPr wrap="square" rtlCol="0">
            <a:spAutoFit/>
          </a:bodyPr>
          <a:lstStyle/>
          <a:p>
            <a:pPr algn="ctr"/>
            <a:r>
              <a:rPr lang="en-US" sz="4000" b="1" u="sng" dirty="0" smtClean="0">
                <a:solidFill>
                  <a:srgbClr val="ED7D31"/>
                </a:solidFill>
              </a:rPr>
              <a:t>Let’s Review</a:t>
            </a:r>
            <a:endParaRPr lang="en-US" sz="4000" b="1" u="sng" dirty="0">
              <a:solidFill>
                <a:srgbClr val="ED7D31"/>
              </a:solidFill>
            </a:endParaRPr>
          </a:p>
        </p:txBody>
      </p:sp>
      <p:sp>
        <p:nvSpPr>
          <p:cNvPr id="5" name="Rectangle 4"/>
          <p:cNvSpPr/>
          <p:nvPr/>
        </p:nvSpPr>
        <p:spPr>
          <a:xfrm>
            <a:off x="2237688" y="5333805"/>
            <a:ext cx="7827062" cy="1077218"/>
          </a:xfrm>
          <a:prstGeom prst="rect">
            <a:avLst/>
          </a:prstGeom>
        </p:spPr>
        <p:txBody>
          <a:bodyPr wrap="square">
            <a:spAutoFit/>
          </a:bodyPr>
          <a:lstStyle/>
          <a:p>
            <a:pPr lvl="0" algn="ctr"/>
            <a:r>
              <a:rPr lang="en-US" sz="3200" i="1" dirty="0">
                <a:solidFill>
                  <a:srgbClr val="7030A0"/>
                </a:solidFill>
                <a:latin typeface="Times New Roman" panose="02020603050405020304" pitchFamily="18" charset="0"/>
                <a:ea typeface="Times New Roman" panose="02020603050405020304" pitchFamily="18" charset="0"/>
              </a:rPr>
              <a:t>Learning Target: Understand currency exchange rates &amp; Balance of Trade</a:t>
            </a:r>
          </a:p>
        </p:txBody>
      </p:sp>
    </p:spTree>
    <p:extLst>
      <p:ext uri="{BB962C8B-B14F-4D97-AF65-F5344CB8AC3E}">
        <p14:creationId xmlns:p14="http://schemas.microsoft.com/office/powerpoint/2010/main" val="37139072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thumb up down middle"/>
          <p:cNvPicPr/>
          <p:nvPr/>
        </p:nvPicPr>
        <p:blipFill>
          <a:blip r:embed="rId2">
            <a:extLst>
              <a:ext uri="{28A0092B-C50C-407E-A947-70E740481C1C}">
                <a14:useLocalDpi xmlns:a14="http://schemas.microsoft.com/office/drawing/2010/main" val="0"/>
              </a:ext>
            </a:extLst>
          </a:blip>
          <a:srcRect/>
          <a:stretch>
            <a:fillRect/>
          </a:stretch>
        </p:blipFill>
        <p:spPr bwMode="auto">
          <a:xfrm>
            <a:off x="3127663" y="706581"/>
            <a:ext cx="5910174" cy="5391630"/>
          </a:xfrm>
          <a:prstGeom prst="rect">
            <a:avLst/>
          </a:prstGeom>
          <a:noFill/>
          <a:ln>
            <a:noFill/>
          </a:ln>
        </p:spPr>
      </p:pic>
    </p:spTree>
    <p:extLst>
      <p:ext uri="{BB962C8B-B14F-4D97-AF65-F5344CB8AC3E}">
        <p14:creationId xmlns:p14="http://schemas.microsoft.com/office/powerpoint/2010/main" val="25729399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84971" y="76850"/>
            <a:ext cx="9594839" cy="6781150"/>
          </a:xfrm>
          <a:prstGeom prst="rect">
            <a:avLst/>
          </a:prstGeom>
          <a:solidFill>
            <a:schemeClr val="bg1"/>
          </a:solidFill>
        </p:spPr>
      </p:pic>
    </p:spTree>
    <p:extLst>
      <p:ext uri="{BB962C8B-B14F-4D97-AF65-F5344CB8AC3E}">
        <p14:creationId xmlns:p14="http://schemas.microsoft.com/office/powerpoint/2010/main" val="13079538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68328" y="710679"/>
            <a:ext cx="9242551" cy="3026398"/>
          </a:xfrm>
          <a:prstGeom prst="rect">
            <a:avLst/>
          </a:prstGeom>
        </p:spPr>
      </p:pic>
      <p:pic>
        <p:nvPicPr>
          <p:cNvPr id="3" name="Picture 2"/>
          <p:cNvPicPr>
            <a:picLocks noChangeAspect="1"/>
          </p:cNvPicPr>
          <p:nvPr/>
        </p:nvPicPr>
        <p:blipFill>
          <a:blip r:embed="rId3"/>
          <a:stretch>
            <a:fillRect/>
          </a:stretch>
        </p:blipFill>
        <p:spPr>
          <a:xfrm>
            <a:off x="1346203" y="4381384"/>
            <a:ext cx="4535489" cy="2476616"/>
          </a:xfrm>
          <a:prstGeom prst="rect">
            <a:avLst/>
          </a:prstGeom>
        </p:spPr>
      </p:pic>
      <p:pic>
        <p:nvPicPr>
          <p:cNvPr id="4" name="Picture 3"/>
          <p:cNvPicPr>
            <a:picLocks noChangeAspect="1"/>
          </p:cNvPicPr>
          <p:nvPr/>
        </p:nvPicPr>
        <p:blipFill>
          <a:blip r:embed="rId4"/>
          <a:stretch>
            <a:fillRect/>
          </a:stretch>
        </p:blipFill>
        <p:spPr>
          <a:xfrm>
            <a:off x="6707985" y="4431138"/>
            <a:ext cx="4230687" cy="2377108"/>
          </a:xfrm>
          <a:prstGeom prst="rect">
            <a:avLst/>
          </a:prstGeom>
        </p:spPr>
      </p:pic>
      <p:sp>
        <p:nvSpPr>
          <p:cNvPr id="5" name="TextBox 4"/>
          <p:cNvSpPr txBox="1"/>
          <p:nvPr/>
        </p:nvSpPr>
        <p:spPr>
          <a:xfrm>
            <a:off x="3669450" y="3654129"/>
            <a:ext cx="4762500" cy="769441"/>
          </a:xfrm>
          <a:prstGeom prst="rect">
            <a:avLst/>
          </a:prstGeom>
          <a:noFill/>
        </p:spPr>
        <p:txBody>
          <a:bodyPr wrap="square" rtlCol="0">
            <a:spAutoFit/>
          </a:bodyPr>
          <a:lstStyle/>
          <a:p>
            <a:pPr algn="ctr"/>
            <a:r>
              <a:rPr lang="en-US" sz="4400" dirty="0" smtClean="0"/>
              <a:t>#WeLoveToLearn</a:t>
            </a:r>
            <a:endParaRPr lang="en-US" sz="4400" dirty="0"/>
          </a:p>
        </p:txBody>
      </p:sp>
      <p:sp>
        <p:nvSpPr>
          <p:cNvPr id="6" name="Rectangle 5"/>
          <p:cNvSpPr/>
          <p:nvPr/>
        </p:nvSpPr>
        <p:spPr>
          <a:xfrm>
            <a:off x="3563589" y="24185"/>
            <a:ext cx="4636206" cy="769441"/>
          </a:xfrm>
          <a:prstGeom prst="rect">
            <a:avLst/>
          </a:prstGeom>
        </p:spPr>
        <p:txBody>
          <a:bodyPr wrap="none">
            <a:spAutoFit/>
          </a:bodyPr>
          <a:lstStyle/>
          <a:p>
            <a:pPr lvl="0" algn="ctr"/>
            <a:r>
              <a:rPr lang="en-US" sz="4400" b="1" dirty="0" smtClean="0">
                <a:solidFill>
                  <a:srgbClr val="002060"/>
                </a:solidFill>
              </a:rPr>
              <a:t>SUCCESS CRITERIA</a:t>
            </a:r>
          </a:p>
        </p:txBody>
      </p:sp>
    </p:spTree>
    <p:extLst>
      <p:ext uri="{BB962C8B-B14F-4D97-AF65-F5344CB8AC3E}">
        <p14:creationId xmlns:p14="http://schemas.microsoft.com/office/powerpoint/2010/main" val="3988471585"/>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81642691"/>
              </p:ext>
            </p:extLst>
          </p:nvPr>
        </p:nvGraphicFramePr>
        <p:xfrm>
          <a:off x="0" y="0"/>
          <a:ext cx="12192000" cy="3505266"/>
        </p:xfrm>
        <a:graphic>
          <a:graphicData uri="http://schemas.openxmlformats.org/drawingml/2006/table">
            <a:tbl>
              <a:tblPr firstRow="1" firstCol="1" lastRow="1" lastCol="1" bandRow="1" bandCol="1">
                <a:tableStyleId>{5C22544A-7EE6-4342-B048-85BDC9FD1C3A}</a:tableStyleId>
              </a:tblPr>
              <a:tblGrid>
                <a:gridCol w="4109804"/>
                <a:gridCol w="8082196"/>
              </a:tblGrid>
              <a:tr h="3505266">
                <a:tc>
                  <a:txBody>
                    <a:bodyPr/>
                    <a:lstStyle/>
                    <a:p>
                      <a:pPr marL="0" marR="0">
                        <a:lnSpc>
                          <a:spcPct val="107000"/>
                        </a:lnSpc>
                        <a:spcBef>
                          <a:spcPts val="0"/>
                        </a:spcBef>
                        <a:spcAft>
                          <a:spcPts val="0"/>
                        </a:spcAft>
                        <a:tabLst>
                          <a:tab pos="4162425" algn="l"/>
                        </a:tabLst>
                      </a:pPr>
                      <a:r>
                        <a:rPr lang="en-US" sz="3600" b="0" dirty="0" smtClean="0">
                          <a:effectLst/>
                          <a:latin typeface="Times New Roman" panose="02020603050405020304" pitchFamily="18" charset="0"/>
                          <a:ea typeface="Times New Roman" panose="02020603050405020304" pitchFamily="18" charset="0"/>
                          <a:cs typeface="Times New Roman" panose="02020603050405020304" pitchFamily="18" charset="0"/>
                        </a:rPr>
                        <a:t>Examples of  </a:t>
                      </a:r>
                      <a:r>
                        <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rPr>
                        <a:t>mediums of </a:t>
                      </a:r>
                      <a:r>
                        <a:rPr lang="en-US" sz="3600" b="0" dirty="0" smtClean="0">
                          <a:effectLst/>
                          <a:latin typeface="Times New Roman" panose="02020603050405020304" pitchFamily="18" charset="0"/>
                          <a:ea typeface="Times New Roman" panose="02020603050405020304" pitchFamily="18" charset="0"/>
                          <a:cs typeface="Times New Roman" panose="02020603050405020304" pitchFamily="18" charset="0"/>
                        </a:rPr>
                        <a:t>exchange</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600" b="0" dirty="0" smtClean="0">
                          <a:effectLst/>
                          <a:latin typeface="Times New Roman" panose="02020603050405020304" pitchFamily="18" charset="0"/>
                          <a:ea typeface="Times New Roman" panose="02020603050405020304" pitchFamily="18" charset="0"/>
                          <a:cs typeface="Times New Roman" panose="02020603050405020304" pitchFamily="18" charset="0"/>
                        </a:rPr>
                        <a:t>U.S</a:t>
                      </a:r>
                      <a:r>
                        <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rPr>
                        <a:t>. – dollar;  Mexico – peso;  India – rupee;  Japan – yen;  Brazil – real;  Canada – dollar;  China – renminbi (yuan);  France – euro;  Spain – euro;  U.K. – pound;  Russia – ruble;  Ghana – cedi;  Iraq – dinar</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01999768"/>
              </p:ext>
            </p:extLst>
          </p:nvPr>
        </p:nvGraphicFramePr>
        <p:xfrm>
          <a:off x="0" y="3505266"/>
          <a:ext cx="12192000" cy="3352733"/>
        </p:xfrm>
        <a:graphic>
          <a:graphicData uri="http://schemas.openxmlformats.org/drawingml/2006/table">
            <a:tbl>
              <a:tblPr firstRow="1" firstCol="1" lastRow="1" lastCol="1" bandRow="1" bandCol="1">
                <a:tableStyleId>{5C22544A-7EE6-4342-B048-85BDC9FD1C3A}</a:tableStyleId>
              </a:tblPr>
              <a:tblGrid>
                <a:gridCol w="4109804"/>
                <a:gridCol w="8082196"/>
              </a:tblGrid>
              <a:tr h="3352733">
                <a:tc>
                  <a:txBody>
                    <a:bodyPr/>
                    <a:lstStyle/>
                    <a:p>
                      <a:pPr marL="0" marR="0">
                        <a:lnSpc>
                          <a:spcPct val="107000"/>
                        </a:lnSpc>
                        <a:spcBef>
                          <a:spcPts val="0"/>
                        </a:spcBef>
                        <a:spcAft>
                          <a:spcPts val="0"/>
                        </a:spcAft>
                        <a:tabLst>
                          <a:tab pos="4162425" algn="l"/>
                        </a:tabLst>
                      </a:pPr>
                      <a:r>
                        <a:rPr lang="en-US" sz="4400" b="0" dirty="0" smtClean="0">
                          <a:effectLst/>
                          <a:latin typeface="Times New Roman" panose="02020603050405020304" pitchFamily="18" charset="0"/>
                          <a:ea typeface="Times New Roman" panose="02020603050405020304" pitchFamily="18" charset="0"/>
                          <a:cs typeface="Times New Roman" panose="02020603050405020304" pitchFamily="18" charset="0"/>
                        </a:rPr>
                        <a:t>Exchange rate</a:t>
                      </a:r>
                      <a:endParaRPr lang="en-US" sz="4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4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400" b="0"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4400" b="0" dirty="0">
                          <a:effectLst/>
                          <a:latin typeface="Times New Roman" panose="02020603050405020304" pitchFamily="18" charset="0"/>
                          <a:ea typeface="Times New Roman" panose="02020603050405020304" pitchFamily="18" charset="0"/>
                          <a:cs typeface="Times New Roman" panose="02020603050405020304" pitchFamily="18" charset="0"/>
                        </a:rPr>
                        <a:t>price of one nation’s currency in terms of another nation’s currency</a:t>
                      </a:r>
                      <a:r>
                        <a:rPr lang="en-US" sz="44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4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0681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54365820"/>
              </p:ext>
            </p:extLst>
          </p:nvPr>
        </p:nvGraphicFramePr>
        <p:xfrm>
          <a:off x="0" y="0"/>
          <a:ext cx="12192000" cy="3505266"/>
        </p:xfrm>
        <a:graphic>
          <a:graphicData uri="http://schemas.openxmlformats.org/drawingml/2006/table">
            <a:tbl>
              <a:tblPr firstRow="1" firstCol="1" lastRow="1" lastCol="1" bandRow="1" bandCol="1">
                <a:tableStyleId>{5C22544A-7EE6-4342-B048-85BDC9FD1C3A}</a:tableStyleId>
              </a:tblPr>
              <a:tblGrid>
                <a:gridCol w="4109804"/>
                <a:gridCol w="8082196"/>
              </a:tblGrid>
              <a:tr h="3505266">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Foreign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exchange </a:t>
                      </a: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markets</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Markets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that buy and sell foreign currency allowing businesses to convert money from one currency to another.</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32243543"/>
              </p:ext>
            </p:extLst>
          </p:nvPr>
        </p:nvGraphicFramePr>
        <p:xfrm>
          <a:off x="0" y="3505266"/>
          <a:ext cx="12192000" cy="3352733"/>
        </p:xfrm>
        <a:graphic>
          <a:graphicData uri="http://schemas.openxmlformats.org/drawingml/2006/table">
            <a:tbl>
              <a:tblPr firstRow="1" firstCol="1" lastRow="1" lastCol="1" bandRow="1" bandCol="1">
                <a:tableStyleId>{5C22544A-7EE6-4342-B048-85BDC9FD1C3A}</a:tableStyleId>
              </a:tblPr>
              <a:tblGrid>
                <a:gridCol w="4109804"/>
                <a:gridCol w="8082196"/>
              </a:tblGrid>
              <a:tr h="3352733">
                <a:tc>
                  <a:txBody>
                    <a:bodyPr/>
                    <a:lstStyle/>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How can you convert money into another currency?</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banks or border crossings.</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661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43878903"/>
              </p:ext>
            </p:extLst>
          </p:nvPr>
        </p:nvGraphicFramePr>
        <p:xfrm>
          <a:off x="0" y="0"/>
          <a:ext cx="12192000" cy="3210791"/>
        </p:xfrm>
        <a:graphic>
          <a:graphicData uri="http://schemas.openxmlformats.org/drawingml/2006/table">
            <a:tbl>
              <a:tblPr firstRow="1" firstCol="1" lastRow="1" lastCol="1" bandRow="1" bandCol="1">
                <a:tableStyleId>{5C22544A-7EE6-4342-B048-85BDC9FD1C3A}</a:tableStyleId>
              </a:tblPr>
              <a:tblGrid>
                <a:gridCol w="4109804"/>
                <a:gridCol w="8082196"/>
              </a:tblGrid>
              <a:tr h="3210791">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Fixed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rate of </a:t>
                      </a: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exchange</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system in which a national government sets the value of its currency in relation to other countries.</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457565022"/>
              </p:ext>
            </p:extLst>
          </p:nvPr>
        </p:nvGraphicFramePr>
        <p:xfrm>
          <a:off x="0" y="3210791"/>
          <a:ext cx="12192000" cy="3647209"/>
        </p:xfrm>
        <a:graphic>
          <a:graphicData uri="http://schemas.openxmlformats.org/drawingml/2006/table">
            <a:tbl>
              <a:tblPr firstRow="1" firstCol="1" lastRow="1" lastCol="1" bandRow="1" bandCol="1">
                <a:tableStyleId>{5C22544A-7EE6-4342-B048-85BDC9FD1C3A}</a:tableStyleId>
              </a:tblPr>
              <a:tblGrid>
                <a:gridCol w="4109804"/>
                <a:gridCol w="8082196"/>
              </a:tblGrid>
              <a:tr h="3647209">
                <a:tc>
                  <a:txBody>
                    <a:bodyPr/>
                    <a:lstStyle/>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How does inflation affect the exchange rate of currency?</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Inflation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causes a currency to lose value.  Its exchange rate will then drop, causing goods in that country to be more costly for foreigners to buy.</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43730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0608"/>
            <a:ext cx="12192000" cy="5632311"/>
          </a:xfrm>
          <a:prstGeom prst="rect">
            <a:avLst/>
          </a:prstGeom>
          <a:solidFill>
            <a:srgbClr val="00B0F0"/>
          </a:solidFill>
        </p:spPr>
        <p:txBody>
          <a:bodyPr wrap="square">
            <a:spAutoFit/>
          </a:bodyPr>
          <a:lstStyle/>
          <a:p>
            <a:pPr algn="ctr"/>
            <a:r>
              <a:rPr lang="en-US" sz="3600" dirty="0" smtClean="0">
                <a:solidFill>
                  <a:prstClr val="black"/>
                </a:solidFill>
              </a:rPr>
              <a:t>What does a dollar’s exchange rate refer to?</a:t>
            </a:r>
          </a:p>
          <a:p>
            <a:pPr algn="ctr"/>
            <a:r>
              <a:rPr lang="en-US" sz="3500" dirty="0" smtClean="0">
                <a:solidFill>
                  <a:prstClr val="white"/>
                </a:solidFill>
              </a:rPr>
              <a:t>What is a </a:t>
            </a:r>
            <a:r>
              <a:rPr lang="en-US" sz="3500" dirty="0" smtClean="0">
                <a:solidFill>
                  <a:prstClr val="white"/>
                </a:solidFill>
                <a:latin typeface="Times New Roman" panose="02020603050405020304" pitchFamily="18" charset="0"/>
                <a:cs typeface="Times New Roman" panose="02020603050405020304" pitchFamily="18" charset="0"/>
              </a:rPr>
              <a:t>m</a:t>
            </a:r>
            <a:r>
              <a:rPr lang="en-US" sz="3500" dirty="0" smtClean="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arket </a:t>
            </a:r>
            <a:r>
              <a:rPr lang="en-US" sz="35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that </a:t>
            </a:r>
            <a:r>
              <a:rPr lang="en-US" sz="3500" dirty="0" smtClean="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buys </a:t>
            </a:r>
            <a:r>
              <a:rPr lang="en-US" sz="35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3500" dirty="0" smtClean="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sells </a:t>
            </a:r>
            <a:r>
              <a:rPr lang="en-US" sz="35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foreign currency </a:t>
            </a:r>
            <a:r>
              <a:rPr lang="en-US" sz="3500" dirty="0" smtClean="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allowing for the conversion of </a:t>
            </a:r>
            <a:r>
              <a:rPr lang="en-US" sz="35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money from one currency to another</a:t>
            </a:r>
            <a:r>
              <a:rPr lang="en-US" sz="3500" dirty="0" smtClean="0">
                <a:solidFill>
                  <a:prstClr val="white"/>
                </a:solidFill>
              </a:rPr>
              <a:t> called?</a:t>
            </a:r>
            <a:endParaRPr lang="en-US" sz="3500" dirty="0">
              <a:solidFill>
                <a:prstClr val="white"/>
              </a:solidFill>
            </a:endParaRPr>
          </a:p>
          <a:p>
            <a:pPr algn="ctr"/>
            <a:r>
              <a:rPr lang="en-US" sz="3500" dirty="0" smtClean="0">
                <a:solidFill>
                  <a:prstClr val="black"/>
                </a:solidFill>
              </a:rPr>
              <a:t>Explain a fixed rate of exchange.</a:t>
            </a:r>
          </a:p>
          <a:p>
            <a:pPr algn="ctr"/>
            <a:r>
              <a:rPr lang="en-US" sz="3500" dirty="0" smtClean="0">
                <a:solidFill>
                  <a:prstClr val="white"/>
                </a:solidFill>
              </a:rPr>
              <a:t>How does inflation impact exchange rates and the cost of our goods for foreigners?</a:t>
            </a:r>
          </a:p>
          <a:p>
            <a:pPr algn="ctr"/>
            <a:r>
              <a:rPr lang="en-US" sz="3500" dirty="0" smtClean="0">
                <a:solidFill>
                  <a:prstClr val="white"/>
                </a:solidFill>
              </a:rPr>
              <a:t> </a:t>
            </a:r>
            <a:r>
              <a:rPr lang="en-US" sz="2400" dirty="0" smtClean="0">
                <a:solidFill>
                  <a:prstClr val="black">
                    <a:lumMod val="85000"/>
                    <a:lumOff val="15000"/>
                  </a:prstClr>
                </a:solidFill>
                <a:latin typeface="Bradley Hand ITC TT-Bold" charset="0"/>
                <a:sym typeface="Bradley Hand ITC TT-Bold" charset="0"/>
              </a:rPr>
              <a:t>Are you on target (</a:t>
            </a:r>
            <a:r>
              <a:rPr lang="en-US" sz="2400" dirty="0" smtClean="0">
                <a:solidFill>
                  <a:srgbClr val="E7E6E6"/>
                </a:solidFill>
                <a:latin typeface="Bradley Hand ITC TT-Bold" charset="0"/>
                <a:sym typeface="Bradley Hand ITC TT-Bold" charset="0"/>
              </a:rPr>
              <a:t>white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black</a:t>
            </a:r>
            <a:r>
              <a:rPr lang="en-US" sz="2400" dirty="0" smtClean="0">
                <a:solidFill>
                  <a:prstClr val="black">
                    <a:lumMod val="85000"/>
                    <a:lumOff val="15000"/>
                  </a:prstClr>
                </a:solidFill>
                <a:latin typeface="Bradley Hand ITC TT-Bold" charset="0"/>
                <a:sym typeface="Bradley Hand ITC TT-Bold" charset="0"/>
              </a:rPr>
              <a:t>, </a:t>
            </a:r>
            <a:r>
              <a:rPr lang="en-US" sz="2400" dirty="0" smtClean="0">
                <a:solidFill>
                  <a:srgbClr val="0070C0"/>
                </a:solidFill>
                <a:latin typeface="Bradley Hand ITC TT-Bold" charset="0"/>
                <a:sym typeface="Bradley Hand ITC TT-Bold" charset="0"/>
              </a:rPr>
              <a:t>blue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a:t>
            </a:r>
            <a:r>
              <a:rPr lang="en-US" sz="2400" dirty="0" smtClean="0">
                <a:solidFill>
                  <a:srgbClr val="FF0000"/>
                </a:solidFill>
                <a:latin typeface="Bradley Hand ITC TT-Bold" charset="0"/>
                <a:sym typeface="Bradley Hand ITC TT-Bold" charset="0"/>
              </a:rPr>
              <a:t>red</a:t>
            </a:r>
            <a:r>
              <a:rPr lang="en-US" sz="2400" dirty="0" smtClean="0">
                <a:solidFill>
                  <a:srgbClr val="000000"/>
                </a:solidFill>
                <a:latin typeface="Bradley Hand ITC TT-Bold" charset="0"/>
                <a:sym typeface="Bradley Hand ITC TT-Bold" charset="0"/>
              </a:rPr>
              <a:t> </a:t>
            </a:r>
            <a:r>
              <a:rPr lang="en-US" sz="2400" dirty="0" smtClean="0">
                <a:solidFill>
                  <a:prstClr val="black">
                    <a:lumMod val="85000"/>
                    <a:lumOff val="15000"/>
                  </a:prstClr>
                </a:solidFill>
                <a:latin typeface="Bradley Hand ITC TT-Bold" charset="0"/>
                <a:sym typeface="Bradley Hand ITC TT-Bold" charset="0"/>
              </a:rPr>
              <a:t>or</a:t>
            </a:r>
            <a:r>
              <a:rPr lang="en-US" sz="2400" dirty="0" smtClean="0">
                <a:solidFill>
                  <a:srgbClr val="000000"/>
                </a:solidFill>
                <a:latin typeface="Bradley Hand ITC TT-Bold" charset="0"/>
                <a:sym typeface="Bradley Hand ITC TT-Bold" charset="0"/>
              </a:rPr>
              <a:t> </a:t>
            </a:r>
            <a:r>
              <a:rPr lang="en-US" sz="2400" dirty="0" smtClean="0">
                <a:solidFill>
                  <a:srgbClr val="FFFF00"/>
                </a:solidFill>
                <a:latin typeface="Bradley Hand ITC TT-Bold" charset="0"/>
                <a:sym typeface="Bradley Hand ITC TT-Bold" charset="0"/>
              </a:rPr>
              <a:t>yellow</a:t>
            </a:r>
            <a:r>
              <a:rPr lang="en-US" sz="2400" dirty="0" smtClean="0">
                <a:solidFill>
                  <a:prstClr val="black">
                    <a:lumMod val="85000"/>
                    <a:lumOff val="15000"/>
                  </a:prstClr>
                </a:solidFill>
                <a:latin typeface="Bradley Hand ITC TT-Bold" charset="0"/>
                <a:sym typeface="Bradley Hand ITC TT-Bold" charset="0"/>
              </a:rPr>
              <a:t>)?</a:t>
            </a:r>
          </a:p>
          <a:p>
            <a:pPr algn="ctr" eaLnBrk="0" fontAlgn="base" hangingPunct="0">
              <a:spcBef>
                <a:spcPct val="0"/>
              </a:spcBef>
              <a:spcAft>
                <a:spcPct val="0"/>
              </a:spcAft>
              <a:defRPr/>
            </a:pPr>
            <a:endParaRPr lang="en-US" sz="1000" dirty="0" smtClean="0">
              <a:solidFill>
                <a:srgbClr val="ED7D31">
                  <a:lumMod val="75000"/>
                </a:srgbClr>
              </a:solidFill>
              <a:latin typeface="Bradley Hand ITC TT-Bold" charset="0"/>
              <a:sym typeface="Bradley Hand ITC TT-Bold" charset="0"/>
            </a:endParaRPr>
          </a:p>
          <a:p>
            <a:pPr algn="ctr" eaLnBrk="0" fontAlgn="base" hangingPunct="0">
              <a:spcBef>
                <a:spcPct val="0"/>
              </a:spcBef>
              <a:spcAft>
                <a:spcPct val="0"/>
              </a:spcAft>
              <a:defRPr/>
            </a:pPr>
            <a:r>
              <a:rPr lang="en-US" sz="2400" dirty="0" smtClean="0">
                <a:solidFill>
                  <a:srgbClr val="C00000"/>
                </a:solidFill>
                <a:latin typeface="Bradley Hand ITC TT-Bold" charset="0"/>
                <a:sym typeface="Bradley Hand ITC TT-Bold" charset="0"/>
              </a:rPr>
              <a:t>Did </a:t>
            </a:r>
            <a:r>
              <a:rPr lang="en-US" sz="2400" dirty="0">
                <a:solidFill>
                  <a:srgbClr val="C00000"/>
                </a:solidFill>
                <a:latin typeface="Bradley Hand ITC TT-Bold" charset="0"/>
                <a:sym typeface="Bradley Hand ITC TT-Bold" charset="0"/>
              </a:rPr>
              <a:t>you hit the bullseye? </a:t>
            </a: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p:txBody>
      </p:sp>
      <p:sp>
        <p:nvSpPr>
          <p:cNvPr id="3" name="Rectangle 2"/>
          <p:cNvSpPr/>
          <p:nvPr/>
        </p:nvSpPr>
        <p:spPr>
          <a:xfrm>
            <a:off x="1752600" y="693084"/>
            <a:ext cx="8610600" cy="461665"/>
          </a:xfrm>
          <a:prstGeom prst="rect">
            <a:avLst/>
          </a:prstGeom>
        </p:spPr>
        <p:txBody>
          <a:bodyPr wrap="square">
            <a:spAutoFit/>
          </a:bodyPr>
          <a:lstStyle/>
          <a:p>
            <a:pPr marL="317500" algn="ctr">
              <a:spcBef>
                <a:spcPts val="2000"/>
              </a:spcBef>
              <a:buSzPct val="46000"/>
              <a:defRPr/>
            </a:pPr>
            <a:r>
              <a:rPr lang="en-US" sz="2400" i="1" kern="0" dirty="0">
                <a:solidFill>
                  <a:prstClr val="black"/>
                </a:solidFill>
                <a:latin typeface="Georgia"/>
                <a:sym typeface="Times" panose="02020603050405020304" pitchFamily="18" charset="0"/>
              </a:rPr>
              <a:t>Discuss at your </a:t>
            </a:r>
            <a:r>
              <a:rPr lang="en-US" sz="2400" i="1" kern="0" dirty="0" smtClean="0">
                <a:solidFill>
                  <a:prstClr val="black"/>
                </a:solidFill>
                <a:latin typeface="Georgia"/>
                <a:sym typeface="Times" panose="02020603050405020304" pitchFamily="18" charset="0"/>
              </a:rPr>
              <a:t>table.</a:t>
            </a:r>
            <a:endParaRPr lang="en-US" sz="2400" i="1" kern="0" dirty="0">
              <a:solidFill>
                <a:prstClr val="black"/>
              </a:solidFill>
              <a:latin typeface="Georgia"/>
              <a:sym typeface="Times"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23876"/>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4750" y="4423876"/>
            <a:ext cx="21272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19400" y="32869"/>
            <a:ext cx="6781800" cy="707886"/>
          </a:xfrm>
          <a:prstGeom prst="rect">
            <a:avLst/>
          </a:prstGeom>
          <a:noFill/>
        </p:spPr>
        <p:txBody>
          <a:bodyPr wrap="square" rtlCol="0">
            <a:spAutoFit/>
          </a:bodyPr>
          <a:lstStyle/>
          <a:p>
            <a:pPr algn="ctr"/>
            <a:r>
              <a:rPr lang="en-US" sz="4000" b="1" u="sng" dirty="0" smtClean="0">
                <a:solidFill>
                  <a:srgbClr val="ED7D31"/>
                </a:solidFill>
              </a:rPr>
              <a:t>Let’s Review</a:t>
            </a:r>
            <a:endParaRPr lang="en-US" sz="4000" b="1" u="sng" dirty="0">
              <a:solidFill>
                <a:srgbClr val="ED7D31"/>
              </a:solidFill>
            </a:endParaRPr>
          </a:p>
        </p:txBody>
      </p:sp>
      <p:sp>
        <p:nvSpPr>
          <p:cNvPr id="5" name="Rectangle 4"/>
          <p:cNvSpPr/>
          <p:nvPr/>
        </p:nvSpPr>
        <p:spPr>
          <a:xfrm>
            <a:off x="2237688" y="5333805"/>
            <a:ext cx="7827062" cy="1077218"/>
          </a:xfrm>
          <a:prstGeom prst="rect">
            <a:avLst/>
          </a:prstGeom>
        </p:spPr>
        <p:txBody>
          <a:bodyPr wrap="square">
            <a:spAutoFit/>
          </a:bodyPr>
          <a:lstStyle/>
          <a:p>
            <a:pPr lvl="0" algn="ctr"/>
            <a:r>
              <a:rPr lang="en-US" sz="3200" i="1" dirty="0">
                <a:solidFill>
                  <a:srgbClr val="7030A0"/>
                </a:solidFill>
                <a:latin typeface="Times New Roman" panose="02020603050405020304" pitchFamily="18" charset="0"/>
                <a:ea typeface="Times New Roman" panose="02020603050405020304" pitchFamily="18" charset="0"/>
              </a:rPr>
              <a:t>Learning Target: Understand currency exchange rates &amp; Balance of Trade</a:t>
            </a:r>
          </a:p>
        </p:txBody>
      </p:sp>
    </p:spTree>
    <p:extLst>
      <p:ext uri="{BB962C8B-B14F-4D97-AF65-F5344CB8AC3E}">
        <p14:creationId xmlns:p14="http://schemas.microsoft.com/office/powerpoint/2010/main" val="4255448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83914501"/>
              </p:ext>
            </p:extLst>
          </p:nvPr>
        </p:nvGraphicFramePr>
        <p:xfrm>
          <a:off x="0" y="0"/>
          <a:ext cx="12192000" cy="3210791"/>
        </p:xfrm>
        <a:graphic>
          <a:graphicData uri="http://schemas.openxmlformats.org/drawingml/2006/table">
            <a:tbl>
              <a:tblPr firstRow="1" firstCol="1" lastRow="1" lastCol="1" bandRow="1" bandCol="1">
                <a:tableStyleId>{5C22544A-7EE6-4342-B048-85BDC9FD1C3A}</a:tableStyleId>
              </a:tblPr>
              <a:tblGrid>
                <a:gridCol w="4109804"/>
                <a:gridCol w="8082196"/>
              </a:tblGrid>
              <a:tr h="3210791">
                <a:tc>
                  <a:txBody>
                    <a:bodyPr/>
                    <a:lstStyle/>
                    <a:p>
                      <a:pPr marL="0" marR="0">
                        <a:lnSpc>
                          <a:spcPct val="107000"/>
                        </a:lnSpc>
                        <a:spcBef>
                          <a:spcPts val="0"/>
                        </a:spcBef>
                        <a:spcAft>
                          <a:spcPts val="0"/>
                        </a:spcAft>
                        <a:tabLst>
                          <a:tab pos="4162425" algn="l"/>
                        </a:tabLst>
                      </a:pP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Flexible </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exchange </a:t>
                      </a: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rate</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4162425" algn="l"/>
                        </a:tabLst>
                      </a:pP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When did the U.S. switch from a fixed rate to a flexible one</a:t>
                      </a: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rPr>
                        <a:t>When </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the forces of supply and demand are allowed to set the price of various currencies.</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President Nixon announced the end of the fixed exchange rate and the beginning of a flexible rate for the U.S. in 1971.</a:t>
                      </a: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42838797"/>
              </p:ext>
            </p:extLst>
          </p:nvPr>
        </p:nvGraphicFramePr>
        <p:xfrm>
          <a:off x="0" y="3210792"/>
          <a:ext cx="12192000" cy="3647208"/>
        </p:xfrm>
        <a:graphic>
          <a:graphicData uri="http://schemas.openxmlformats.org/drawingml/2006/table">
            <a:tbl>
              <a:tblPr firstRow="1" firstCol="1" lastRow="1" lastCol="1" bandRow="1" bandCol="1">
                <a:tableStyleId>{5C22544A-7EE6-4342-B048-85BDC9FD1C3A}</a:tableStyleId>
              </a:tblPr>
              <a:tblGrid>
                <a:gridCol w="4109804"/>
                <a:gridCol w="8082196"/>
              </a:tblGrid>
              <a:tr h="3647208">
                <a:tc>
                  <a:txBody>
                    <a:bodyPr/>
                    <a:lstStyle/>
                    <a:p>
                      <a:pPr marL="0" marR="0">
                        <a:lnSpc>
                          <a:spcPct val="107000"/>
                        </a:lnSpc>
                        <a:spcBef>
                          <a:spcPts val="0"/>
                        </a:spcBef>
                        <a:spcAft>
                          <a:spcPts val="0"/>
                        </a:spcAft>
                        <a:tabLst>
                          <a:tab pos="4162425" algn="l"/>
                        </a:tabLst>
                      </a:pPr>
                      <a:r>
                        <a:rPr lang="en-US" sz="3600" b="0" dirty="0" smtClean="0">
                          <a:effectLst/>
                          <a:latin typeface="Times New Roman" panose="02020603050405020304" pitchFamily="18" charset="0"/>
                          <a:ea typeface="Times New Roman" panose="02020603050405020304" pitchFamily="18" charset="0"/>
                          <a:cs typeface="Times New Roman" panose="02020603050405020304" pitchFamily="18" charset="0"/>
                        </a:rPr>
                        <a:t>Devaluation</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endParaRPr lang="en-US" sz="36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endParaRPr lang="en-US" sz="3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rPr>
                        <a:t>How does it affect a country’s role in foreign trade</a:t>
                      </a:r>
                      <a:r>
                        <a:rPr lang="en-US" sz="36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3600" b="0"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rPr>
                        <a:t>lowering of a currency’s value in relation to other currencies by government order.</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endParaRPr lang="en-US" sz="3200" b="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4162425" algn="l"/>
                        </a:tabLst>
                      </a:pPr>
                      <a:r>
                        <a:rPr lang="en-US" sz="3600" b="0" dirty="0" smtClean="0">
                          <a:effectLst/>
                          <a:latin typeface="Times New Roman" panose="02020603050405020304" pitchFamily="18" charset="0"/>
                          <a:ea typeface="Times New Roman" panose="02020603050405020304" pitchFamily="18" charset="0"/>
                          <a:cs typeface="Times New Roman" panose="02020603050405020304" pitchFamily="18" charset="0"/>
                        </a:rPr>
                        <a:t>It </a:t>
                      </a:r>
                      <a:r>
                        <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rPr>
                        <a:t>makes a country’s products cheaper for other nations to buy.</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91920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1641214"/>
              </p:ext>
            </p:extLst>
          </p:nvPr>
        </p:nvGraphicFramePr>
        <p:xfrm>
          <a:off x="0" y="0"/>
          <a:ext cx="12192000" cy="3210791"/>
        </p:xfrm>
        <a:graphic>
          <a:graphicData uri="http://schemas.openxmlformats.org/drawingml/2006/table">
            <a:tbl>
              <a:tblPr firstRow="1" firstCol="1" lastRow="1" lastCol="1" bandRow="1" bandCol="1">
                <a:tableStyleId>{5C22544A-7EE6-4342-B048-85BDC9FD1C3A}</a:tableStyleId>
              </a:tblPr>
              <a:tblGrid>
                <a:gridCol w="4109804"/>
                <a:gridCol w="8082196"/>
              </a:tblGrid>
              <a:tr h="3210791">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Depreciation and  currency</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fall in the price of a currency through the action of supply and demand.</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93140043"/>
              </p:ext>
            </p:extLst>
          </p:nvPr>
        </p:nvGraphicFramePr>
        <p:xfrm>
          <a:off x="0" y="3210791"/>
          <a:ext cx="12192000" cy="3647209"/>
        </p:xfrm>
        <a:graphic>
          <a:graphicData uri="http://schemas.openxmlformats.org/drawingml/2006/table">
            <a:tbl>
              <a:tblPr firstRow="1" firstCol="1" lastRow="1" lastCol="1" bandRow="1" bandCol="1">
                <a:tableStyleId>{5C22544A-7EE6-4342-B048-85BDC9FD1C3A}</a:tableStyleId>
              </a:tblPr>
              <a:tblGrid>
                <a:gridCol w="4109804"/>
                <a:gridCol w="8082196"/>
              </a:tblGrid>
              <a:tr h="3647209">
                <a:tc>
                  <a:txBody>
                    <a:bodyPr/>
                    <a:lstStyle/>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What affect does depreciation of a country’s currency have on its products</a:t>
                      </a: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b="0" dirty="0" smtClean="0">
                          <a:effectLst/>
                          <a:latin typeface="Times New Roman" panose="02020603050405020304" pitchFamily="18" charset="0"/>
                          <a:ea typeface="Times New Roman" panose="02020603050405020304" pitchFamily="18" charset="0"/>
                          <a:cs typeface="Times New Roman" panose="02020603050405020304" pitchFamily="18" charset="0"/>
                        </a:rPr>
                        <a:t>It </a:t>
                      </a: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will make the country’s products less expensive in foreign countries.</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b="0" dirty="0">
                          <a:effectLst/>
                          <a:latin typeface="Times New Roman" panose="02020603050405020304" pitchFamily="18" charset="0"/>
                          <a:ea typeface="Times New Roman" panose="02020603050405020304" pitchFamily="18" charset="0"/>
                          <a:cs typeface="Times New Roman" panose="02020603050405020304" pitchFamily="18" charset="0"/>
                        </a:rPr>
                        <a:t>For example, if China’s currency depreciates it will make Chinese products sold in the U.S. cheaper.</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79919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0608"/>
            <a:ext cx="12192000" cy="5693866"/>
          </a:xfrm>
          <a:prstGeom prst="rect">
            <a:avLst/>
          </a:prstGeom>
          <a:solidFill>
            <a:srgbClr val="00B0F0"/>
          </a:solidFill>
        </p:spPr>
        <p:txBody>
          <a:bodyPr wrap="square">
            <a:spAutoFit/>
          </a:bodyPr>
          <a:lstStyle/>
          <a:p>
            <a:pPr algn="ctr"/>
            <a:r>
              <a:rPr lang="en-US" sz="3600" dirty="0">
                <a:solidFill>
                  <a:prstClr val="black"/>
                </a:solidFill>
              </a:rPr>
              <a:t>Explain </a:t>
            </a:r>
            <a:r>
              <a:rPr lang="en-US" sz="3600" dirty="0" smtClean="0">
                <a:solidFill>
                  <a:prstClr val="black"/>
                </a:solidFill>
              </a:rPr>
              <a:t>how a flexible exchange rate works.</a:t>
            </a:r>
            <a:endParaRPr lang="en-US" sz="3600" dirty="0">
              <a:solidFill>
                <a:prstClr val="black"/>
              </a:solidFill>
            </a:endParaRPr>
          </a:p>
          <a:p>
            <a:pPr algn="ctr"/>
            <a:r>
              <a:rPr lang="en-US" sz="3600" dirty="0" smtClean="0">
                <a:solidFill>
                  <a:prstClr val="white"/>
                </a:solidFill>
              </a:rPr>
              <a:t>What is devaluation?</a:t>
            </a:r>
            <a:endParaRPr lang="en-US" sz="3600" dirty="0">
              <a:solidFill>
                <a:prstClr val="white"/>
              </a:solidFill>
            </a:endParaRPr>
          </a:p>
          <a:p>
            <a:pPr algn="ctr"/>
            <a:r>
              <a:rPr lang="en-US" sz="3600" dirty="0" smtClean="0">
                <a:solidFill>
                  <a:prstClr val="black"/>
                </a:solidFill>
              </a:rPr>
              <a:t>Why is depreciation of a country’s currency significant?</a:t>
            </a:r>
            <a:r>
              <a:rPr lang="en-US" sz="3600" dirty="0" smtClean="0">
                <a:solidFill>
                  <a:prstClr val="white"/>
                </a:solidFill>
              </a:rPr>
              <a:t> </a:t>
            </a:r>
          </a:p>
          <a:p>
            <a:pPr algn="ctr"/>
            <a:endParaRPr lang="en-US" sz="3500" b="1" dirty="0" smtClean="0">
              <a:solidFill>
                <a:prstClr val="white"/>
              </a:solidFill>
              <a:latin typeface="Bradley Hand ITC TT-Bold" charset="0"/>
              <a:sym typeface="Bradley Hand ITC TT-Bold" charset="0"/>
            </a:endParaRPr>
          </a:p>
          <a:p>
            <a:pPr algn="ctr"/>
            <a:endParaRPr lang="en-US" sz="3500" b="1" dirty="0">
              <a:solidFill>
                <a:prstClr val="white"/>
              </a:solidFill>
              <a:latin typeface="Bradley Hand ITC TT-Bold" charset="0"/>
              <a:sym typeface="Bradley Hand ITC TT-Bold" charset="0"/>
            </a:endParaRPr>
          </a:p>
          <a:p>
            <a:pPr algn="ctr"/>
            <a:r>
              <a:rPr lang="en-US" sz="2400" dirty="0" smtClean="0">
                <a:solidFill>
                  <a:prstClr val="black">
                    <a:lumMod val="85000"/>
                    <a:lumOff val="15000"/>
                  </a:prstClr>
                </a:solidFill>
                <a:latin typeface="Bradley Hand ITC TT-Bold" charset="0"/>
                <a:sym typeface="Bradley Hand ITC TT-Bold" charset="0"/>
              </a:rPr>
              <a:t>Are you on target (</a:t>
            </a:r>
            <a:r>
              <a:rPr lang="en-US" sz="2400" dirty="0" smtClean="0">
                <a:solidFill>
                  <a:srgbClr val="E7E6E6"/>
                </a:solidFill>
                <a:latin typeface="Bradley Hand ITC TT-Bold" charset="0"/>
                <a:sym typeface="Bradley Hand ITC TT-Bold" charset="0"/>
              </a:rPr>
              <a:t>white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black</a:t>
            </a:r>
            <a:r>
              <a:rPr lang="en-US" sz="2400" dirty="0" smtClean="0">
                <a:solidFill>
                  <a:prstClr val="black">
                    <a:lumMod val="85000"/>
                    <a:lumOff val="15000"/>
                  </a:prstClr>
                </a:solidFill>
                <a:latin typeface="Bradley Hand ITC TT-Bold" charset="0"/>
                <a:sym typeface="Bradley Hand ITC TT-Bold" charset="0"/>
              </a:rPr>
              <a:t>, </a:t>
            </a:r>
            <a:r>
              <a:rPr lang="en-US" sz="2400" dirty="0" smtClean="0">
                <a:solidFill>
                  <a:srgbClr val="0070C0"/>
                </a:solidFill>
                <a:latin typeface="Bradley Hand ITC TT-Bold" charset="0"/>
                <a:sym typeface="Bradley Hand ITC TT-Bold" charset="0"/>
              </a:rPr>
              <a:t>blue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a:t>
            </a:r>
            <a:r>
              <a:rPr lang="en-US" sz="2400" dirty="0" smtClean="0">
                <a:solidFill>
                  <a:srgbClr val="FF0000"/>
                </a:solidFill>
                <a:latin typeface="Bradley Hand ITC TT-Bold" charset="0"/>
                <a:sym typeface="Bradley Hand ITC TT-Bold" charset="0"/>
              </a:rPr>
              <a:t>red</a:t>
            </a:r>
            <a:r>
              <a:rPr lang="en-US" sz="2400" dirty="0" smtClean="0">
                <a:solidFill>
                  <a:srgbClr val="000000"/>
                </a:solidFill>
                <a:latin typeface="Bradley Hand ITC TT-Bold" charset="0"/>
                <a:sym typeface="Bradley Hand ITC TT-Bold" charset="0"/>
              </a:rPr>
              <a:t> </a:t>
            </a:r>
            <a:r>
              <a:rPr lang="en-US" sz="2400" dirty="0" smtClean="0">
                <a:solidFill>
                  <a:prstClr val="black">
                    <a:lumMod val="85000"/>
                    <a:lumOff val="15000"/>
                  </a:prstClr>
                </a:solidFill>
                <a:latin typeface="Bradley Hand ITC TT-Bold" charset="0"/>
                <a:sym typeface="Bradley Hand ITC TT-Bold" charset="0"/>
              </a:rPr>
              <a:t>or</a:t>
            </a:r>
            <a:r>
              <a:rPr lang="en-US" sz="2400" dirty="0" smtClean="0">
                <a:solidFill>
                  <a:srgbClr val="000000"/>
                </a:solidFill>
                <a:latin typeface="Bradley Hand ITC TT-Bold" charset="0"/>
                <a:sym typeface="Bradley Hand ITC TT-Bold" charset="0"/>
              </a:rPr>
              <a:t> </a:t>
            </a:r>
            <a:r>
              <a:rPr lang="en-US" sz="2400" dirty="0" smtClean="0">
                <a:solidFill>
                  <a:srgbClr val="FFFF00"/>
                </a:solidFill>
                <a:latin typeface="Bradley Hand ITC TT-Bold" charset="0"/>
                <a:sym typeface="Bradley Hand ITC TT-Bold" charset="0"/>
              </a:rPr>
              <a:t>yellow</a:t>
            </a:r>
            <a:r>
              <a:rPr lang="en-US" sz="2400" dirty="0" smtClean="0">
                <a:solidFill>
                  <a:prstClr val="black">
                    <a:lumMod val="85000"/>
                    <a:lumOff val="15000"/>
                  </a:prstClr>
                </a:solidFill>
                <a:latin typeface="Bradley Hand ITC TT-Bold" charset="0"/>
                <a:sym typeface="Bradley Hand ITC TT-Bold" charset="0"/>
              </a:rPr>
              <a:t>)?</a:t>
            </a:r>
          </a:p>
          <a:p>
            <a:pPr algn="ctr" eaLnBrk="0" fontAlgn="base" hangingPunct="0">
              <a:spcBef>
                <a:spcPct val="0"/>
              </a:spcBef>
              <a:spcAft>
                <a:spcPct val="0"/>
              </a:spcAft>
              <a:defRPr/>
            </a:pPr>
            <a:endParaRPr lang="en-US" sz="1000" dirty="0" smtClean="0">
              <a:solidFill>
                <a:srgbClr val="ED7D31">
                  <a:lumMod val="75000"/>
                </a:srgbClr>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r>
              <a:rPr lang="en-US" sz="2400" dirty="0" smtClean="0">
                <a:solidFill>
                  <a:srgbClr val="C00000"/>
                </a:solidFill>
                <a:latin typeface="Bradley Hand ITC TT-Bold" charset="0"/>
                <a:sym typeface="Bradley Hand ITC TT-Bold" charset="0"/>
              </a:rPr>
              <a:t>Did </a:t>
            </a:r>
            <a:r>
              <a:rPr lang="en-US" sz="2400" dirty="0">
                <a:solidFill>
                  <a:srgbClr val="C00000"/>
                </a:solidFill>
                <a:latin typeface="Bradley Hand ITC TT-Bold" charset="0"/>
                <a:sym typeface="Bradley Hand ITC TT-Bold" charset="0"/>
              </a:rPr>
              <a:t>you hit the bullseye? </a:t>
            </a: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p:txBody>
      </p:sp>
      <p:sp>
        <p:nvSpPr>
          <p:cNvPr id="3" name="Rectangle 2"/>
          <p:cNvSpPr/>
          <p:nvPr/>
        </p:nvSpPr>
        <p:spPr>
          <a:xfrm>
            <a:off x="1752600" y="693084"/>
            <a:ext cx="8610600" cy="461665"/>
          </a:xfrm>
          <a:prstGeom prst="rect">
            <a:avLst/>
          </a:prstGeom>
        </p:spPr>
        <p:txBody>
          <a:bodyPr wrap="square">
            <a:spAutoFit/>
          </a:bodyPr>
          <a:lstStyle/>
          <a:p>
            <a:pPr marL="317500" algn="ctr">
              <a:spcBef>
                <a:spcPts val="2000"/>
              </a:spcBef>
              <a:buSzPct val="46000"/>
              <a:defRPr/>
            </a:pPr>
            <a:r>
              <a:rPr lang="en-US" sz="2400" i="1" kern="0" dirty="0">
                <a:solidFill>
                  <a:prstClr val="black"/>
                </a:solidFill>
                <a:latin typeface="Georgia"/>
                <a:sym typeface="Times" panose="02020603050405020304" pitchFamily="18" charset="0"/>
              </a:rPr>
              <a:t>Discuss at your </a:t>
            </a:r>
            <a:r>
              <a:rPr lang="en-US" sz="2400" i="1" kern="0" dirty="0" smtClean="0">
                <a:solidFill>
                  <a:prstClr val="black"/>
                </a:solidFill>
                <a:latin typeface="Georgia"/>
                <a:sym typeface="Times" panose="02020603050405020304" pitchFamily="18" charset="0"/>
              </a:rPr>
              <a:t>table.</a:t>
            </a:r>
            <a:endParaRPr lang="en-US" sz="2400" i="1" kern="0" dirty="0">
              <a:solidFill>
                <a:prstClr val="black"/>
              </a:solidFill>
              <a:latin typeface="Georgia"/>
              <a:sym typeface="Times"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23876"/>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4750" y="4423876"/>
            <a:ext cx="21272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19400" y="32869"/>
            <a:ext cx="6781800" cy="707886"/>
          </a:xfrm>
          <a:prstGeom prst="rect">
            <a:avLst/>
          </a:prstGeom>
          <a:noFill/>
        </p:spPr>
        <p:txBody>
          <a:bodyPr wrap="square" rtlCol="0">
            <a:spAutoFit/>
          </a:bodyPr>
          <a:lstStyle/>
          <a:p>
            <a:pPr algn="ctr"/>
            <a:r>
              <a:rPr lang="en-US" sz="4000" b="1" u="sng" dirty="0" smtClean="0">
                <a:solidFill>
                  <a:srgbClr val="ED7D31"/>
                </a:solidFill>
              </a:rPr>
              <a:t>Let’s Review</a:t>
            </a:r>
            <a:endParaRPr lang="en-US" sz="4000" b="1" u="sng" dirty="0">
              <a:solidFill>
                <a:srgbClr val="ED7D31"/>
              </a:solidFill>
            </a:endParaRPr>
          </a:p>
        </p:txBody>
      </p:sp>
      <p:sp>
        <p:nvSpPr>
          <p:cNvPr id="5" name="Rectangle 4"/>
          <p:cNvSpPr/>
          <p:nvPr/>
        </p:nvSpPr>
        <p:spPr>
          <a:xfrm>
            <a:off x="2237688" y="5333805"/>
            <a:ext cx="7827062" cy="1077218"/>
          </a:xfrm>
          <a:prstGeom prst="rect">
            <a:avLst/>
          </a:prstGeom>
        </p:spPr>
        <p:txBody>
          <a:bodyPr wrap="square">
            <a:spAutoFit/>
          </a:bodyPr>
          <a:lstStyle/>
          <a:p>
            <a:pPr lvl="0" algn="ctr"/>
            <a:r>
              <a:rPr lang="en-US" sz="3200" i="1" dirty="0">
                <a:solidFill>
                  <a:srgbClr val="7030A0"/>
                </a:solidFill>
                <a:latin typeface="Times New Roman" panose="02020603050405020304" pitchFamily="18" charset="0"/>
                <a:ea typeface="Times New Roman" panose="02020603050405020304" pitchFamily="18" charset="0"/>
              </a:rPr>
              <a:t>Learning Target: Understand currency exchange rates &amp; Balance of Trade</a:t>
            </a:r>
          </a:p>
        </p:txBody>
      </p:sp>
    </p:spTree>
    <p:extLst>
      <p:ext uri="{BB962C8B-B14F-4D97-AF65-F5344CB8AC3E}">
        <p14:creationId xmlns:p14="http://schemas.microsoft.com/office/powerpoint/2010/main" val="2724144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5000</TotalTime>
  <Words>1201</Words>
  <Application>Microsoft Office PowerPoint</Application>
  <PresentationFormat>Widescreen</PresentationFormat>
  <Paragraphs>220</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Bradley Hand ITC TT-Bold</vt:lpstr>
      <vt:lpstr>Calibri</vt:lpstr>
      <vt:lpstr>Calibri Light</vt:lpstr>
      <vt:lpstr>Georgia</vt:lpstr>
      <vt:lpstr>Helvetica Neue</vt:lpstr>
      <vt:lpstr>inherit</vt:lpstr>
      <vt:lpstr>Times</vt:lpstr>
      <vt:lpstr>Times New Roman</vt:lpstr>
      <vt:lpstr>Wingdings</vt:lpstr>
      <vt:lpstr>Office Theme</vt:lpstr>
      <vt:lpstr>ECONOMICS</vt:lpstr>
      <vt:lpstr>ECONOMICS Chapter 18.2: Financing World Trade  Learning Target: Understand currency exchange rates &amp; Balance of Trade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dc:title>
  <dc:creator>Richard Davis</dc:creator>
  <cp:lastModifiedBy>Richard Davis</cp:lastModifiedBy>
  <cp:revision>142</cp:revision>
  <cp:lastPrinted>2019-05-28T17:24:10Z</cp:lastPrinted>
  <dcterms:created xsi:type="dcterms:W3CDTF">2015-09-14T18:35:59Z</dcterms:created>
  <dcterms:modified xsi:type="dcterms:W3CDTF">2019-05-28T17:25:26Z</dcterms:modified>
</cp:coreProperties>
</file>