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418" r:id="rId2"/>
    <p:sldId id="403" r:id="rId3"/>
    <p:sldId id="405" r:id="rId4"/>
    <p:sldId id="407" r:id="rId5"/>
    <p:sldId id="398" r:id="rId6"/>
    <p:sldId id="419" r:id="rId7"/>
    <p:sldId id="411" r:id="rId8"/>
    <p:sldId id="413" r:id="rId9"/>
    <p:sldId id="415" r:id="rId10"/>
    <p:sldId id="401" r:id="rId11"/>
    <p:sldId id="420" r:id="rId12"/>
    <p:sldId id="417" r:id="rId13"/>
    <p:sldId id="41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64" autoAdjust="0"/>
    <p:restoredTop sz="94660"/>
  </p:normalViewPr>
  <p:slideViewPr>
    <p:cSldViewPr snapToGrid="0">
      <p:cViewPr varScale="1">
        <p:scale>
          <a:sx n="92" d="100"/>
          <a:sy n="92" d="100"/>
        </p:scale>
        <p:origin x="31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3B6837-392C-4871-99C6-1F67DD41EF8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39802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3B6837-392C-4871-99C6-1F67DD41EF8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1780644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3B6837-392C-4871-99C6-1F67DD41EF8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319307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3B6837-392C-4871-99C6-1F67DD41EF8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23524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3B6837-392C-4871-99C6-1F67DD41EF8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2115120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3B6837-392C-4871-99C6-1F67DD41EF8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4283834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3B6837-392C-4871-99C6-1F67DD41EF8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388513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3B6837-392C-4871-99C6-1F67DD41EF8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70778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B6837-392C-4871-99C6-1F67DD41EF8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2011442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B6837-392C-4871-99C6-1F67DD41EF8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268310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B6837-392C-4871-99C6-1F67DD41EF8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6DED6-EBE5-4326-9C7B-38267CBA2A38}" type="slidenum">
              <a:rPr lang="en-US" smtClean="0"/>
              <a:t>‹#›</a:t>
            </a:fld>
            <a:endParaRPr lang="en-US"/>
          </a:p>
        </p:txBody>
      </p:sp>
    </p:spTree>
    <p:extLst>
      <p:ext uri="{BB962C8B-B14F-4D97-AF65-F5344CB8AC3E}">
        <p14:creationId xmlns:p14="http://schemas.microsoft.com/office/powerpoint/2010/main" val="2547744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B6837-392C-4871-99C6-1F67DD41EF81}" type="datetimeFigureOut">
              <a:rPr lang="en-US" smtClean="0"/>
              <a:t>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6DED6-EBE5-4326-9C7B-38267CBA2A38}" type="slidenum">
              <a:rPr lang="en-US" smtClean="0"/>
              <a:t>‹#›</a:t>
            </a:fld>
            <a:endParaRPr lang="en-US"/>
          </a:p>
        </p:txBody>
      </p:sp>
    </p:spTree>
    <p:extLst>
      <p:ext uri="{BB962C8B-B14F-4D97-AF65-F5344CB8AC3E}">
        <p14:creationId xmlns:p14="http://schemas.microsoft.com/office/powerpoint/2010/main" val="2990768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irs.go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207434"/>
          </a:xfrm>
        </p:spPr>
        <p:txBody>
          <a:bodyPr>
            <a:normAutofit/>
          </a:bodyPr>
          <a:lstStyle/>
          <a:p>
            <a:pPr algn="ctr">
              <a:spcBef>
                <a:spcPts val="1000"/>
              </a:spcBef>
            </a:pPr>
            <a:r>
              <a:rPr lang="en-US" b="1" u="sng" dirty="0" smtClean="0">
                <a:solidFill>
                  <a:schemeClr val="accent5"/>
                </a:solidFill>
              </a:rPr>
              <a:t>ECONOMICS</a:t>
            </a:r>
            <a:br>
              <a:rPr lang="en-US" b="1" u="sng" dirty="0" smtClean="0">
                <a:solidFill>
                  <a:schemeClr val="accent5"/>
                </a:solidFill>
              </a:rPr>
            </a:br>
            <a:r>
              <a:rPr lang="en-US" sz="1200" b="1" u="sng" dirty="0" smtClean="0">
                <a:solidFill>
                  <a:schemeClr val="accent5"/>
                </a:solidFill>
              </a:rPr>
              <a:t/>
            </a:r>
            <a:br>
              <a:rPr lang="en-US" sz="1200" b="1" u="sng" dirty="0" smtClean="0">
                <a:solidFill>
                  <a:schemeClr val="accent5"/>
                </a:solidFill>
              </a:rPr>
            </a:br>
            <a:r>
              <a:rPr lang="en-US" sz="3600" dirty="0" smtClean="0">
                <a:solidFill>
                  <a:srgbClr val="70AD47">
                    <a:lumMod val="75000"/>
                  </a:srgbClr>
                </a:solidFill>
                <a:latin typeface="Calibri" panose="020F0502020204030204"/>
                <a:ea typeface="+mn-ea"/>
                <a:cs typeface="+mn-cs"/>
              </a:rPr>
              <a:t>Chapter 16.4:  Taxation</a:t>
            </a:r>
            <a:br>
              <a:rPr lang="en-US" sz="3600" dirty="0" smtClean="0">
                <a:solidFill>
                  <a:srgbClr val="70AD47">
                    <a:lumMod val="75000"/>
                  </a:srgbClr>
                </a:solidFill>
                <a:latin typeface="Calibri" panose="020F0502020204030204"/>
                <a:ea typeface="+mn-ea"/>
                <a:cs typeface="+mn-cs"/>
              </a:rPr>
            </a:br>
            <a:r>
              <a:rPr lang="en-US" sz="3600" i="1" dirty="0" smtClean="0">
                <a:solidFill>
                  <a:srgbClr val="7030A0"/>
                </a:solidFill>
                <a:latin typeface="Times New Roman" panose="02020603050405020304" pitchFamily="18" charset="0"/>
                <a:ea typeface="Times New Roman" panose="02020603050405020304" pitchFamily="18" charset="0"/>
              </a:rPr>
              <a:t>Learning </a:t>
            </a:r>
            <a:r>
              <a:rPr lang="en-US" sz="3600" i="1" dirty="0">
                <a:solidFill>
                  <a:srgbClr val="7030A0"/>
                </a:solidFill>
                <a:latin typeface="Times New Roman" panose="02020603050405020304" pitchFamily="18" charset="0"/>
                <a:ea typeface="Times New Roman" panose="02020603050405020304" pitchFamily="18" charset="0"/>
              </a:rPr>
              <a:t>Target: Understand the principles and forms of taxation in the U.S.</a:t>
            </a:r>
            <a:r>
              <a:rPr lang="en-US" sz="3200" dirty="0">
                <a:solidFill>
                  <a:prstClr val="black"/>
                </a:solidFill>
                <a:latin typeface="Times New Roman" panose="02020603050405020304" pitchFamily="18" charset="0"/>
                <a:ea typeface="Times New Roman" panose="02020603050405020304" pitchFamily="18" charset="0"/>
              </a:rPr>
              <a:t/>
            </a:r>
            <a:br>
              <a:rPr lang="en-US" sz="3200" dirty="0">
                <a:solidFill>
                  <a:prstClr val="black"/>
                </a:solidFill>
                <a:latin typeface="Times New Roman" panose="02020603050405020304" pitchFamily="18" charset="0"/>
                <a:ea typeface="Times New Roman" panose="02020603050405020304" pitchFamily="18" charset="0"/>
              </a:rPr>
            </a:br>
            <a:endParaRPr lang="en-US" sz="3100" dirty="0">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0" y="3392377"/>
            <a:ext cx="12192000" cy="3465623"/>
          </a:xfrm>
        </p:spPr>
        <p:txBody>
          <a:bodyPr>
            <a:normAutofit/>
          </a:bodyPr>
          <a:lstStyle/>
          <a:p>
            <a:pPr marL="0" lvl="0" indent="0" algn="ctr">
              <a:spcBef>
                <a:spcPts val="0"/>
              </a:spcBef>
              <a:buClr>
                <a:srgbClr val="83992A"/>
              </a:buClr>
              <a:buNone/>
            </a:pPr>
            <a:r>
              <a:rPr lang="en-US" sz="2800" b="1" i="1" u="sng" dirty="0" smtClean="0">
                <a:solidFill>
                  <a:srgbClr val="002060"/>
                </a:solidFill>
                <a:latin typeface="Times New Roman" panose="02020603050405020304" pitchFamily="18" charset="0"/>
                <a:ea typeface="Times New Roman" panose="02020603050405020304" pitchFamily="18" charset="0"/>
              </a:rPr>
              <a:t>Success </a:t>
            </a:r>
            <a:r>
              <a:rPr lang="en-US" sz="2800" b="1" i="1" u="sng" dirty="0">
                <a:solidFill>
                  <a:srgbClr val="002060"/>
                </a:solidFill>
                <a:latin typeface="Times New Roman" panose="02020603050405020304" pitchFamily="18" charset="0"/>
                <a:ea typeface="Times New Roman" panose="02020603050405020304" pitchFamily="18" charset="0"/>
              </a:rPr>
              <a:t>Criteria</a:t>
            </a:r>
          </a:p>
          <a:p>
            <a:pPr marL="0" lvl="0" indent="0" algn="ctr">
              <a:buClr>
                <a:srgbClr val="83992A"/>
              </a:buClr>
              <a:buNone/>
            </a:pPr>
            <a:r>
              <a:rPr lang="en-US" sz="2500" b="1" dirty="0">
                <a:solidFill>
                  <a:prstClr val="black"/>
                </a:solidFill>
              </a:rPr>
              <a:t>You should be able to</a:t>
            </a:r>
            <a:r>
              <a:rPr lang="en-US" sz="2500" b="1" dirty="0" smtClean="0">
                <a:solidFill>
                  <a:prstClr val="black"/>
                </a:solidFill>
              </a:rPr>
              <a:t>…</a:t>
            </a:r>
            <a:endParaRPr lang="en-US" sz="2500" i="1" dirty="0" smtClean="0">
              <a:solidFill>
                <a:prstClr val="black"/>
              </a:solidFill>
            </a:endParaRPr>
          </a:p>
          <a:p>
            <a:pPr marL="0" lvl="0" indent="0" algn="ctr">
              <a:buClr>
                <a:srgbClr val="83992A"/>
              </a:buClr>
              <a:buNone/>
            </a:pPr>
            <a:r>
              <a:rPr lang="en-US" sz="3600" i="1" dirty="0" smtClean="0">
                <a:solidFill>
                  <a:prstClr val="black"/>
                </a:solidFill>
              </a:rPr>
              <a:t>1</a:t>
            </a:r>
            <a:r>
              <a:rPr lang="en-US" sz="3600" i="1" dirty="0">
                <a:solidFill>
                  <a:prstClr val="black"/>
                </a:solidFill>
              </a:rPr>
              <a:t>. </a:t>
            </a:r>
            <a:r>
              <a:rPr lang="en-US" sz="3600" i="1" dirty="0" smtClean="0">
                <a:solidFill>
                  <a:prstClr val="black"/>
                </a:solidFill>
              </a:rPr>
              <a:t>Identify </a:t>
            </a:r>
            <a:r>
              <a:rPr lang="en-US" sz="3600" i="1" dirty="0">
                <a:solidFill>
                  <a:prstClr val="black"/>
                </a:solidFill>
              </a:rPr>
              <a:t>various means the government uses to raise revenue</a:t>
            </a:r>
          </a:p>
          <a:p>
            <a:pPr marL="0" lvl="0" indent="0" algn="ctr">
              <a:buClr>
                <a:srgbClr val="83992A"/>
              </a:buClr>
              <a:buNone/>
            </a:pPr>
            <a:r>
              <a:rPr lang="en-US" sz="3600" i="1" dirty="0">
                <a:solidFill>
                  <a:prstClr val="black"/>
                </a:solidFill>
              </a:rPr>
              <a:t>2. Analyze how the U.S. pays for services including national defense</a:t>
            </a:r>
          </a:p>
          <a:p>
            <a:pPr marL="0" lvl="0" indent="0" algn="ctr">
              <a:buClr>
                <a:srgbClr val="83992A"/>
              </a:buClr>
              <a:buNone/>
            </a:pPr>
            <a:r>
              <a:rPr lang="en-US" sz="3600" i="1" dirty="0">
                <a:solidFill>
                  <a:prstClr val="black"/>
                </a:solidFill>
              </a:rPr>
              <a:t>3. Compare and contrast different forms of taxation</a:t>
            </a:r>
          </a:p>
          <a:p>
            <a:pPr marL="0" lvl="0" indent="0" algn="ctr">
              <a:buClr>
                <a:srgbClr val="83992A"/>
              </a:buClr>
              <a:buNone/>
            </a:pPr>
            <a:endParaRPr lang="en-US" sz="3600" i="1" dirty="0" smtClean="0">
              <a:solidFill>
                <a:prstClr val="black"/>
              </a:solidFill>
            </a:endParaRPr>
          </a:p>
        </p:txBody>
      </p:sp>
    </p:spTree>
    <p:extLst>
      <p:ext uri="{BB962C8B-B14F-4D97-AF65-F5344CB8AC3E}">
        <p14:creationId xmlns:p14="http://schemas.microsoft.com/office/powerpoint/2010/main" val="2129113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0608"/>
            <a:ext cx="12192000" cy="5970865"/>
          </a:xfrm>
          <a:prstGeom prst="rect">
            <a:avLst/>
          </a:prstGeom>
          <a:solidFill>
            <a:srgbClr val="00B0F0"/>
          </a:solidFill>
        </p:spPr>
        <p:txBody>
          <a:bodyPr wrap="square">
            <a:spAutoFit/>
          </a:bodyPr>
          <a:lstStyle/>
          <a:p>
            <a:pPr algn="ctr"/>
            <a:r>
              <a:rPr lang="en-US" sz="3600" dirty="0" smtClean="0">
                <a:solidFill>
                  <a:prstClr val="black"/>
                </a:solidFill>
              </a:rPr>
              <a:t>Describe a proportional tax and give an example.</a:t>
            </a:r>
          </a:p>
          <a:p>
            <a:pPr algn="ctr"/>
            <a:r>
              <a:rPr lang="en-US" sz="3600" dirty="0">
                <a:solidFill>
                  <a:prstClr val="white"/>
                </a:solidFill>
              </a:rPr>
              <a:t>Describe a </a:t>
            </a:r>
            <a:r>
              <a:rPr lang="en-US" sz="3600" dirty="0" smtClean="0">
                <a:solidFill>
                  <a:prstClr val="white"/>
                </a:solidFill>
              </a:rPr>
              <a:t>progressive tax </a:t>
            </a:r>
            <a:r>
              <a:rPr lang="en-US" sz="3600" dirty="0">
                <a:solidFill>
                  <a:prstClr val="white"/>
                </a:solidFill>
              </a:rPr>
              <a:t>and give an example.</a:t>
            </a:r>
          </a:p>
          <a:p>
            <a:pPr algn="ctr"/>
            <a:r>
              <a:rPr lang="en-US" sz="3600" dirty="0">
                <a:solidFill>
                  <a:prstClr val="black"/>
                </a:solidFill>
              </a:rPr>
              <a:t>Describe a </a:t>
            </a:r>
            <a:r>
              <a:rPr lang="en-US" sz="3600" dirty="0" smtClean="0">
                <a:solidFill>
                  <a:prstClr val="black"/>
                </a:solidFill>
              </a:rPr>
              <a:t>regressive tax </a:t>
            </a:r>
            <a:r>
              <a:rPr lang="en-US" sz="3600" dirty="0">
                <a:solidFill>
                  <a:prstClr val="black"/>
                </a:solidFill>
              </a:rPr>
              <a:t>and give an example.</a:t>
            </a:r>
          </a:p>
          <a:p>
            <a:pPr algn="ctr"/>
            <a:r>
              <a:rPr lang="en-US" sz="3600" dirty="0" smtClean="0">
                <a:solidFill>
                  <a:prstClr val="white"/>
                </a:solidFill>
              </a:rPr>
              <a:t>What is an excise tax? Give an example.</a:t>
            </a:r>
            <a:endParaRPr lang="en-US" sz="3600" dirty="0">
              <a:solidFill>
                <a:prstClr val="white"/>
              </a:solidFill>
            </a:endParaRPr>
          </a:p>
          <a:p>
            <a:pPr algn="ctr"/>
            <a:r>
              <a:rPr lang="en-US" sz="3600" dirty="0" smtClean="0">
                <a:solidFill>
                  <a:prstClr val="black"/>
                </a:solidFill>
              </a:rPr>
              <a:t>Which taxes do you agree with and which do you disagree with? </a:t>
            </a:r>
            <a:endParaRPr lang="en-US" sz="1200" dirty="0">
              <a:solidFill>
                <a:prstClr val="black">
                  <a:lumMod val="85000"/>
                  <a:lumOff val="15000"/>
                </a:prstClr>
              </a:solidFill>
              <a:latin typeface="Bradley Hand ITC TT-Bold" charset="0"/>
              <a:sym typeface="Bradley Hand ITC TT-Bold" charset="0"/>
            </a:endParaRPr>
          </a:p>
          <a:p>
            <a:pPr algn="ctr"/>
            <a:endParaRPr lang="en-US" sz="1200" dirty="0" smtClean="0">
              <a:solidFill>
                <a:prstClr val="black">
                  <a:lumMod val="85000"/>
                  <a:lumOff val="15000"/>
                </a:prstClr>
              </a:solidFill>
              <a:latin typeface="Bradley Hand ITC TT-Bold" charset="0"/>
              <a:sym typeface="Bradley Hand ITC TT-Bold" charset="0"/>
            </a:endParaRPr>
          </a:p>
          <a:p>
            <a:pPr algn="ctr"/>
            <a:endParaRPr lang="en-US" sz="1200" dirty="0" smtClean="0">
              <a:solidFill>
                <a:prstClr val="black">
                  <a:lumMod val="85000"/>
                  <a:lumOff val="15000"/>
                </a:prstClr>
              </a:solidFill>
              <a:latin typeface="Bradley Hand ITC TT-Bold" charset="0"/>
              <a:sym typeface="Bradley Hand ITC TT-Bold" charset="0"/>
            </a:endParaRPr>
          </a:p>
          <a:p>
            <a:pPr algn="ctr" eaLnBrk="0" fontAlgn="base" hangingPunct="0">
              <a:spcBef>
                <a:spcPct val="0"/>
              </a:spcBef>
              <a:spcAft>
                <a:spcPct val="0"/>
              </a:spcAft>
              <a:defRPr/>
            </a:pPr>
            <a:r>
              <a:rPr lang="en-US" sz="2400" dirty="0" smtClean="0">
                <a:solidFill>
                  <a:prstClr val="black">
                    <a:lumMod val="85000"/>
                    <a:lumOff val="15000"/>
                  </a:prstClr>
                </a:solidFill>
                <a:latin typeface="Bradley Hand ITC TT-Bold" charset="0"/>
                <a:sym typeface="Bradley Hand ITC TT-Bold" charset="0"/>
              </a:rPr>
              <a:t>Are you on target (</a:t>
            </a:r>
            <a:r>
              <a:rPr lang="en-US" sz="2400" dirty="0" smtClean="0">
                <a:solidFill>
                  <a:srgbClr val="E7E6E6"/>
                </a:solidFill>
                <a:latin typeface="Bradley Hand ITC TT-Bold" charset="0"/>
                <a:sym typeface="Bradley Hand ITC TT-Bold" charset="0"/>
              </a:rPr>
              <a:t>white</a:t>
            </a:r>
            <a:r>
              <a:rPr lang="en-US" sz="2400" dirty="0" smtClean="0">
                <a:solidFill>
                  <a:prstClr val="black">
                    <a:lumMod val="85000"/>
                    <a:lumOff val="15000"/>
                  </a:prstClr>
                </a:solidFill>
                <a:latin typeface="Bradley Hand ITC TT-Bold" charset="0"/>
                <a:sym typeface="Bradley Hand ITC TT-Bold" charset="0"/>
              </a:rPr>
              <a:t>,</a:t>
            </a:r>
            <a:r>
              <a:rPr lang="en-US" sz="2400" dirty="0" smtClean="0">
                <a:solidFill>
                  <a:srgbClr val="000000"/>
                </a:solidFill>
                <a:latin typeface="Bradley Hand ITC TT-Bold" charset="0"/>
                <a:sym typeface="Bradley Hand ITC TT-Bold" charset="0"/>
              </a:rPr>
              <a:t> black</a:t>
            </a:r>
            <a:r>
              <a:rPr lang="en-US" sz="2400" dirty="0" smtClean="0">
                <a:solidFill>
                  <a:prstClr val="black">
                    <a:lumMod val="85000"/>
                    <a:lumOff val="15000"/>
                  </a:prstClr>
                </a:solidFill>
                <a:latin typeface="Bradley Hand ITC TT-Bold" charset="0"/>
                <a:sym typeface="Bradley Hand ITC TT-Bold" charset="0"/>
              </a:rPr>
              <a:t>, </a:t>
            </a:r>
            <a:r>
              <a:rPr lang="en-US" sz="2400" dirty="0" smtClean="0">
                <a:solidFill>
                  <a:srgbClr val="0070C0"/>
                </a:solidFill>
                <a:latin typeface="Bradley Hand ITC TT-Bold" charset="0"/>
                <a:sym typeface="Bradley Hand ITC TT-Bold" charset="0"/>
              </a:rPr>
              <a:t>blue</a:t>
            </a:r>
            <a:r>
              <a:rPr lang="en-US" sz="2400" dirty="0" smtClean="0">
                <a:solidFill>
                  <a:prstClr val="black">
                    <a:lumMod val="85000"/>
                    <a:lumOff val="15000"/>
                  </a:prstClr>
                </a:solidFill>
                <a:latin typeface="Bradley Hand ITC TT-Bold" charset="0"/>
                <a:sym typeface="Bradley Hand ITC TT-Bold" charset="0"/>
              </a:rPr>
              <a:t>,</a:t>
            </a:r>
            <a:r>
              <a:rPr lang="en-US" sz="2400" dirty="0" smtClean="0">
                <a:solidFill>
                  <a:srgbClr val="000000"/>
                </a:solidFill>
                <a:latin typeface="Bradley Hand ITC TT-Bold" charset="0"/>
                <a:sym typeface="Bradley Hand ITC TT-Bold" charset="0"/>
              </a:rPr>
              <a:t> </a:t>
            </a:r>
            <a:r>
              <a:rPr lang="en-US" sz="2400" dirty="0" smtClean="0">
                <a:solidFill>
                  <a:srgbClr val="FF0000"/>
                </a:solidFill>
                <a:latin typeface="Bradley Hand ITC TT-Bold" charset="0"/>
                <a:sym typeface="Bradley Hand ITC TT-Bold" charset="0"/>
              </a:rPr>
              <a:t>red</a:t>
            </a:r>
            <a:r>
              <a:rPr lang="en-US" sz="2400" dirty="0" smtClean="0">
                <a:solidFill>
                  <a:srgbClr val="000000"/>
                </a:solidFill>
                <a:latin typeface="Bradley Hand ITC TT-Bold" charset="0"/>
                <a:sym typeface="Bradley Hand ITC TT-Bold" charset="0"/>
              </a:rPr>
              <a:t> </a:t>
            </a:r>
            <a:r>
              <a:rPr lang="en-US" sz="2400" dirty="0" smtClean="0">
                <a:solidFill>
                  <a:prstClr val="black">
                    <a:lumMod val="85000"/>
                    <a:lumOff val="15000"/>
                  </a:prstClr>
                </a:solidFill>
                <a:latin typeface="Bradley Hand ITC TT-Bold" charset="0"/>
                <a:sym typeface="Bradley Hand ITC TT-Bold" charset="0"/>
              </a:rPr>
              <a:t>or</a:t>
            </a:r>
            <a:r>
              <a:rPr lang="en-US" sz="2400" dirty="0" smtClean="0">
                <a:solidFill>
                  <a:srgbClr val="000000"/>
                </a:solidFill>
                <a:latin typeface="Bradley Hand ITC TT-Bold" charset="0"/>
                <a:sym typeface="Bradley Hand ITC TT-Bold" charset="0"/>
              </a:rPr>
              <a:t> </a:t>
            </a:r>
            <a:r>
              <a:rPr lang="en-US" sz="2400" dirty="0" smtClean="0">
                <a:solidFill>
                  <a:srgbClr val="FFFF00"/>
                </a:solidFill>
                <a:latin typeface="Bradley Hand ITC TT-Bold" charset="0"/>
                <a:sym typeface="Bradley Hand ITC TT-Bold" charset="0"/>
              </a:rPr>
              <a:t>yellow</a:t>
            </a:r>
            <a:r>
              <a:rPr lang="en-US" sz="2400" dirty="0" smtClean="0">
                <a:solidFill>
                  <a:prstClr val="black">
                    <a:lumMod val="85000"/>
                    <a:lumOff val="15000"/>
                  </a:prstClr>
                </a:solidFill>
                <a:latin typeface="Bradley Hand ITC TT-Bold" charset="0"/>
                <a:sym typeface="Bradley Hand ITC TT-Bold" charset="0"/>
              </a:rPr>
              <a:t>)?</a:t>
            </a:r>
          </a:p>
          <a:p>
            <a:pPr algn="ctr" eaLnBrk="0" fontAlgn="base" hangingPunct="0">
              <a:spcBef>
                <a:spcPct val="0"/>
              </a:spcBef>
              <a:spcAft>
                <a:spcPct val="0"/>
              </a:spcAft>
              <a:defRPr/>
            </a:pPr>
            <a:endParaRPr lang="en-US" sz="1000" dirty="0" smtClean="0">
              <a:solidFill>
                <a:srgbClr val="ED7D31">
                  <a:lumMod val="75000"/>
                </a:srgbClr>
              </a:solidFill>
              <a:latin typeface="Bradley Hand ITC TT-Bold" charset="0"/>
              <a:sym typeface="Bradley Hand ITC TT-Bold" charset="0"/>
            </a:endParaRPr>
          </a:p>
          <a:p>
            <a:pPr algn="ctr" eaLnBrk="0" fontAlgn="base" hangingPunct="0">
              <a:spcBef>
                <a:spcPct val="0"/>
              </a:spcBef>
              <a:spcAft>
                <a:spcPct val="0"/>
              </a:spcAft>
              <a:defRPr/>
            </a:pPr>
            <a:r>
              <a:rPr lang="en-US" sz="2400" dirty="0" smtClean="0">
                <a:solidFill>
                  <a:srgbClr val="C00000"/>
                </a:solidFill>
                <a:latin typeface="Bradley Hand ITC TT-Bold" charset="0"/>
                <a:sym typeface="Bradley Hand ITC TT-Bold" charset="0"/>
              </a:rPr>
              <a:t>Did </a:t>
            </a:r>
            <a:r>
              <a:rPr lang="en-US" sz="2400" dirty="0">
                <a:solidFill>
                  <a:srgbClr val="C00000"/>
                </a:solidFill>
                <a:latin typeface="Bradley Hand ITC TT-Bold" charset="0"/>
                <a:sym typeface="Bradley Hand ITC TT-Bold" charset="0"/>
              </a:rPr>
              <a:t>you hit the bullseye? </a:t>
            </a: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p:txBody>
      </p:sp>
      <p:sp>
        <p:nvSpPr>
          <p:cNvPr id="3" name="Rectangle 2"/>
          <p:cNvSpPr/>
          <p:nvPr/>
        </p:nvSpPr>
        <p:spPr>
          <a:xfrm>
            <a:off x="1752600" y="693084"/>
            <a:ext cx="8610600" cy="461665"/>
          </a:xfrm>
          <a:prstGeom prst="rect">
            <a:avLst/>
          </a:prstGeom>
        </p:spPr>
        <p:txBody>
          <a:bodyPr wrap="square">
            <a:spAutoFit/>
          </a:bodyPr>
          <a:lstStyle/>
          <a:p>
            <a:pPr marL="317500" algn="ctr">
              <a:spcBef>
                <a:spcPts val="2000"/>
              </a:spcBef>
              <a:buSzPct val="46000"/>
              <a:defRPr/>
            </a:pPr>
            <a:r>
              <a:rPr lang="en-US" sz="2400" i="1" kern="0" dirty="0">
                <a:solidFill>
                  <a:prstClr val="black"/>
                </a:solidFill>
                <a:latin typeface="Georgia"/>
                <a:sym typeface="Times" panose="02020603050405020304" pitchFamily="18" charset="0"/>
              </a:rPr>
              <a:t>Discuss at your </a:t>
            </a:r>
            <a:r>
              <a:rPr lang="en-US" sz="2400" i="1" kern="0" dirty="0" smtClean="0">
                <a:solidFill>
                  <a:prstClr val="black"/>
                </a:solidFill>
                <a:latin typeface="Georgia"/>
                <a:sym typeface="Times" panose="02020603050405020304" pitchFamily="18" charset="0"/>
              </a:rPr>
              <a:t>table.</a:t>
            </a:r>
            <a:endParaRPr lang="en-US" sz="2400" i="1" kern="0" dirty="0">
              <a:solidFill>
                <a:prstClr val="black"/>
              </a:solidFill>
              <a:latin typeface="Georgia"/>
              <a:sym typeface="Times" panose="02020603050405020304"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23876"/>
            <a:ext cx="2133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4750" y="4423876"/>
            <a:ext cx="21272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819400" y="32869"/>
            <a:ext cx="6781800" cy="707886"/>
          </a:xfrm>
          <a:prstGeom prst="rect">
            <a:avLst/>
          </a:prstGeom>
          <a:noFill/>
        </p:spPr>
        <p:txBody>
          <a:bodyPr wrap="square" rtlCol="0">
            <a:spAutoFit/>
          </a:bodyPr>
          <a:lstStyle/>
          <a:p>
            <a:pPr algn="ctr"/>
            <a:r>
              <a:rPr lang="en-US" sz="4000" b="1" u="sng" dirty="0" smtClean="0">
                <a:solidFill>
                  <a:srgbClr val="ED7D31"/>
                </a:solidFill>
              </a:rPr>
              <a:t>Let’s Review</a:t>
            </a:r>
            <a:endParaRPr lang="en-US" sz="4000" b="1" u="sng" dirty="0">
              <a:solidFill>
                <a:srgbClr val="ED7D31"/>
              </a:solidFill>
            </a:endParaRPr>
          </a:p>
        </p:txBody>
      </p:sp>
      <p:sp>
        <p:nvSpPr>
          <p:cNvPr id="5" name="Rectangle 4"/>
          <p:cNvSpPr/>
          <p:nvPr/>
        </p:nvSpPr>
        <p:spPr>
          <a:xfrm>
            <a:off x="2358081" y="5603369"/>
            <a:ext cx="7475837" cy="954107"/>
          </a:xfrm>
          <a:prstGeom prst="rect">
            <a:avLst/>
          </a:prstGeom>
        </p:spPr>
        <p:txBody>
          <a:bodyPr wrap="square">
            <a:spAutoFit/>
          </a:bodyPr>
          <a:lstStyle/>
          <a:p>
            <a:pPr lvl="0" algn="ctr"/>
            <a:r>
              <a:rPr lang="en-US" sz="2800" i="1" dirty="0" smtClean="0">
                <a:solidFill>
                  <a:srgbClr val="7030A0"/>
                </a:solidFill>
                <a:latin typeface="Times New Roman" panose="02020603050405020304" pitchFamily="18" charset="0"/>
                <a:ea typeface="Times New Roman" panose="02020603050405020304" pitchFamily="18" charset="0"/>
              </a:rPr>
              <a:t>Learning </a:t>
            </a:r>
            <a:r>
              <a:rPr lang="en-US" sz="2800" i="1" dirty="0">
                <a:solidFill>
                  <a:srgbClr val="7030A0"/>
                </a:solidFill>
                <a:latin typeface="Times New Roman" panose="02020603050405020304" pitchFamily="18" charset="0"/>
                <a:ea typeface="Times New Roman" panose="02020603050405020304" pitchFamily="18" charset="0"/>
              </a:rPr>
              <a:t>Target: Understand the principles and forms of taxation in the U.S</a:t>
            </a:r>
            <a:r>
              <a:rPr lang="en-US" sz="2800" i="1" dirty="0" smtClean="0">
                <a:solidFill>
                  <a:srgbClr val="7030A0"/>
                </a:solidFill>
                <a:latin typeface="Times New Roman" panose="02020603050405020304" pitchFamily="18" charset="0"/>
                <a:ea typeface="Times New Roman" panose="02020603050405020304" pitchFamily="18" charset="0"/>
              </a:rPr>
              <a:t>.</a:t>
            </a:r>
            <a:endParaRPr lang="en-US" sz="44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037066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207434"/>
          </a:xfrm>
        </p:spPr>
        <p:txBody>
          <a:bodyPr>
            <a:normAutofit/>
          </a:bodyPr>
          <a:lstStyle/>
          <a:p>
            <a:pPr algn="ctr">
              <a:spcBef>
                <a:spcPts val="1000"/>
              </a:spcBef>
            </a:pPr>
            <a:r>
              <a:rPr lang="en-US" b="1" u="sng" dirty="0" smtClean="0">
                <a:solidFill>
                  <a:schemeClr val="accent5"/>
                </a:solidFill>
              </a:rPr>
              <a:t>ECONOMICS</a:t>
            </a:r>
            <a:br>
              <a:rPr lang="en-US" b="1" u="sng" dirty="0" smtClean="0">
                <a:solidFill>
                  <a:schemeClr val="accent5"/>
                </a:solidFill>
              </a:rPr>
            </a:br>
            <a:r>
              <a:rPr lang="en-US" sz="1200" b="1" u="sng" dirty="0" smtClean="0">
                <a:solidFill>
                  <a:schemeClr val="accent5"/>
                </a:solidFill>
              </a:rPr>
              <a:t/>
            </a:r>
            <a:br>
              <a:rPr lang="en-US" sz="1200" b="1" u="sng" dirty="0" smtClean="0">
                <a:solidFill>
                  <a:schemeClr val="accent5"/>
                </a:solidFill>
              </a:rPr>
            </a:br>
            <a:r>
              <a:rPr lang="en-US" sz="3600" dirty="0" smtClean="0">
                <a:solidFill>
                  <a:srgbClr val="70AD47">
                    <a:lumMod val="75000"/>
                  </a:srgbClr>
                </a:solidFill>
                <a:latin typeface="Calibri" panose="020F0502020204030204"/>
                <a:ea typeface="+mn-ea"/>
                <a:cs typeface="+mn-cs"/>
              </a:rPr>
              <a:t>Chapter 16.4:  Taxation</a:t>
            </a:r>
            <a:br>
              <a:rPr lang="en-US" sz="3600" dirty="0" smtClean="0">
                <a:solidFill>
                  <a:srgbClr val="70AD47">
                    <a:lumMod val="75000"/>
                  </a:srgbClr>
                </a:solidFill>
                <a:latin typeface="Calibri" panose="020F0502020204030204"/>
                <a:ea typeface="+mn-ea"/>
                <a:cs typeface="+mn-cs"/>
              </a:rPr>
            </a:br>
            <a:r>
              <a:rPr lang="en-US" sz="3600" i="1" dirty="0" smtClean="0">
                <a:solidFill>
                  <a:srgbClr val="7030A0"/>
                </a:solidFill>
                <a:latin typeface="Times New Roman" panose="02020603050405020304" pitchFamily="18" charset="0"/>
                <a:ea typeface="Times New Roman" panose="02020603050405020304" pitchFamily="18" charset="0"/>
              </a:rPr>
              <a:t>Learning </a:t>
            </a:r>
            <a:r>
              <a:rPr lang="en-US" sz="3600" i="1" dirty="0">
                <a:solidFill>
                  <a:srgbClr val="7030A0"/>
                </a:solidFill>
                <a:latin typeface="Times New Roman" panose="02020603050405020304" pitchFamily="18" charset="0"/>
                <a:ea typeface="Times New Roman" panose="02020603050405020304" pitchFamily="18" charset="0"/>
              </a:rPr>
              <a:t>Target: Understand the principles and forms of taxation in the U.S.</a:t>
            </a:r>
            <a:r>
              <a:rPr lang="en-US" sz="3200" dirty="0">
                <a:solidFill>
                  <a:prstClr val="black"/>
                </a:solidFill>
                <a:latin typeface="Times New Roman" panose="02020603050405020304" pitchFamily="18" charset="0"/>
                <a:ea typeface="Times New Roman" panose="02020603050405020304" pitchFamily="18" charset="0"/>
              </a:rPr>
              <a:t/>
            </a:r>
            <a:br>
              <a:rPr lang="en-US" sz="3200" dirty="0">
                <a:solidFill>
                  <a:prstClr val="black"/>
                </a:solidFill>
                <a:latin typeface="Times New Roman" panose="02020603050405020304" pitchFamily="18" charset="0"/>
                <a:ea typeface="Times New Roman" panose="02020603050405020304" pitchFamily="18" charset="0"/>
              </a:rPr>
            </a:br>
            <a:endParaRPr lang="en-US" sz="3100" dirty="0">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0" y="3392377"/>
            <a:ext cx="12192000" cy="3465623"/>
          </a:xfrm>
        </p:spPr>
        <p:txBody>
          <a:bodyPr>
            <a:normAutofit/>
          </a:bodyPr>
          <a:lstStyle/>
          <a:p>
            <a:pPr marL="0" lvl="0" indent="0" algn="ctr">
              <a:spcBef>
                <a:spcPts val="0"/>
              </a:spcBef>
              <a:buClr>
                <a:srgbClr val="83992A"/>
              </a:buClr>
              <a:buNone/>
            </a:pPr>
            <a:r>
              <a:rPr lang="en-US" sz="2800" b="1" i="1" u="sng" dirty="0" smtClean="0">
                <a:solidFill>
                  <a:srgbClr val="002060"/>
                </a:solidFill>
                <a:latin typeface="Times New Roman" panose="02020603050405020304" pitchFamily="18" charset="0"/>
                <a:ea typeface="Times New Roman" panose="02020603050405020304" pitchFamily="18" charset="0"/>
              </a:rPr>
              <a:t>Success </a:t>
            </a:r>
            <a:r>
              <a:rPr lang="en-US" sz="2800" b="1" i="1" u="sng" dirty="0">
                <a:solidFill>
                  <a:srgbClr val="002060"/>
                </a:solidFill>
                <a:latin typeface="Times New Roman" panose="02020603050405020304" pitchFamily="18" charset="0"/>
                <a:ea typeface="Times New Roman" panose="02020603050405020304" pitchFamily="18" charset="0"/>
              </a:rPr>
              <a:t>Criteria</a:t>
            </a:r>
          </a:p>
          <a:p>
            <a:pPr marL="0" lvl="0" indent="0" algn="ctr">
              <a:buClr>
                <a:srgbClr val="83992A"/>
              </a:buClr>
              <a:buNone/>
            </a:pPr>
            <a:r>
              <a:rPr lang="en-US" sz="2500" b="1" dirty="0">
                <a:solidFill>
                  <a:prstClr val="black"/>
                </a:solidFill>
              </a:rPr>
              <a:t>You should be able to</a:t>
            </a:r>
            <a:r>
              <a:rPr lang="en-US" sz="2500" b="1" dirty="0" smtClean="0">
                <a:solidFill>
                  <a:prstClr val="black"/>
                </a:solidFill>
              </a:rPr>
              <a:t>…</a:t>
            </a:r>
            <a:endParaRPr lang="en-US" sz="2500" i="1" dirty="0" smtClean="0">
              <a:solidFill>
                <a:prstClr val="black"/>
              </a:solidFill>
            </a:endParaRPr>
          </a:p>
          <a:p>
            <a:pPr marL="0" lvl="0" indent="0" algn="ctr">
              <a:buClr>
                <a:srgbClr val="83992A"/>
              </a:buClr>
              <a:buNone/>
            </a:pPr>
            <a:r>
              <a:rPr lang="en-US" sz="3600" i="1" dirty="0" smtClean="0">
                <a:solidFill>
                  <a:prstClr val="black"/>
                </a:solidFill>
              </a:rPr>
              <a:t>1</a:t>
            </a:r>
            <a:r>
              <a:rPr lang="en-US" sz="3600" i="1" dirty="0">
                <a:solidFill>
                  <a:prstClr val="black"/>
                </a:solidFill>
              </a:rPr>
              <a:t>. </a:t>
            </a:r>
            <a:r>
              <a:rPr lang="en-US" sz="3600" i="1" dirty="0" smtClean="0">
                <a:solidFill>
                  <a:prstClr val="black"/>
                </a:solidFill>
              </a:rPr>
              <a:t>Identify </a:t>
            </a:r>
            <a:r>
              <a:rPr lang="en-US" sz="3600" i="1" dirty="0">
                <a:solidFill>
                  <a:prstClr val="black"/>
                </a:solidFill>
              </a:rPr>
              <a:t>various means the government uses to raise revenue</a:t>
            </a:r>
          </a:p>
          <a:p>
            <a:pPr marL="0" lvl="0" indent="0" algn="ctr">
              <a:buClr>
                <a:srgbClr val="83992A"/>
              </a:buClr>
              <a:buNone/>
            </a:pPr>
            <a:r>
              <a:rPr lang="en-US" sz="3600" i="1" dirty="0">
                <a:solidFill>
                  <a:prstClr val="black"/>
                </a:solidFill>
              </a:rPr>
              <a:t>2. Analyze how the U.S. pays for services including national defense</a:t>
            </a:r>
          </a:p>
          <a:p>
            <a:pPr marL="0" lvl="0" indent="0" algn="ctr">
              <a:buClr>
                <a:srgbClr val="83992A"/>
              </a:buClr>
              <a:buNone/>
            </a:pPr>
            <a:r>
              <a:rPr lang="en-US" sz="3600" i="1" dirty="0">
                <a:solidFill>
                  <a:prstClr val="black"/>
                </a:solidFill>
              </a:rPr>
              <a:t>3. Compare and contrast different forms of taxation</a:t>
            </a:r>
          </a:p>
          <a:p>
            <a:pPr marL="0" lvl="0" indent="0" algn="ctr">
              <a:buClr>
                <a:srgbClr val="83992A"/>
              </a:buClr>
              <a:buNone/>
            </a:pPr>
            <a:endParaRPr lang="en-US" sz="3600" i="1" dirty="0" smtClean="0">
              <a:solidFill>
                <a:prstClr val="black"/>
              </a:solidFill>
            </a:endParaRPr>
          </a:p>
        </p:txBody>
      </p:sp>
    </p:spTree>
    <p:extLst>
      <p:ext uri="{BB962C8B-B14F-4D97-AF65-F5344CB8AC3E}">
        <p14:creationId xmlns:p14="http://schemas.microsoft.com/office/powerpoint/2010/main" val="18373112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26312" y="-27411"/>
            <a:ext cx="9688052" cy="6875020"/>
          </a:xfrm>
          <a:prstGeom prst="rect">
            <a:avLst/>
          </a:prstGeom>
          <a:solidFill>
            <a:srgbClr val="00B0F0"/>
          </a:solidFill>
        </p:spPr>
      </p:pic>
    </p:spTree>
    <p:extLst>
      <p:ext uri="{BB962C8B-B14F-4D97-AF65-F5344CB8AC3E}">
        <p14:creationId xmlns:p14="http://schemas.microsoft.com/office/powerpoint/2010/main" val="375704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68328" y="710679"/>
            <a:ext cx="9242551" cy="3026398"/>
          </a:xfrm>
          <a:prstGeom prst="rect">
            <a:avLst/>
          </a:prstGeom>
        </p:spPr>
      </p:pic>
      <p:pic>
        <p:nvPicPr>
          <p:cNvPr id="3" name="Picture 2"/>
          <p:cNvPicPr>
            <a:picLocks noChangeAspect="1"/>
          </p:cNvPicPr>
          <p:nvPr/>
        </p:nvPicPr>
        <p:blipFill>
          <a:blip r:embed="rId3"/>
          <a:stretch>
            <a:fillRect/>
          </a:stretch>
        </p:blipFill>
        <p:spPr>
          <a:xfrm>
            <a:off x="1290521" y="4381384"/>
            <a:ext cx="4535489" cy="2476616"/>
          </a:xfrm>
          <a:prstGeom prst="rect">
            <a:avLst/>
          </a:prstGeom>
        </p:spPr>
      </p:pic>
      <p:pic>
        <p:nvPicPr>
          <p:cNvPr id="4" name="Picture 3"/>
          <p:cNvPicPr>
            <a:picLocks noChangeAspect="1"/>
          </p:cNvPicPr>
          <p:nvPr/>
        </p:nvPicPr>
        <p:blipFill>
          <a:blip r:embed="rId4"/>
          <a:stretch>
            <a:fillRect/>
          </a:stretch>
        </p:blipFill>
        <p:spPr>
          <a:xfrm>
            <a:off x="6707985" y="4431138"/>
            <a:ext cx="4230687" cy="2377108"/>
          </a:xfrm>
          <a:prstGeom prst="rect">
            <a:avLst/>
          </a:prstGeom>
        </p:spPr>
      </p:pic>
      <p:sp>
        <p:nvSpPr>
          <p:cNvPr id="5" name="TextBox 4"/>
          <p:cNvSpPr txBox="1"/>
          <p:nvPr/>
        </p:nvSpPr>
        <p:spPr>
          <a:xfrm>
            <a:off x="3669450" y="3654129"/>
            <a:ext cx="4762500" cy="769441"/>
          </a:xfrm>
          <a:prstGeom prst="rect">
            <a:avLst/>
          </a:prstGeom>
          <a:noFill/>
        </p:spPr>
        <p:txBody>
          <a:bodyPr wrap="square" rtlCol="0">
            <a:spAutoFit/>
          </a:bodyPr>
          <a:lstStyle/>
          <a:p>
            <a:pPr algn="ctr"/>
            <a:r>
              <a:rPr lang="en-US" sz="4400" dirty="0" smtClean="0"/>
              <a:t>#WeLoveToLearn</a:t>
            </a:r>
            <a:endParaRPr lang="en-US" sz="4400" dirty="0"/>
          </a:p>
        </p:txBody>
      </p:sp>
      <p:sp>
        <p:nvSpPr>
          <p:cNvPr id="6" name="Rectangle 5"/>
          <p:cNvSpPr/>
          <p:nvPr/>
        </p:nvSpPr>
        <p:spPr>
          <a:xfrm>
            <a:off x="3563589" y="24185"/>
            <a:ext cx="4636206" cy="769441"/>
          </a:xfrm>
          <a:prstGeom prst="rect">
            <a:avLst/>
          </a:prstGeom>
        </p:spPr>
        <p:txBody>
          <a:bodyPr wrap="none">
            <a:spAutoFit/>
          </a:bodyPr>
          <a:lstStyle/>
          <a:p>
            <a:pPr lvl="0" algn="ctr"/>
            <a:r>
              <a:rPr lang="en-US" sz="4400" b="1" dirty="0" smtClean="0">
                <a:solidFill>
                  <a:srgbClr val="002060"/>
                </a:solidFill>
              </a:rPr>
              <a:t>SUCCESS CRITERIA</a:t>
            </a:r>
          </a:p>
        </p:txBody>
      </p:sp>
    </p:spTree>
    <p:extLst>
      <p:ext uri="{BB962C8B-B14F-4D97-AF65-F5344CB8AC3E}">
        <p14:creationId xmlns:p14="http://schemas.microsoft.com/office/powerpoint/2010/main" val="3019637735"/>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9382509"/>
              </p:ext>
            </p:extLst>
          </p:nvPr>
        </p:nvGraphicFramePr>
        <p:xfrm>
          <a:off x="0" y="0"/>
          <a:ext cx="12192000" cy="3416968"/>
        </p:xfrm>
        <a:graphic>
          <a:graphicData uri="http://schemas.openxmlformats.org/drawingml/2006/table">
            <a:tbl>
              <a:tblPr firstRow="1" firstCol="1" lastRow="1" lastCol="1" bandRow="1" bandCol="1">
                <a:tableStyleId>{5C22544A-7EE6-4342-B048-85BDC9FD1C3A}</a:tableStyleId>
              </a:tblPr>
              <a:tblGrid>
                <a:gridCol w="4109804"/>
                <a:gridCol w="8082196"/>
              </a:tblGrid>
              <a:tr h="3416968">
                <a:tc>
                  <a:txBody>
                    <a:bodyPr/>
                    <a:lstStyle/>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What is Tax Freedom Day?</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day when Americans will have earned enough to pay off their total tax bill for the year.</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233175686"/>
              </p:ext>
            </p:extLst>
          </p:nvPr>
        </p:nvGraphicFramePr>
        <p:xfrm>
          <a:off x="0" y="3368842"/>
          <a:ext cx="12192000" cy="3489158"/>
        </p:xfrm>
        <a:graphic>
          <a:graphicData uri="http://schemas.openxmlformats.org/drawingml/2006/table">
            <a:tbl>
              <a:tblPr firstRow="1" firstCol="1" lastRow="1" lastCol="1" bandRow="1" bandCol="1">
                <a:tableStyleId>{5C22544A-7EE6-4342-B048-85BDC9FD1C3A}</a:tableStyleId>
              </a:tblPr>
              <a:tblGrid>
                <a:gridCol w="4109804"/>
                <a:gridCol w="8082196"/>
              </a:tblGrid>
              <a:tr h="3489158">
                <a:tc>
                  <a:txBody>
                    <a:bodyPr/>
                    <a:lstStyle/>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Where does most government revenue come from</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Most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local, state, and federal government revenue comes from taxes paid by individuals, businesses, and corporations.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5073862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31484478"/>
              </p:ext>
            </p:extLst>
          </p:nvPr>
        </p:nvGraphicFramePr>
        <p:xfrm>
          <a:off x="0" y="0"/>
          <a:ext cx="12192000" cy="6858000"/>
        </p:xfrm>
        <a:graphic>
          <a:graphicData uri="http://schemas.openxmlformats.org/drawingml/2006/table">
            <a:tbl>
              <a:tblPr firstRow="1" firstCol="1" lastRow="1" lastCol="1" bandRow="1" bandCol="1">
                <a:tableStyleId>{5C22544A-7EE6-4342-B048-85BDC9FD1C3A}</a:tableStyleId>
              </a:tblPr>
              <a:tblGrid>
                <a:gridCol w="4109804"/>
                <a:gridCol w="8082196"/>
              </a:tblGrid>
              <a:tr h="6858000">
                <a:tc>
                  <a:txBody>
                    <a:bodyPr/>
                    <a:lstStyle/>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What is the benefits-received principle?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system of taxation where those who use a government service support it with taxes in proportion to the benefit they receive.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Those who do not use a service do not pay tax for it.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Examples: </a:t>
                      </a:r>
                      <a:r>
                        <a:rPr lang="en-US" sz="40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fuel taxes, park admission fees, bridge </a:t>
                      </a:r>
                      <a:r>
                        <a:rPr lang="en-US" sz="40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tolls</a:t>
                      </a:r>
                    </a:p>
                    <a:p>
                      <a:pPr marL="0" marR="0">
                        <a:lnSpc>
                          <a:spcPct val="107000"/>
                        </a:lnSpc>
                        <a:spcBef>
                          <a:spcPts val="0"/>
                        </a:spcBef>
                        <a:spcAft>
                          <a:spcPts val="0"/>
                        </a:spcAft>
                        <a:tabLst>
                          <a:tab pos="4162425" algn="l"/>
                        </a:tabLst>
                      </a:pPr>
                      <a:endParaRPr lang="en-US" sz="4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911707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0674685"/>
              </p:ext>
            </p:extLst>
          </p:nvPr>
        </p:nvGraphicFramePr>
        <p:xfrm>
          <a:off x="0" y="0"/>
          <a:ext cx="12192000" cy="6858000"/>
        </p:xfrm>
        <a:graphic>
          <a:graphicData uri="http://schemas.openxmlformats.org/drawingml/2006/table">
            <a:tbl>
              <a:tblPr firstRow="1" firstCol="1" lastRow="1" lastCol="1" bandRow="1" bandCol="1">
                <a:tableStyleId>{5C22544A-7EE6-4342-B048-85BDC9FD1C3A}</a:tableStyleId>
              </a:tblPr>
              <a:tblGrid>
                <a:gridCol w="4109804"/>
                <a:gridCol w="8082196"/>
              </a:tblGrid>
              <a:tr h="6858000">
                <a:tc>
                  <a:txBody>
                    <a:bodyPr/>
                    <a:lstStyle/>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What is the ability-to-pay principle?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principle of taxation in which those with higher incomes pay more taxes than those with lower incomes, regardless of the services used.</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Example: </a:t>
                      </a:r>
                      <a:r>
                        <a:rPr lang="en-US" sz="40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property taxes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All property owners pay property taxes to support the local schools.  </a:t>
                      </a:r>
                      <a:r>
                        <a:rPr lang="en-US" sz="4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Property taxes are based on the value of the home or property.</a:t>
                      </a:r>
                      <a:endParaRPr lang="en-US" sz="4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50847487"/>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0608"/>
            <a:ext cx="12192000" cy="5416868"/>
          </a:xfrm>
          <a:prstGeom prst="rect">
            <a:avLst/>
          </a:prstGeom>
          <a:solidFill>
            <a:srgbClr val="00B0F0"/>
          </a:solidFill>
        </p:spPr>
        <p:txBody>
          <a:bodyPr wrap="square">
            <a:spAutoFit/>
          </a:bodyPr>
          <a:lstStyle/>
          <a:p>
            <a:pPr algn="ctr"/>
            <a:r>
              <a:rPr lang="en-US" sz="3600" dirty="0" smtClean="0">
                <a:solidFill>
                  <a:prstClr val="black"/>
                </a:solidFill>
              </a:rPr>
              <a:t>What is Tax Freedom Day?</a:t>
            </a:r>
          </a:p>
          <a:p>
            <a:pPr algn="ctr"/>
            <a:r>
              <a:rPr lang="en-US" sz="3600" dirty="0" smtClean="0">
                <a:solidFill>
                  <a:prstClr val="white"/>
                </a:solidFill>
              </a:rPr>
              <a:t>Where does the government gets it money?</a:t>
            </a:r>
            <a:endParaRPr lang="en-US" sz="3600" dirty="0">
              <a:solidFill>
                <a:prstClr val="white"/>
              </a:solidFill>
            </a:endParaRPr>
          </a:p>
          <a:p>
            <a:pPr algn="ctr"/>
            <a:r>
              <a:rPr lang="en-US" sz="3600" dirty="0" smtClean="0">
                <a:solidFill>
                  <a:prstClr val="black"/>
                </a:solidFill>
              </a:rPr>
              <a:t>Explain the </a:t>
            </a:r>
            <a:r>
              <a:rPr lang="en-US" sz="3600" dirty="0">
                <a:solidFill>
                  <a:prstClr val="black"/>
                </a:solidFill>
              </a:rPr>
              <a:t>benefits-received principle</a:t>
            </a:r>
            <a:r>
              <a:rPr lang="en-US" sz="3600" dirty="0" smtClean="0">
                <a:solidFill>
                  <a:prstClr val="black"/>
                </a:solidFill>
              </a:rPr>
              <a:t>? Give an example.</a:t>
            </a:r>
          </a:p>
          <a:p>
            <a:pPr algn="ctr"/>
            <a:r>
              <a:rPr lang="en-US" sz="3600" dirty="0">
                <a:solidFill>
                  <a:prstClr val="white"/>
                </a:solidFill>
              </a:rPr>
              <a:t>Explain the </a:t>
            </a:r>
            <a:r>
              <a:rPr lang="en-US" sz="3600" dirty="0" smtClean="0">
                <a:solidFill>
                  <a:prstClr val="white"/>
                </a:solidFill>
              </a:rPr>
              <a:t>ability-to-pay principle</a:t>
            </a:r>
            <a:r>
              <a:rPr lang="en-US" sz="3600" dirty="0">
                <a:solidFill>
                  <a:prstClr val="white"/>
                </a:solidFill>
              </a:rPr>
              <a:t>? Give an example.</a:t>
            </a:r>
          </a:p>
          <a:p>
            <a:pPr algn="ctr"/>
            <a:endParaRPr lang="en-US" sz="1200" dirty="0">
              <a:solidFill>
                <a:prstClr val="black">
                  <a:lumMod val="85000"/>
                  <a:lumOff val="15000"/>
                </a:prstClr>
              </a:solidFill>
              <a:latin typeface="Bradley Hand ITC TT-Bold" charset="0"/>
              <a:sym typeface="Bradley Hand ITC TT-Bold" charset="0"/>
            </a:endParaRPr>
          </a:p>
          <a:p>
            <a:pPr algn="ctr"/>
            <a:endParaRPr lang="en-US" sz="1200" dirty="0" smtClean="0">
              <a:solidFill>
                <a:prstClr val="black">
                  <a:lumMod val="85000"/>
                  <a:lumOff val="15000"/>
                </a:prstClr>
              </a:solidFill>
              <a:latin typeface="Bradley Hand ITC TT-Bold" charset="0"/>
              <a:sym typeface="Bradley Hand ITC TT-Bold" charset="0"/>
            </a:endParaRPr>
          </a:p>
          <a:p>
            <a:pPr algn="ctr" eaLnBrk="0" fontAlgn="base" hangingPunct="0">
              <a:spcBef>
                <a:spcPct val="0"/>
              </a:spcBef>
              <a:spcAft>
                <a:spcPct val="0"/>
              </a:spcAft>
              <a:defRPr/>
            </a:pPr>
            <a:r>
              <a:rPr lang="en-US" sz="2400" dirty="0" smtClean="0">
                <a:solidFill>
                  <a:prstClr val="black">
                    <a:lumMod val="85000"/>
                    <a:lumOff val="15000"/>
                  </a:prstClr>
                </a:solidFill>
                <a:latin typeface="Bradley Hand ITC TT-Bold" charset="0"/>
                <a:sym typeface="Bradley Hand ITC TT-Bold" charset="0"/>
              </a:rPr>
              <a:t>Are you on target (</a:t>
            </a:r>
            <a:r>
              <a:rPr lang="en-US" sz="2400" dirty="0" smtClean="0">
                <a:solidFill>
                  <a:srgbClr val="E7E6E6"/>
                </a:solidFill>
                <a:latin typeface="Bradley Hand ITC TT-Bold" charset="0"/>
                <a:sym typeface="Bradley Hand ITC TT-Bold" charset="0"/>
              </a:rPr>
              <a:t>white</a:t>
            </a:r>
            <a:r>
              <a:rPr lang="en-US" sz="2400" dirty="0" smtClean="0">
                <a:solidFill>
                  <a:prstClr val="black">
                    <a:lumMod val="85000"/>
                    <a:lumOff val="15000"/>
                  </a:prstClr>
                </a:solidFill>
                <a:latin typeface="Bradley Hand ITC TT-Bold" charset="0"/>
                <a:sym typeface="Bradley Hand ITC TT-Bold" charset="0"/>
              </a:rPr>
              <a:t>,</a:t>
            </a:r>
            <a:r>
              <a:rPr lang="en-US" sz="2400" dirty="0" smtClean="0">
                <a:solidFill>
                  <a:srgbClr val="000000"/>
                </a:solidFill>
                <a:latin typeface="Bradley Hand ITC TT-Bold" charset="0"/>
                <a:sym typeface="Bradley Hand ITC TT-Bold" charset="0"/>
              </a:rPr>
              <a:t> black</a:t>
            </a:r>
            <a:r>
              <a:rPr lang="en-US" sz="2400" dirty="0" smtClean="0">
                <a:solidFill>
                  <a:prstClr val="black">
                    <a:lumMod val="85000"/>
                    <a:lumOff val="15000"/>
                  </a:prstClr>
                </a:solidFill>
                <a:latin typeface="Bradley Hand ITC TT-Bold" charset="0"/>
                <a:sym typeface="Bradley Hand ITC TT-Bold" charset="0"/>
              </a:rPr>
              <a:t>, </a:t>
            </a:r>
            <a:r>
              <a:rPr lang="en-US" sz="2400" dirty="0" smtClean="0">
                <a:solidFill>
                  <a:srgbClr val="0070C0"/>
                </a:solidFill>
                <a:latin typeface="Bradley Hand ITC TT-Bold" charset="0"/>
                <a:sym typeface="Bradley Hand ITC TT-Bold" charset="0"/>
              </a:rPr>
              <a:t>blue</a:t>
            </a:r>
            <a:r>
              <a:rPr lang="en-US" sz="2400" dirty="0" smtClean="0">
                <a:solidFill>
                  <a:prstClr val="black">
                    <a:lumMod val="85000"/>
                    <a:lumOff val="15000"/>
                  </a:prstClr>
                </a:solidFill>
                <a:latin typeface="Bradley Hand ITC TT-Bold" charset="0"/>
                <a:sym typeface="Bradley Hand ITC TT-Bold" charset="0"/>
              </a:rPr>
              <a:t>,</a:t>
            </a:r>
            <a:r>
              <a:rPr lang="en-US" sz="2400" dirty="0" smtClean="0">
                <a:solidFill>
                  <a:srgbClr val="000000"/>
                </a:solidFill>
                <a:latin typeface="Bradley Hand ITC TT-Bold" charset="0"/>
                <a:sym typeface="Bradley Hand ITC TT-Bold" charset="0"/>
              </a:rPr>
              <a:t> </a:t>
            </a:r>
            <a:r>
              <a:rPr lang="en-US" sz="2400" dirty="0" smtClean="0">
                <a:solidFill>
                  <a:srgbClr val="FF0000"/>
                </a:solidFill>
                <a:latin typeface="Bradley Hand ITC TT-Bold" charset="0"/>
                <a:sym typeface="Bradley Hand ITC TT-Bold" charset="0"/>
              </a:rPr>
              <a:t>red</a:t>
            </a:r>
            <a:r>
              <a:rPr lang="en-US" sz="2400" dirty="0" smtClean="0">
                <a:solidFill>
                  <a:srgbClr val="000000"/>
                </a:solidFill>
                <a:latin typeface="Bradley Hand ITC TT-Bold" charset="0"/>
                <a:sym typeface="Bradley Hand ITC TT-Bold" charset="0"/>
              </a:rPr>
              <a:t> </a:t>
            </a:r>
            <a:r>
              <a:rPr lang="en-US" sz="2400" dirty="0" smtClean="0">
                <a:solidFill>
                  <a:prstClr val="black">
                    <a:lumMod val="85000"/>
                    <a:lumOff val="15000"/>
                  </a:prstClr>
                </a:solidFill>
                <a:latin typeface="Bradley Hand ITC TT-Bold" charset="0"/>
                <a:sym typeface="Bradley Hand ITC TT-Bold" charset="0"/>
              </a:rPr>
              <a:t>or</a:t>
            </a:r>
            <a:r>
              <a:rPr lang="en-US" sz="2400" dirty="0" smtClean="0">
                <a:solidFill>
                  <a:srgbClr val="000000"/>
                </a:solidFill>
                <a:latin typeface="Bradley Hand ITC TT-Bold" charset="0"/>
                <a:sym typeface="Bradley Hand ITC TT-Bold" charset="0"/>
              </a:rPr>
              <a:t> </a:t>
            </a:r>
            <a:r>
              <a:rPr lang="en-US" sz="2400" dirty="0" smtClean="0">
                <a:solidFill>
                  <a:srgbClr val="FFFF00"/>
                </a:solidFill>
                <a:latin typeface="Bradley Hand ITC TT-Bold" charset="0"/>
                <a:sym typeface="Bradley Hand ITC TT-Bold" charset="0"/>
              </a:rPr>
              <a:t>yellow</a:t>
            </a:r>
            <a:r>
              <a:rPr lang="en-US" sz="2400" dirty="0" smtClean="0">
                <a:solidFill>
                  <a:prstClr val="black">
                    <a:lumMod val="85000"/>
                    <a:lumOff val="15000"/>
                  </a:prstClr>
                </a:solidFill>
                <a:latin typeface="Bradley Hand ITC TT-Bold" charset="0"/>
                <a:sym typeface="Bradley Hand ITC TT-Bold" charset="0"/>
              </a:rPr>
              <a:t>)?</a:t>
            </a:r>
          </a:p>
          <a:p>
            <a:pPr algn="ctr" eaLnBrk="0" fontAlgn="base" hangingPunct="0">
              <a:spcBef>
                <a:spcPct val="0"/>
              </a:spcBef>
              <a:spcAft>
                <a:spcPct val="0"/>
              </a:spcAft>
              <a:defRPr/>
            </a:pPr>
            <a:endParaRPr lang="en-US" sz="1000" dirty="0" smtClean="0">
              <a:solidFill>
                <a:srgbClr val="ED7D31">
                  <a:lumMod val="75000"/>
                </a:srgbClr>
              </a:solidFill>
              <a:latin typeface="Bradley Hand ITC TT-Bold" charset="0"/>
              <a:sym typeface="Bradley Hand ITC TT-Bold" charset="0"/>
            </a:endParaRPr>
          </a:p>
          <a:p>
            <a:pPr algn="ctr" eaLnBrk="0" fontAlgn="base" hangingPunct="0">
              <a:spcBef>
                <a:spcPct val="0"/>
              </a:spcBef>
              <a:spcAft>
                <a:spcPct val="0"/>
              </a:spcAft>
              <a:defRPr/>
            </a:pPr>
            <a:r>
              <a:rPr lang="en-US" sz="2400" dirty="0" smtClean="0">
                <a:solidFill>
                  <a:srgbClr val="C00000"/>
                </a:solidFill>
                <a:latin typeface="Bradley Hand ITC TT-Bold" charset="0"/>
                <a:sym typeface="Bradley Hand ITC TT-Bold" charset="0"/>
              </a:rPr>
              <a:t>Did </a:t>
            </a:r>
            <a:r>
              <a:rPr lang="en-US" sz="2400" dirty="0">
                <a:solidFill>
                  <a:srgbClr val="C00000"/>
                </a:solidFill>
                <a:latin typeface="Bradley Hand ITC TT-Bold" charset="0"/>
                <a:sym typeface="Bradley Hand ITC TT-Bold" charset="0"/>
              </a:rPr>
              <a:t>you hit the bullseye? </a:t>
            </a: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24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a:solidFill>
                <a:srgbClr val="C00000"/>
              </a:solidFill>
              <a:latin typeface="Bradley Hand ITC TT-Bold" charset="0"/>
              <a:sym typeface="Bradley Hand ITC TT-Bold" charset="0"/>
            </a:endParaRPr>
          </a:p>
          <a:p>
            <a:pPr algn="ctr" eaLnBrk="0" fontAlgn="base" hangingPunct="0">
              <a:spcBef>
                <a:spcPct val="0"/>
              </a:spcBef>
              <a:spcAft>
                <a:spcPct val="0"/>
              </a:spcAft>
              <a:defRPr/>
            </a:pPr>
            <a:endParaRPr lang="en-US" sz="800" dirty="0" smtClean="0">
              <a:solidFill>
                <a:srgbClr val="C00000"/>
              </a:solidFill>
              <a:latin typeface="Bradley Hand ITC TT-Bold" charset="0"/>
              <a:sym typeface="Bradley Hand ITC TT-Bold" charset="0"/>
            </a:endParaRPr>
          </a:p>
        </p:txBody>
      </p:sp>
      <p:sp>
        <p:nvSpPr>
          <p:cNvPr id="3" name="Rectangle 2"/>
          <p:cNvSpPr/>
          <p:nvPr/>
        </p:nvSpPr>
        <p:spPr>
          <a:xfrm>
            <a:off x="1752600" y="693084"/>
            <a:ext cx="8610600" cy="461665"/>
          </a:xfrm>
          <a:prstGeom prst="rect">
            <a:avLst/>
          </a:prstGeom>
        </p:spPr>
        <p:txBody>
          <a:bodyPr wrap="square">
            <a:spAutoFit/>
          </a:bodyPr>
          <a:lstStyle/>
          <a:p>
            <a:pPr marL="317500" algn="ctr">
              <a:spcBef>
                <a:spcPts val="2000"/>
              </a:spcBef>
              <a:buSzPct val="46000"/>
              <a:defRPr/>
            </a:pPr>
            <a:r>
              <a:rPr lang="en-US" sz="2400" i="1" kern="0" dirty="0">
                <a:solidFill>
                  <a:prstClr val="black"/>
                </a:solidFill>
                <a:latin typeface="Georgia"/>
                <a:sym typeface="Times" panose="02020603050405020304" pitchFamily="18" charset="0"/>
              </a:rPr>
              <a:t>Discuss at your </a:t>
            </a:r>
            <a:r>
              <a:rPr lang="en-US" sz="2400" i="1" kern="0" dirty="0" smtClean="0">
                <a:solidFill>
                  <a:prstClr val="black"/>
                </a:solidFill>
                <a:latin typeface="Georgia"/>
                <a:sym typeface="Times" panose="02020603050405020304" pitchFamily="18" charset="0"/>
              </a:rPr>
              <a:t>table.</a:t>
            </a:r>
            <a:endParaRPr lang="en-US" sz="2400" i="1" kern="0" dirty="0">
              <a:solidFill>
                <a:prstClr val="black"/>
              </a:solidFill>
              <a:latin typeface="Georgia"/>
              <a:sym typeface="Times" panose="02020603050405020304"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23876"/>
            <a:ext cx="2133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4750" y="4423876"/>
            <a:ext cx="212725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819400" y="32869"/>
            <a:ext cx="6781800" cy="707886"/>
          </a:xfrm>
          <a:prstGeom prst="rect">
            <a:avLst/>
          </a:prstGeom>
          <a:noFill/>
        </p:spPr>
        <p:txBody>
          <a:bodyPr wrap="square" rtlCol="0">
            <a:spAutoFit/>
          </a:bodyPr>
          <a:lstStyle/>
          <a:p>
            <a:pPr algn="ctr"/>
            <a:r>
              <a:rPr lang="en-US" sz="4000" b="1" u="sng" dirty="0" smtClean="0">
                <a:solidFill>
                  <a:srgbClr val="ED7D31"/>
                </a:solidFill>
              </a:rPr>
              <a:t>Let’s Review</a:t>
            </a:r>
            <a:endParaRPr lang="en-US" sz="4000" b="1" u="sng" dirty="0">
              <a:solidFill>
                <a:srgbClr val="ED7D31"/>
              </a:solidFill>
            </a:endParaRPr>
          </a:p>
        </p:txBody>
      </p:sp>
      <p:sp>
        <p:nvSpPr>
          <p:cNvPr id="5" name="Rectangle 4"/>
          <p:cNvSpPr/>
          <p:nvPr/>
        </p:nvSpPr>
        <p:spPr>
          <a:xfrm>
            <a:off x="2289089" y="5013622"/>
            <a:ext cx="7537621" cy="954107"/>
          </a:xfrm>
          <a:prstGeom prst="rect">
            <a:avLst/>
          </a:prstGeom>
        </p:spPr>
        <p:txBody>
          <a:bodyPr wrap="square">
            <a:spAutoFit/>
          </a:bodyPr>
          <a:lstStyle/>
          <a:p>
            <a:pPr lvl="0" algn="ctr"/>
            <a:r>
              <a:rPr lang="en-US" sz="2800" i="1" dirty="0" smtClean="0">
                <a:solidFill>
                  <a:srgbClr val="7030A0"/>
                </a:solidFill>
                <a:latin typeface="Times New Roman" panose="02020603050405020304" pitchFamily="18" charset="0"/>
                <a:ea typeface="Times New Roman" panose="02020603050405020304" pitchFamily="18" charset="0"/>
              </a:rPr>
              <a:t>Learning </a:t>
            </a:r>
            <a:r>
              <a:rPr lang="en-US" sz="2800" i="1" dirty="0">
                <a:solidFill>
                  <a:srgbClr val="7030A0"/>
                </a:solidFill>
                <a:latin typeface="Times New Roman" panose="02020603050405020304" pitchFamily="18" charset="0"/>
                <a:ea typeface="Times New Roman" panose="02020603050405020304" pitchFamily="18" charset="0"/>
              </a:rPr>
              <a:t>Target: Understand the principles and forms of taxation in the </a:t>
            </a:r>
            <a:r>
              <a:rPr lang="en-US" sz="2800" i="1" dirty="0" smtClean="0">
                <a:solidFill>
                  <a:srgbClr val="7030A0"/>
                </a:solidFill>
                <a:latin typeface="Times New Roman" panose="02020603050405020304" pitchFamily="18" charset="0"/>
                <a:ea typeface="Times New Roman" panose="02020603050405020304" pitchFamily="18" charset="0"/>
              </a:rPr>
              <a:t>U.S.</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46475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3207434"/>
          </a:xfrm>
        </p:spPr>
        <p:txBody>
          <a:bodyPr>
            <a:normAutofit/>
          </a:bodyPr>
          <a:lstStyle/>
          <a:p>
            <a:pPr algn="ctr">
              <a:spcBef>
                <a:spcPts val="1000"/>
              </a:spcBef>
            </a:pPr>
            <a:r>
              <a:rPr lang="en-US" b="1" u="sng" dirty="0" smtClean="0">
                <a:solidFill>
                  <a:schemeClr val="accent5"/>
                </a:solidFill>
              </a:rPr>
              <a:t>ECONOMICS</a:t>
            </a:r>
            <a:br>
              <a:rPr lang="en-US" b="1" u="sng" dirty="0" smtClean="0">
                <a:solidFill>
                  <a:schemeClr val="accent5"/>
                </a:solidFill>
              </a:rPr>
            </a:br>
            <a:r>
              <a:rPr lang="en-US" sz="1200" b="1" u="sng" dirty="0" smtClean="0">
                <a:solidFill>
                  <a:schemeClr val="accent5"/>
                </a:solidFill>
              </a:rPr>
              <a:t/>
            </a:r>
            <a:br>
              <a:rPr lang="en-US" sz="1200" b="1" u="sng" dirty="0" smtClean="0">
                <a:solidFill>
                  <a:schemeClr val="accent5"/>
                </a:solidFill>
              </a:rPr>
            </a:br>
            <a:r>
              <a:rPr lang="en-US" sz="3600" dirty="0" smtClean="0">
                <a:solidFill>
                  <a:srgbClr val="70AD47">
                    <a:lumMod val="75000"/>
                  </a:srgbClr>
                </a:solidFill>
                <a:latin typeface="Calibri" panose="020F0502020204030204"/>
                <a:ea typeface="+mn-ea"/>
                <a:cs typeface="+mn-cs"/>
              </a:rPr>
              <a:t>Chapter 16.4:  Taxation</a:t>
            </a:r>
            <a:br>
              <a:rPr lang="en-US" sz="3600" dirty="0" smtClean="0">
                <a:solidFill>
                  <a:srgbClr val="70AD47">
                    <a:lumMod val="75000"/>
                  </a:srgbClr>
                </a:solidFill>
                <a:latin typeface="Calibri" panose="020F0502020204030204"/>
                <a:ea typeface="+mn-ea"/>
                <a:cs typeface="+mn-cs"/>
              </a:rPr>
            </a:br>
            <a:r>
              <a:rPr lang="en-US" sz="3600" i="1" dirty="0" smtClean="0">
                <a:solidFill>
                  <a:srgbClr val="7030A0"/>
                </a:solidFill>
                <a:latin typeface="Times New Roman" panose="02020603050405020304" pitchFamily="18" charset="0"/>
                <a:ea typeface="Times New Roman" panose="02020603050405020304" pitchFamily="18" charset="0"/>
              </a:rPr>
              <a:t>Learning </a:t>
            </a:r>
            <a:r>
              <a:rPr lang="en-US" sz="3600" i="1" dirty="0">
                <a:solidFill>
                  <a:srgbClr val="7030A0"/>
                </a:solidFill>
                <a:latin typeface="Times New Roman" panose="02020603050405020304" pitchFamily="18" charset="0"/>
                <a:ea typeface="Times New Roman" panose="02020603050405020304" pitchFamily="18" charset="0"/>
              </a:rPr>
              <a:t>Target: Understand the principles and forms of taxation in the U.S.</a:t>
            </a:r>
            <a:r>
              <a:rPr lang="en-US" sz="3200" dirty="0">
                <a:solidFill>
                  <a:prstClr val="black"/>
                </a:solidFill>
                <a:latin typeface="Times New Roman" panose="02020603050405020304" pitchFamily="18" charset="0"/>
                <a:ea typeface="Times New Roman" panose="02020603050405020304" pitchFamily="18" charset="0"/>
              </a:rPr>
              <a:t/>
            </a:r>
            <a:br>
              <a:rPr lang="en-US" sz="3200" dirty="0">
                <a:solidFill>
                  <a:prstClr val="black"/>
                </a:solidFill>
                <a:latin typeface="Times New Roman" panose="02020603050405020304" pitchFamily="18" charset="0"/>
                <a:ea typeface="Times New Roman" panose="02020603050405020304" pitchFamily="18" charset="0"/>
              </a:rPr>
            </a:br>
            <a:endParaRPr lang="en-US" sz="3100" dirty="0">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0" y="3392377"/>
            <a:ext cx="12192000" cy="3465623"/>
          </a:xfrm>
        </p:spPr>
        <p:txBody>
          <a:bodyPr>
            <a:normAutofit/>
          </a:bodyPr>
          <a:lstStyle/>
          <a:p>
            <a:pPr marL="0" lvl="0" indent="0" algn="ctr">
              <a:spcBef>
                <a:spcPts val="0"/>
              </a:spcBef>
              <a:buClr>
                <a:srgbClr val="83992A"/>
              </a:buClr>
              <a:buNone/>
            </a:pPr>
            <a:r>
              <a:rPr lang="en-US" sz="2800" b="1" i="1" u="sng" dirty="0" smtClean="0">
                <a:solidFill>
                  <a:srgbClr val="002060"/>
                </a:solidFill>
                <a:latin typeface="Times New Roman" panose="02020603050405020304" pitchFamily="18" charset="0"/>
                <a:ea typeface="Times New Roman" panose="02020603050405020304" pitchFamily="18" charset="0"/>
              </a:rPr>
              <a:t>Success </a:t>
            </a:r>
            <a:r>
              <a:rPr lang="en-US" sz="2800" b="1" i="1" u="sng" dirty="0">
                <a:solidFill>
                  <a:srgbClr val="002060"/>
                </a:solidFill>
                <a:latin typeface="Times New Roman" panose="02020603050405020304" pitchFamily="18" charset="0"/>
                <a:ea typeface="Times New Roman" panose="02020603050405020304" pitchFamily="18" charset="0"/>
              </a:rPr>
              <a:t>Criteria</a:t>
            </a:r>
          </a:p>
          <a:p>
            <a:pPr marL="0" lvl="0" indent="0" algn="ctr">
              <a:buClr>
                <a:srgbClr val="83992A"/>
              </a:buClr>
              <a:buNone/>
            </a:pPr>
            <a:r>
              <a:rPr lang="en-US" sz="2500" b="1" dirty="0">
                <a:solidFill>
                  <a:prstClr val="black"/>
                </a:solidFill>
              </a:rPr>
              <a:t>You should be able to</a:t>
            </a:r>
            <a:r>
              <a:rPr lang="en-US" sz="2500" b="1" dirty="0" smtClean="0">
                <a:solidFill>
                  <a:prstClr val="black"/>
                </a:solidFill>
              </a:rPr>
              <a:t>…</a:t>
            </a:r>
            <a:endParaRPr lang="en-US" sz="2500" i="1" dirty="0" smtClean="0">
              <a:solidFill>
                <a:prstClr val="black"/>
              </a:solidFill>
            </a:endParaRPr>
          </a:p>
          <a:p>
            <a:pPr marL="0" lvl="0" indent="0" algn="ctr">
              <a:buClr>
                <a:srgbClr val="83992A"/>
              </a:buClr>
              <a:buNone/>
            </a:pPr>
            <a:r>
              <a:rPr lang="en-US" sz="3600" i="1" dirty="0" smtClean="0">
                <a:solidFill>
                  <a:prstClr val="black"/>
                </a:solidFill>
              </a:rPr>
              <a:t>1</a:t>
            </a:r>
            <a:r>
              <a:rPr lang="en-US" sz="3600" i="1" dirty="0">
                <a:solidFill>
                  <a:prstClr val="black"/>
                </a:solidFill>
              </a:rPr>
              <a:t>. </a:t>
            </a:r>
            <a:r>
              <a:rPr lang="en-US" sz="3600" i="1" dirty="0" smtClean="0">
                <a:solidFill>
                  <a:prstClr val="black"/>
                </a:solidFill>
              </a:rPr>
              <a:t>Identify </a:t>
            </a:r>
            <a:r>
              <a:rPr lang="en-US" sz="3600" i="1" dirty="0">
                <a:solidFill>
                  <a:prstClr val="black"/>
                </a:solidFill>
              </a:rPr>
              <a:t>various means the government uses to raise revenue</a:t>
            </a:r>
          </a:p>
          <a:p>
            <a:pPr marL="0" lvl="0" indent="0" algn="ctr">
              <a:buClr>
                <a:srgbClr val="83992A"/>
              </a:buClr>
              <a:buNone/>
            </a:pPr>
            <a:r>
              <a:rPr lang="en-US" sz="3600" i="1" dirty="0">
                <a:solidFill>
                  <a:prstClr val="black"/>
                </a:solidFill>
              </a:rPr>
              <a:t>2. Analyze how the U.S. pays for services including national defense</a:t>
            </a:r>
          </a:p>
          <a:p>
            <a:pPr marL="0" lvl="0" indent="0" algn="ctr">
              <a:buClr>
                <a:srgbClr val="83992A"/>
              </a:buClr>
              <a:buNone/>
            </a:pPr>
            <a:r>
              <a:rPr lang="en-US" sz="3600" i="1" dirty="0">
                <a:solidFill>
                  <a:prstClr val="black"/>
                </a:solidFill>
              </a:rPr>
              <a:t>3. Compare and contrast different forms of taxation</a:t>
            </a:r>
          </a:p>
          <a:p>
            <a:pPr marL="0" lvl="0" indent="0" algn="ctr">
              <a:buClr>
                <a:srgbClr val="83992A"/>
              </a:buClr>
              <a:buNone/>
            </a:pPr>
            <a:endParaRPr lang="en-US" sz="3600" i="1" dirty="0" smtClean="0">
              <a:solidFill>
                <a:prstClr val="black"/>
              </a:solidFill>
            </a:endParaRPr>
          </a:p>
        </p:txBody>
      </p:sp>
    </p:spTree>
    <p:extLst>
      <p:ext uri="{BB962C8B-B14F-4D97-AF65-F5344CB8AC3E}">
        <p14:creationId xmlns:p14="http://schemas.microsoft.com/office/powerpoint/2010/main" val="30602909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55689790"/>
              </p:ext>
            </p:extLst>
          </p:nvPr>
        </p:nvGraphicFramePr>
        <p:xfrm>
          <a:off x="0" y="0"/>
          <a:ext cx="12192000" cy="3573379"/>
        </p:xfrm>
        <a:graphic>
          <a:graphicData uri="http://schemas.openxmlformats.org/drawingml/2006/table">
            <a:tbl>
              <a:tblPr firstRow="1" firstCol="1" lastRow="1" lastCol="1" bandRow="1" bandCol="1">
                <a:tableStyleId>{5C22544A-7EE6-4342-B048-85BDC9FD1C3A}</a:tableStyleId>
              </a:tblPr>
              <a:tblGrid>
                <a:gridCol w="4109804"/>
                <a:gridCol w="8082196"/>
              </a:tblGrid>
              <a:tr h="3573379">
                <a:tc>
                  <a:txBody>
                    <a:bodyPr/>
                    <a:lstStyle/>
                    <a:p>
                      <a:pPr marL="0" marR="0" algn="ctr">
                        <a:lnSpc>
                          <a:spcPct val="107000"/>
                        </a:lnSpc>
                        <a:spcBef>
                          <a:spcPts val="0"/>
                        </a:spcBef>
                        <a:spcAft>
                          <a:spcPts val="0"/>
                        </a:spcAft>
                        <a:tabLst>
                          <a:tab pos="4162425" algn="l"/>
                        </a:tabLst>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What is a proportional tax?</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4162425" algn="l"/>
                        </a:tabLs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see table on p. 432)</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4162425" algn="l"/>
                        </a:tabLs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tax that takes the same percentage of all incomes.  As income rises, the amount of tax paid also rises.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4162425" algn="l"/>
                        </a:tabLst>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Examples: </a:t>
                      </a:r>
                      <a:r>
                        <a:rPr lang="en-US" sz="3500" dirty="0" smtClean="0">
                          <a:effectLst/>
                          <a:latin typeface="Times New Roman" panose="02020603050405020304" pitchFamily="18" charset="0"/>
                          <a:ea typeface="Times New Roman" panose="02020603050405020304" pitchFamily="18" charset="0"/>
                          <a:cs typeface="Times New Roman" panose="02020603050405020304" pitchFamily="18" charset="0"/>
                        </a:rPr>
                        <a:t>Sales </a:t>
                      </a:r>
                      <a:r>
                        <a:rPr lang="en-US" sz="3500" dirty="0">
                          <a:effectLst/>
                          <a:latin typeface="Times New Roman" panose="02020603050405020304" pitchFamily="18" charset="0"/>
                          <a:ea typeface="Times New Roman" panose="02020603050405020304" pitchFamily="18" charset="0"/>
                          <a:cs typeface="Times New Roman" panose="02020603050405020304" pitchFamily="18" charset="0"/>
                        </a:rPr>
                        <a:t>tax, Property tax, Social Security tax (FICA), </a:t>
                      </a:r>
                      <a:r>
                        <a:rPr lang="en-US" sz="3500" dirty="0" smtClean="0">
                          <a:effectLst/>
                          <a:latin typeface="Times New Roman" panose="02020603050405020304" pitchFamily="18" charset="0"/>
                          <a:ea typeface="Times New Roman" panose="02020603050405020304" pitchFamily="18" charset="0"/>
                          <a:cs typeface="Times New Roman" panose="02020603050405020304" pitchFamily="18" charset="0"/>
                        </a:rPr>
                        <a:t>Customs duties</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006384598"/>
              </p:ext>
            </p:extLst>
          </p:nvPr>
        </p:nvGraphicFramePr>
        <p:xfrm>
          <a:off x="0" y="3557116"/>
          <a:ext cx="12192000" cy="3300884"/>
        </p:xfrm>
        <a:graphic>
          <a:graphicData uri="http://schemas.openxmlformats.org/drawingml/2006/table">
            <a:tbl>
              <a:tblPr firstRow="1" firstCol="1" lastRow="1" lastCol="1" bandRow="1" bandCol="1">
                <a:tableStyleId>{5C22544A-7EE6-4342-B048-85BDC9FD1C3A}</a:tableStyleId>
              </a:tblPr>
              <a:tblGrid>
                <a:gridCol w="4109805"/>
                <a:gridCol w="8082195"/>
              </a:tblGrid>
              <a:tr h="3300884">
                <a:tc>
                  <a:txBody>
                    <a:bodyPr/>
                    <a:lstStyle/>
                    <a:p>
                      <a:pPr marL="0" marR="0" algn="ctr">
                        <a:lnSpc>
                          <a:spcPct val="107000"/>
                        </a:lnSpc>
                        <a:spcBef>
                          <a:spcPts val="0"/>
                        </a:spcBef>
                        <a:spcAft>
                          <a:spcPts val="0"/>
                        </a:spcAft>
                        <a:tabLst>
                          <a:tab pos="4162425" algn="l"/>
                        </a:tabLst>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What is a progressive tax?</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4162425" algn="l"/>
                        </a:tabLst>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4162425" algn="l"/>
                        </a:tabLs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see table on p. 432</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4162425" algn="l"/>
                        </a:tabLs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tax that takes a larger percentage of higher incomes than of lower incomes (see ability-to-pay principle).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4162425" algn="l"/>
                        </a:tabLst>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Examples:  </a:t>
                      </a:r>
                      <a:r>
                        <a:rPr lang="en-US" sz="3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Federal income tax, Corporate tax, Estate tax, Gift tax  </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7399278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82443054"/>
              </p:ext>
            </p:extLst>
          </p:nvPr>
        </p:nvGraphicFramePr>
        <p:xfrm>
          <a:off x="0" y="0"/>
          <a:ext cx="12192000" cy="4565904"/>
        </p:xfrm>
        <a:graphic>
          <a:graphicData uri="http://schemas.openxmlformats.org/drawingml/2006/table">
            <a:tbl>
              <a:tblPr firstRow="1" firstCol="1" lastRow="1" lastCol="1" bandRow="1" bandCol="1">
                <a:tableStyleId>{5C22544A-7EE6-4342-B048-85BDC9FD1C3A}</a:tableStyleId>
              </a:tblPr>
              <a:tblGrid>
                <a:gridCol w="4109804"/>
                <a:gridCol w="8082196"/>
              </a:tblGrid>
              <a:tr h="0">
                <a:tc>
                  <a:txBody>
                    <a:bodyPr/>
                    <a:lstStyle/>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What is a regressive tax?</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see table on p. 432)</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4162425" algn="l"/>
                        </a:tabLst>
                      </a:pP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tax that takes a larger percentage of lower incomes than of higher incomes.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Examples:  </a:t>
                      </a:r>
                      <a:r>
                        <a:rPr lang="en-US" sz="4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Sales tax (currently 6% in Michigan), Excise (use) </a:t>
                      </a:r>
                      <a:r>
                        <a:rPr lang="en-US" sz="4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tax</a:t>
                      </a:r>
                    </a:p>
                    <a:p>
                      <a:pPr marL="0" marR="0" algn="ctr">
                        <a:lnSpc>
                          <a:spcPct val="107000"/>
                        </a:lnSpc>
                        <a:spcBef>
                          <a:spcPts val="0"/>
                        </a:spcBef>
                        <a:spcAft>
                          <a:spcPts val="0"/>
                        </a:spcAft>
                        <a:tabLst>
                          <a:tab pos="4162425" algn="l"/>
                        </a:tabLst>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7676140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71118787"/>
              </p:ext>
            </p:extLst>
          </p:nvPr>
        </p:nvGraphicFramePr>
        <p:xfrm>
          <a:off x="0" y="0"/>
          <a:ext cx="12192000" cy="6858000"/>
        </p:xfrm>
        <a:graphic>
          <a:graphicData uri="http://schemas.openxmlformats.org/drawingml/2006/table">
            <a:tbl>
              <a:tblPr firstRow="1" firstCol="1" lastRow="1" lastCol="1" bandRow="1" bandCol="1">
                <a:tableStyleId>{5C22544A-7EE6-4342-B048-85BDC9FD1C3A}</a:tableStyleId>
              </a:tblPr>
              <a:tblGrid>
                <a:gridCol w="4109804"/>
                <a:gridCol w="8082196"/>
              </a:tblGrid>
              <a:tr h="6858000">
                <a:tc>
                  <a:txBody>
                    <a:bodyPr/>
                    <a:lstStyle/>
                    <a:p>
                      <a:pPr marL="0" marR="0" algn="ctr">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What is an excise tax?</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4162425" algn="l"/>
                        </a:tabLst>
                      </a:pPr>
                      <a:r>
                        <a:rPr lang="en-US" sz="4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Excise </a:t>
                      </a:r>
                      <a:r>
                        <a:rPr lang="en-US" sz="4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taxes are taxes paid when purchases are made on a specific good, such as gasoline. Excise taxes are often included in the price of the product. There are also excise taxes on activities, such as on wagering or on highway usage by trucks.  </a:t>
                      </a:r>
                      <a:r>
                        <a:rPr lang="en-US" sz="4000" u="sng"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www.irs.gov</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4162425" algn="l"/>
                        </a:tabLst>
                      </a:pP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Examples:  </a:t>
                      </a:r>
                      <a:r>
                        <a:rPr lang="en-US" sz="4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Fuel tax (gas and diesel), Alcohol tax, Cigarette </a:t>
                      </a:r>
                      <a:r>
                        <a:rPr lang="en-US" sz="4000" dirty="0" smtClean="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tax</a:t>
                      </a:r>
                      <a:r>
                        <a:rPr lang="en-US" sz="4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7723571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3427</TotalTime>
  <Words>599</Words>
  <Application>Microsoft Office PowerPoint</Application>
  <PresentationFormat>Widescreen</PresentationFormat>
  <Paragraphs>104</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Bradley Hand ITC TT-Bold</vt:lpstr>
      <vt:lpstr>Calibri</vt:lpstr>
      <vt:lpstr>Calibri Light</vt:lpstr>
      <vt:lpstr>Georgia</vt:lpstr>
      <vt:lpstr>Times</vt:lpstr>
      <vt:lpstr>Times New Roman</vt:lpstr>
      <vt:lpstr>Office Theme</vt:lpstr>
      <vt:lpstr>ECONOMICS  Chapter 16.4:  Taxation Learning Target: Understand the principles and forms of taxation in the U.S. </vt:lpstr>
      <vt:lpstr>PowerPoint Presentation</vt:lpstr>
      <vt:lpstr>PowerPoint Presentation</vt:lpstr>
      <vt:lpstr>PowerPoint Presentation</vt:lpstr>
      <vt:lpstr>PowerPoint Presentation</vt:lpstr>
      <vt:lpstr>ECONOMICS  Chapter 16.4:  Taxation Learning Target: Understand the principles and forms of taxation in the U.S. </vt:lpstr>
      <vt:lpstr>PowerPoint Presentation</vt:lpstr>
      <vt:lpstr>PowerPoint Presentation</vt:lpstr>
      <vt:lpstr>PowerPoint Presentation</vt:lpstr>
      <vt:lpstr>PowerPoint Presentation</vt:lpstr>
      <vt:lpstr>ECONOMICS  Chapter 16.4:  Taxation Learning Target: Understand the principles and forms of taxation in the U.S.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dc:title>
  <dc:creator>Richard Davis</dc:creator>
  <cp:lastModifiedBy>Richard Davis</cp:lastModifiedBy>
  <cp:revision>114</cp:revision>
  <dcterms:created xsi:type="dcterms:W3CDTF">2015-09-14T18:35:59Z</dcterms:created>
  <dcterms:modified xsi:type="dcterms:W3CDTF">2019-01-08T12:44:53Z</dcterms:modified>
</cp:coreProperties>
</file>