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421" r:id="rId2"/>
    <p:sldId id="422" r:id="rId3"/>
    <p:sldId id="405" r:id="rId4"/>
    <p:sldId id="412" r:id="rId5"/>
    <p:sldId id="423" r:id="rId6"/>
    <p:sldId id="414" r:id="rId7"/>
    <p:sldId id="400" r:id="rId8"/>
    <p:sldId id="424" r:id="rId9"/>
    <p:sldId id="416" r:id="rId10"/>
    <p:sldId id="425" r:id="rId11"/>
    <p:sldId id="419" r:id="rId12"/>
    <p:sldId id="420" r:id="rId13"/>
    <p:sldId id="403" r:id="rId14"/>
    <p:sldId id="426" r:id="rId15"/>
    <p:sldId id="427" r:id="rId16"/>
    <p:sldId id="428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664" autoAdjust="0"/>
    <p:restoredTop sz="94660"/>
  </p:normalViewPr>
  <p:slideViewPr>
    <p:cSldViewPr snapToGrid="0">
      <p:cViewPr varScale="1">
        <p:scale>
          <a:sx n="92" d="100"/>
          <a:sy n="92" d="100"/>
        </p:scale>
        <p:origin x="31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B6837-392C-4871-99C6-1F67DD41EF81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6DED6-EBE5-4326-9C7B-38267CBA2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26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B6837-392C-4871-99C6-1F67DD41EF81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6DED6-EBE5-4326-9C7B-38267CBA2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644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B6837-392C-4871-99C6-1F67DD41EF81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6DED6-EBE5-4326-9C7B-38267CBA2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073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B6837-392C-4871-99C6-1F67DD41EF81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6DED6-EBE5-4326-9C7B-38267CBA2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47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B6837-392C-4871-99C6-1F67DD41EF81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6DED6-EBE5-4326-9C7B-38267CBA2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120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B6837-392C-4871-99C6-1F67DD41EF81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6DED6-EBE5-4326-9C7B-38267CBA2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834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B6837-392C-4871-99C6-1F67DD41EF81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6DED6-EBE5-4326-9C7B-38267CBA2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136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B6837-392C-4871-99C6-1F67DD41EF81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6DED6-EBE5-4326-9C7B-38267CBA2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787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B6837-392C-4871-99C6-1F67DD41EF81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6DED6-EBE5-4326-9C7B-38267CBA2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442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B6837-392C-4871-99C6-1F67DD41EF81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6DED6-EBE5-4326-9C7B-38267CBA2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109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B6837-392C-4871-99C6-1F67DD41EF81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6DED6-EBE5-4326-9C7B-38267CBA2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744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B6837-392C-4871-99C6-1F67DD41EF81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6DED6-EBE5-4326-9C7B-38267CBA2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768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sdebtclock.org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3207434"/>
          </a:xfrm>
        </p:spPr>
        <p:txBody>
          <a:bodyPr>
            <a:normAutofit fontScale="90000"/>
          </a:bodyPr>
          <a:lstStyle/>
          <a:p>
            <a:pPr algn="ctr">
              <a:spcBef>
                <a:spcPts val="1000"/>
              </a:spcBef>
            </a:pPr>
            <a:r>
              <a:rPr lang="en-US" b="1" u="sng" dirty="0" smtClean="0">
                <a:solidFill>
                  <a:schemeClr val="accent5"/>
                </a:solidFill>
              </a:rPr>
              <a:t>ECONOMICS</a:t>
            </a:r>
            <a:br>
              <a:rPr lang="en-US" b="1" u="sng" dirty="0" smtClean="0">
                <a:solidFill>
                  <a:schemeClr val="accent5"/>
                </a:solidFill>
              </a:rPr>
            </a:br>
            <a:r>
              <a:rPr lang="en-US" sz="1200" b="1" u="sng" dirty="0" smtClean="0">
                <a:solidFill>
                  <a:schemeClr val="accent5"/>
                </a:solidFill>
              </a:rPr>
              <a:t/>
            </a:r>
            <a:br>
              <a:rPr lang="en-US" sz="1200" b="1" u="sng" dirty="0" smtClean="0">
                <a:solidFill>
                  <a:schemeClr val="accent5"/>
                </a:solidFill>
              </a:rPr>
            </a:br>
            <a:r>
              <a:rPr lang="en-US" sz="3600" dirty="0" smtClean="0">
                <a:solidFill>
                  <a:srgbClr val="70AD47">
                    <a:lumMod val="75000"/>
                  </a:srgbClr>
                </a:solidFill>
                <a:latin typeface="Calibri" panose="020F0502020204030204"/>
                <a:ea typeface="+mn-ea"/>
                <a:cs typeface="+mn-cs"/>
              </a:rPr>
              <a:t>Chapter 16.3:  </a:t>
            </a:r>
            <a:r>
              <a:rPr lang="en-US" sz="3600" dirty="0">
                <a:solidFill>
                  <a:srgbClr val="70AD47">
                    <a:lumMod val="75000"/>
                  </a:srgbClr>
                </a:solidFill>
                <a:latin typeface="Calibri" panose="020F0502020204030204"/>
                <a:ea typeface="+mn-ea"/>
                <a:cs typeface="+mn-cs"/>
              </a:rPr>
              <a:t>The Federal Budget and the National Debt</a:t>
            </a:r>
            <a:br>
              <a:rPr lang="en-US" sz="3600" dirty="0">
                <a:solidFill>
                  <a:srgbClr val="70AD47">
                    <a:lumMod val="75000"/>
                  </a:srgbClr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en-US" sz="1200" dirty="0" smtClean="0">
                <a:solidFill>
                  <a:srgbClr val="70AD47">
                    <a:lumMod val="75000"/>
                  </a:srgbClr>
                </a:solidFill>
                <a:latin typeface="Calibri" panose="020F0502020204030204"/>
                <a:ea typeface="+mn-ea"/>
                <a:cs typeface="+mn-cs"/>
              </a:rPr>
              <a:t/>
            </a:r>
            <a:br>
              <a:rPr lang="en-US" sz="1200" dirty="0" smtClean="0">
                <a:solidFill>
                  <a:srgbClr val="70AD47">
                    <a:lumMod val="75000"/>
                  </a:srgbClr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en-US" sz="3100" i="1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Learning </a:t>
            </a:r>
            <a:r>
              <a:rPr lang="en-US" sz="3100" i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Target: Understand how the federal government prepares a budget and borrows; Understand the National Debt and the largest government </a:t>
            </a:r>
            <a:r>
              <a:rPr lang="en-US" sz="3100" i="1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expenses</a:t>
            </a:r>
            <a:r>
              <a:rPr lang="en-US" sz="3100" dirty="0" smtClean="0">
                <a:solidFill>
                  <a:srgbClr val="70AD47">
                    <a:lumMod val="75000"/>
                  </a:srgbClr>
                </a:solidFill>
                <a:latin typeface="Calibri" panose="020F0502020204030204"/>
                <a:ea typeface="+mn-ea"/>
                <a:cs typeface="+mn-cs"/>
              </a:rPr>
              <a:t/>
            </a:r>
            <a:br>
              <a:rPr lang="en-US" sz="3100" dirty="0" smtClean="0">
                <a:solidFill>
                  <a:srgbClr val="70AD47">
                    <a:lumMod val="75000"/>
                  </a:srgbClr>
                </a:solidFill>
                <a:latin typeface="Calibri" panose="020F0502020204030204"/>
                <a:ea typeface="+mn-ea"/>
                <a:cs typeface="+mn-cs"/>
              </a:rPr>
            </a:br>
            <a:endParaRPr lang="en-US" sz="3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742" y="3392377"/>
            <a:ext cx="11762509" cy="3465623"/>
          </a:xfrm>
        </p:spPr>
        <p:txBody>
          <a:bodyPr>
            <a:normAutofit fontScale="92500" lnSpcReduction="10000"/>
          </a:bodyPr>
          <a:lstStyle/>
          <a:p>
            <a:pPr marL="0" lvl="0" indent="0" algn="ctr">
              <a:spcBef>
                <a:spcPts val="0"/>
              </a:spcBef>
              <a:buClr>
                <a:srgbClr val="83992A"/>
              </a:buClr>
              <a:buNone/>
            </a:pPr>
            <a:r>
              <a:rPr lang="en-US" sz="2800" b="1" i="1" u="sng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Success </a:t>
            </a:r>
            <a:r>
              <a:rPr lang="en-US" sz="2800" b="1" i="1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Criteria</a:t>
            </a:r>
          </a:p>
          <a:p>
            <a:pPr marL="0" lvl="0" indent="0" algn="ctr">
              <a:buClr>
                <a:srgbClr val="83992A"/>
              </a:buClr>
              <a:buNone/>
            </a:pPr>
            <a:r>
              <a:rPr lang="en-US" sz="2500" b="1" dirty="0">
                <a:solidFill>
                  <a:prstClr val="black"/>
                </a:solidFill>
              </a:rPr>
              <a:t>You should be able to</a:t>
            </a:r>
            <a:r>
              <a:rPr lang="en-US" sz="2500" b="1" dirty="0" smtClean="0">
                <a:solidFill>
                  <a:prstClr val="black"/>
                </a:solidFill>
              </a:rPr>
              <a:t>…</a:t>
            </a:r>
            <a:endParaRPr lang="en-US" sz="2500" i="1" dirty="0" smtClean="0">
              <a:solidFill>
                <a:prstClr val="black"/>
              </a:solidFill>
            </a:endParaRPr>
          </a:p>
          <a:p>
            <a:pPr marL="0" lvl="0" indent="0" algn="ctr">
              <a:buClr>
                <a:srgbClr val="83992A"/>
              </a:buClr>
              <a:buNone/>
            </a:pPr>
            <a:r>
              <a:rPr lang="en-US" sz="3600" i="1" dirty="0" smtClean="0">
                <a:solidFill>
                  <a:prstClr val="black"/>
                </a:solidFill>
              </a:rPr>
              <a:t>1. </a:t>
            </a:r>
            <a:r>
              <a:rPr lang="en-US" sz="3600" i="1" dirty="0">
                <a:solidFill>
                  <a:prstClr val="black"/>
                </a:solidFill>
              </a:rPr>
              <a:t>Explain how Congress and the president work together in the budget making process</a:t>
            </a:r>
          </a:p>
          <a:p>
            <a:pPr marL="0" lvl="0" indent="0" algn="ctr">
              <a:buClr>
                <a:srgbClr val="83992A"/>
              </a:buClr>
              <a:buNone/>
            </a:pPr>
            <a:r>
              <a:rPr lang="en-US" sz="3600" i="1" dirty="0">
                <a:solidFill>
                  <a:prstClr val="black"/>
                </a:solidFill>
              </a:rPr>
              <a:t>2. Describe a budget deficit, deficit financing</a:t>
            </a:r>
          </a:p>
          <a:p>
            <a:pPr marL="0" lvl="0" indent="0" algn="ctr">
              <a:buClr>
                <a:srgbClr val="83992A"/>
              </a:buClr>
              <a:buNone/>
            </a:pPr>
            <a:r>
              <a:rPr lang="en-US" sz="3600" i="1" dirty="0">
                <a:solidFill>
                  <a:prstClr val="black"/>
                </a:solidFill>
              </a:rPr>
              <a:t>and a budget surplus</a:t>
            </a:r>
          </a:p>
          <a:p>
            <a:pPr marL="0" lvl="0" indent="0" algn="ctr">
              <a:buClr>
                <a:srgbClr val="83992A"/>
              </a:buClr>
              <a:buNone/>
            </a:pPr>
            <a:r>
              <a:rPr lang="en-US" sz="3600" i="1" dirty="0">
                <a:solidFill>
                  <a:prstClr val="black"/>
                </a:solidFill>
              </a:rPr>
              <a:t>3. Identify reasons why we have a national </a:t>
            </a:r>
            <a:r>
              <a:rPr lang="en-US" sz="3600" i="1" dirty="0" smtClean="0">
                <a:solidFill>
                  <a:prstClr val="black"/>
                </a:solidFill>
              </a:rPr>
              <a:t>debt</a:t>
            </a:r>
          </a:p>
        </p:txBody>
      </p:sp>
    </p:spTree>
    <p:extLst>
      <p:ext uri="{BB962C8B-B14F-4D97-AF65-F5344CB8AC3E}">
        <p14:creationId xmlns:p14="http://schemas.microsoft.com/office/powerpoint/2010/main" val="1475502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3207434"/>
          </a:xfrm>
        </p:spPr>
        <p:txBody>
          <a:bodyPr>
            <a:normAutofit fontScale="90000"/>
          </a:bodyPr>
          <a:lstStyle/>
          <a:p>
            <a:pPr algn="ctr">
              <a:spcBef>
                <a:spcPts val="1000"/>
              </a:spcBef>
            </a:pPr>
            <a:r>
              <a:rPr lang="en-US" b="1" u="sng" dirty="0" smtClean="0">
                <a:solidFill>
                  <a:schemeClr val="accent5"/>
                </a:solidFill>
              </a:rPr>
              <a:t>ECONOMICS</a:t>
            </a:r>
            <a:br>
              <a:rPr lang="en-US" b="1" u="sng" dirty="0" smtClean="0">
                <a:solidFill>
                  <a:schemeClr val="accent5"/>
                </a:solidFill>
              </a:rPr>
            </a:br>
            <a:r>
              <a:rPr lang="en-US" sz="1200" b="1" u="sng" dirty="0" smtClean="0">
                <a:solidFill>
                  <a:schemeClr val="accent5"/>
                </a:solidFill>
              </a:rPr>
              <a:t/>
            </a:r>
            <a:br>
              <a:rPr lang="en-US" sz="1200" b="1" u="sng" dirty="0" smtClean="0">
                <a:solidFill>
                  <a:schemeClr val="accent5"/>
                </a:solidFill>
              </a:rPr>
            </a:br>
            <a:r>
              <a:rPr lang="en-US" sz="3600" dirty="0" smtClean="0">
                <a:solidFill>
                  <a:srgbClr val="70AD47">
                    <a:lumMod val="75000"/>
                  </a:srgbClr>
                </a:solidFill>
                <a:latin typeface="Calibri" panose="020F0502020204030204"/>
                <a:ea typeface="+mn-ea"/>
                <a:cs typeface="+mn-cs"/>
              </a:rPr>
              <a:t>Chapter 16.3:  </a:t>
            </a:r>
            <a:r>
              <a:rPr lang="en-US" sz="3600" dirty="0">
                <a:solidFill>
                  <a:srgbClr val="70AD47">
                    <a:lumMod val="75000"/>
                  </a:srgbClr>
                </a:solidFill>
                <a:latin typeface="Calibri" panose="020F0502020204030204"/>
                <a:ea typeface="+mn-ea"/>
                <a:cs typeface="+mn-cs"/>
              </a:rPr>
              <a:t>The Federal Budget and the National Debt</a:t>
            </a:r>
            <a:br>
              <a:rPr lang="en-US" sz="3600" dirty="0">
                <a:solidFill>
                  <a:srgbClr val="70AD47">
                    <a:lumMod val="75000"/>
                  </a:srgbClr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en-US" sz="1200" dirty="0" smtClean="0">
                <a:solidFill>
                  <a:srgbClr val="70AD47">
                    <a:lumMod val="75000"/>
                  </a:srgbClr>
                </a:solidFill>
                <a:latin typeface="Calibri" panose="020F0502020204030204"/>
                <a:ea typeface="+mn-ea"/>
                <a:cs typeface="+mn-cs"/>
              </a:rPr>
              <a:t/>
            </a:r>
            <a:br>
              <a:rPr lang="en-US" sz="1200" dirty="0" smtClean="0">
                <a:solidFill>
                  <a:srgbClr val="70AD47">
                    <a:lumMod val="75000"/>
                  </a:srgbClr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en-US" sz="3100" i="1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Learning </a:t>
            </a:r>
            <a:r>
              <a:rPr lang="en-US" sz="3100" i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Target: Understand how the federal government prepares a budget and borrows; Understand the National Debt and the largest government </a:t>
            </a:r>
            <a:r>
              <a:rPr lang="en-US" sz="3100" i="1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expenses</a:t>
            </a:r>
            <a:r>
              <a:rPr lang="en-US" sz="3100" dirty="0" smtClean="0">
                <a:solidFill>
                  <a:srgbClr val="70AD47">
                    <a:lumMod val="75000"/>
                  </a:srgbClr>
                </a:solidFill>
                <a:latin typeface="Calibri" panose="020F0502020204030204"/>
                <a:ea typeface="+mn-ea"/>
                <a:cs typeface="+mn-cs"/>
              </a:rPr>
              <a:t/>
            </a:r>
            <a:br>
              <a:rPr lang="en-US" sz="3100" dirty="0" smtClean="0">
                <a:solidFill>
                  <a:srgbClr val="70AD47">
                    <a:lumMod val="75000"/>
                  </a:srgbClr>
                </a:solidFill>
                <a:latin typeface="Calibri" panose="020F0502020204030204"/>
                <a:ea typeface="+mn-ea"/>
                <a:cs typeface="+mn-cs"/>
              </a:rPr>
            </a:br>
            <a:endParaRPr lang="en-US" sz="3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742" y="3392377"/>
            <a:ext cx="11762509" cy="3465623"/>
          </a:xfrm>
        </p:spPr>
        <p:txBody>
          <a:bodyPr>
            <a:normAutofit fontScale="92500" lnSpcReduction="10000"/>
          </a:bodyPr>
          <a:lstStyle/>
          <a:p>
            <a:pPr marL="0" lvl="0" indent="0" algn="ctr">
              <a:spcBef>
                <a:spcPts val="0"/>
              </a:spcBef>
              <a:buClr>
                <a:srgbClr val="83992A"/>
              </a:buClr>
              <a:buNone/>
            </a:pPr>
            <a:r>
              <a:rPr lang="en-US" sz="2800" b="1" i="1" u="sng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Success </a:t>
            </a:r>
            <a:r>
              <a:rPr lang="en-US" sz="2800" b="1" i="1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Criteria</a:t>
            </a:r>
          </a:p>
          <a:p>
            <a:pPr marL="0" lvl="0" indent="0" algn="ctr">
              <a:buClr>
                <a:srgbClr val="83992A"/>
              </a:buClr>
              <a:buNone/>
            </a:pPr>
            <a:r>
              <a:rPr lang="en-US" sz="2500" b="1" dirty="0">
                <a:solidFill>
                  <a:prstClr val="black"/>
                </a:solidFill>
              </a:rPr>
              <a:t>You should be able to</a:t>
            </a:r>
            <a:r>
              <a:rPr lang="en-US" sz="2500" b="1" dirty="0" smtClean="0">
                <a:solidFill>
                  <a:prstClr val="black"/>
                </a:solidFill>
              </a:rPr>
              <a:t>…</a:t>
            </a:r>
            <a:endParaRPr lang="en-US" sz="2500" i="1" dirty="0" smtClean="0">
              <a:solidFill>
                <a:prstClr val="black"/>
              </a:solidFill>
            </a:endParaRPr>
          </a:p>
          <a:p>
            <a:pPr marL="0" lvl="0" indent="0" algn="ctr">
              <a:buClr>
                <a:srgbClr val="83992A"/>
              </a:buClr>
              <a:buNone/>
            </a:pPr>
            <a:r>
              <a:rPr lang="en-US" sz="3600" i="1" dirty="0" smtClean="0">
                <a:solidFill>
                  <a:prstClr val="black"/>
                </a:solidFill>
              </a:rPr>
              <a:t>1. </a:t>
            </a:r>
            <a:r>
              <a:rPr lang="en-US" sz="3600" i="1" dirty="0">
                <a:solidFill>
                  <a:prstClr val="black"/>
                </a:solidFill>
              </a:rPr>
              <a:t>Explain how Congress and the president work together in the budget making process</a:t>
            </a:r>
          </a:p>
          <a:p>
            <a:pPr marL="0" lvl="0" indent="0" algn="ctr">
              <a:buClr>
                <a:srgbClr val="83992A"/>
              </a:buClr>
              <a:buNone/>
            </a:pPr>
            <a:r>
              <a:rPr lang="en-US" sz="3600" i="1" dirty="0">
                <a:solidFill>
                  <a:prstClr val="black"/>
                </a:solidFill>
              </a:rPr>
              <a:t>2. Describe a budget deficit, deficit financing</a:t>
            </a:r>
          </a:p>
          <a:p>
            <a:pPr marL="0" lvl="0" indent="0" algn="ctr">
              <a:buClr>
                <a:srgbClr val="83992A"/>
              </a:buClr>
              <a:buNone/>
            </a:pPr>
            <a:r>
              <a:rPr lang="en-US" sz="3600" i="1" dirty="0">
                <a:solidFill>
                  <a:prstClr val="black"/>
                </a:solidFill>
              </a:rPr>
              <a:t>and a budget surplus</a:t>
            </a:r>
          </a:p>
          <a:p>
            <a:pPr marL="0" lvl="0" indent="0" algn="ctr">
              <a:buClr>
                <a:srgbClr val="83992A"/>
              </a:buClr>
              <a:buNone/>
            </a:pPr>
            <a:r>
              <a:rPr lang="en-US" sz="3600" i="1" dirty="0">
                <a:solidFill>
                  <a:prstClr val="black"/>
                </a:solidFill>
              </a:rPr>
              <a:t>3. Identify reasons why we have a national </a:t>
            </a:r>
            <a:r>
              <a:rPr lang="en-US" sz="3600" i="1" dirty="0" smtClean="0">
                <a:solidFill>
                  <a:prstClr val="black"/>
                </a:solidFill>
              </a:rPr>
              <a:t>debt</a:t>
            </a:r>
          </a:p>
        </p:txBody>
      </p:sp>
    </p:spTree>
    <p:extLst>
      <p:ext uri="{BB962C8B-B14F-4D97-AF65-F5344CB8AC3E}">
        <p14:creationId xmlns:p14="http://schemas.microsoft.com/office/powerpoint/2010/main" val="931423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5736954"/>
              </p:ext>
            </p:extLst>
          </p:nvPr>
        </p:nvGraphicFramePr>
        <p:xfrm>
          <a:off x="0" y="-1"/>
          <a:ext cx="12192000" cy="274320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109804"/>
                <a:gridCol w="8082196"/>
              </a:tblGrid>
              <a:tr h="274320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62425" algn="l"/>
                        </a:tabLst>
                      </a:pPr>
                      <a:r>
                        <a:rPr lang="en-US" sz="4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Budget surplus</a:t>
                      </a:r>
                      <a:endParaRPr lang="en-US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62425" algn="l"/>
                        </a:tabLst>
                      </a:pPr>
                      <a:r>
                        <a:rPr lang="en-US" sz="4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62425" algn="l"/>
                        </a:tabLst>
                      </a:pPr>
                      <a:r>
                        <a:rPr lang="en-US" sz="4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62425" algn="l"/>
                        </a:tabLst>
                      </a:pPr>
                      <a:r>
                        <a:rPr lang="en-US" sz="4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62425" algn="l"/>
                        </a:tabLst>
                      </a:pPr>
                      <a:r>
                        <a:rPr lang="en-US" sz="4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When </a:t>
                      </a:r>
                      <a:r>
                        <a:rPr lang="en-US" sz="4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government receipts are larger than its expenditures (revenue exceeds expenditures).</a:t>
                      </a:r>
                      <a:endParaRPr lang="en-US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0197813"/>
              </p:ext>
            </p:extLst>
          </p:nvPr>
        </p:nvGraphicFramePr>
        <p:xfrm>
          <a:off x="0" y="2743201"/>
          <a:ext cx="12192000" cy="41148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109804"/>
                <a:gridCol w="8082196"/>
              </a:tblGrid>
              <a:tr h="41148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62425" algn="l"/>
                        </a:tabLst>
                      </a:pP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Figure 16.3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62425" algn="l"/>
                        </a:tabLst>
                      </a:pPr>
                      <a:r>
                        <a:rPr lang="en-US" sz="4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Where does federal government tax money come from</a:t>
                      </a:r>
                      <a:r>
                        <a:rPr lang="en-US" sz="4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r>
                        <a:rPr lang="en-US" sz="4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62425" algn="l"/>
                        </a:tabLst>
                      </a:pPr>
                      <a:r>
                        <a:rPr lang="en-US" sz="40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Individual </a:t>
                      </a:r>
                      <a:r>
                        <a:rPr lang="en-US" sz="4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Income taxes – 42.9</a:t>
                      </a:r>
                      <a:r>
                        <a:rPr lang="en-US" sz="40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    </a:t>
                      </a:r>
                      <a:r>
                        <a:rPr lang="en-US" sz="400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Social-Insurance taxes – 39</a:t>
                      </a:r>
                      <a:r>
                        <a:rPr lang="en-US" sz="4000" dirty="0" smtClean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 </a:t>
                      </a:r>
                      <a:endParaRPr lang="en-US" sz="40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62425" algn="l"/>
                        </a:tabLst>
                      </a:pPr>
                      <a:r>
                        <a:rPr lang="en-US" sz="40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Corporate </a:t>
                      </a:r>
                      <a:r>
                        <a:rPr lang="en-US" sz="4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Income taxes – 11.3</a:t>
                      </a:r>
                      <a:r>
                        <a:rPr lang="en-US" sz="40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 </a:t>
                      </a:r>
                      <a:r>
                        <a:rPr lang="en-US" sz="4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en-US" sz="4000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Excise taxes – 3.6</a:t>
                      </a:r>
                      <a:r>
                        <a:rPr lang="en-US" sz="40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62425" algn="l"/>
                        </a:tabLst>
                      </a:pPr>
                      <a:r>
                        <a:rPr lang="en-US" sz="4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Other </a:t>
                      </a:r>
                      <a:r>
                        <a:rPr lang="en-US" sz="40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– 3.2% </a:t>
                      </a:r>
                      <a:endParaRPr lang="en-US" sz="40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3125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8865756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109804"/>
                <a:gridCol w="8082196"/>
              </a:tblGrid>
              <a:tr h="6858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62425" algn="l"/>
                        </a:tabLst>
                      </a:pPr>
                      <a:r>
                        <a:rPr lang="en-US" sz="4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Figure 16.3</a:t>
                      </a:r>
                      <a:endParaRPr lang="en-US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62425" algn="l"/>
                        </a:tabLst>
                      </a:pPr>
                      <a:r>
                        <a:rPr lang="en-US" sz="4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What does the federal government spend money on?</a:t>
                      </a:r>
                      <a:endParaRPr lang="en-US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62425" algn="l"/>
                        </a:tabLst>
                      </a:pPr>
                      <a:r>
                        <a:rPr lang="en-US" sz="4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62425" algn="l"/>
                        </a:tabLst>
                      </a:pPr>
                      <a:r>
                        <a:rPr lang="en-US" sz="4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Social-Insurance programs (Social Security, Medicare, etc.) – 48.3</a:t>
                      </a:r>
                      <a:r>
                        <a:rPr lang="en-US" sz="4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en-US" sz="4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62425" algn="l"/>
                        </a:tabLst>
                      </a:pPr>
                      <a:r>
                        <a:rPr lang="en-US" sz="4000" dirty="0">
                          <a:solidFill>
                            <a:schemeClr val="accent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National Defense – 18.8</a:t>
                      </a:r>
                      <a:r>
                        <a:rPr lang="en-US" sz="4000" dirty="0" smtClean="0">
                          <a:solidFill>
                            <a:schemeClr val="accent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62425" algn="l"/>
                        </a:tabLst>
                      </a:pPr>
                      <a:r>
                        <a:rPr lang="en-US" sz="400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Other </a:t>
                      </a:r>
                      <a:r>
                        <a:rPr lang="en-US" sz="40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– 13.4</a:t>
                      </a:r>
                      <a:r>
                        <a:rPr lang="en-US" sz="400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62425" algn="l"/>
                        </a:tabLst>
                      </a:pPr>
                      <a:r>
                        <a:rPr lang="en-US" sz="40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Health </a:t>
                      </a:r>
                      <a:r>
                        <a:rPr lang="en-US" sz="4000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– 10.5</a:t>
                      </a:r>
                      <a:r>
                        <a:rPr lang="en-US" sz="40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 </a:t>
                      </a:r>
                      <a:endParaRPr lang="en-US" sz="40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62425" algn="l"/>
                        </a:tabLst>
                      </a:pPr>
                      <a:r>
                        <a:rPr lang="en-US" sz="40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Net Interest – 7.4</a:t>
                      </a:r>
                      <a:r>
                        <a:rPr lang="en-US" sz="4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62425" algn="l"/>
                        </a:tabLst>
                      </a:pPr>
                      <a:r>
                        <a:rPr lang="en-US" sz="40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International </a:t>
                      </a:r>
                      <a:r>
                        <a:rPr lang="en-US" sz="4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affairs – 1.6% </a:t>
                      </a:r>
                      <a:endParaRPr lang="en-US" sz="4000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62425" algn="l"/>
                        </a:tabLst>
                      </a:pPr>
                      <a:endParaRPr lang="en-US" sz="4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9371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140608"/>
            <a:ext cx="12192000" cy="5724644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solidFill>
                  <a:prstClr val="black"/>
                </a:solidFill>
              </a:rPr>
              <a:t>What is deficit financing?</a:t>
            </a:r>
          </a:p>
          <a:p>
            <a:pPr algn="ctr"/>
            <a:r>
              <a:rPr lang="en-US" sz="3600" dirty="0" smtClean="0">
                <a:solidFill>
                  <a:prstClr val="white"/>
                </a:solidFill>
              </a:rPr>
              <a:t>What is the current national debt?</a:t>
            </a:r>
            <a:endParaRPr lang="en-US" sz="3600" dirty="0">
              <a:solidFill>
                <a:prstClr val="white"/>
              </a:solidFill>
            </a:endParaRPr>
          </a:p>
          <a:p>
            <a:pPr algn="ctr"/>
            <a:r>
              <a:rPr lang="en-US" sz="3600" dirty="0" smtClean="0">
                <a:solidFill>
                  <a:prstClr val="black"/>
                </a:solidFill>
              </a:rPr>
              <a:t>What is a budget surplus?</a:t>
            </a:r>
          </a:p>
          <a:p>
            <a:pPr algn="ctr"/>
            <a:r>
              <a:rPr lang="en-US" sz="3600" dirty="0" smtClean="0">
                <a:solidFill>
                  <a:prstClr val="white"/>
                </a:solidFill>
              </a:rPr>
              <a:t>Where does the majority of federal tax revenue come from? </a:t>
            </a:r>
          </a:p>
          <a:p>
            <a:pPr lvl="0" algn="ctr"/>
            <a:r>
              <a:rPr lang="en-US" sz="3600" dirty="0" smtClean="0">
                <a:solidFill>
                  <a:prstClr val="black"/>
                </a:solidFill>
              </a:rPr>
              <a:t>What does the federal government spend the most on?</a:t>
            </a:r>
            <a:endParaRPr lang="en-US" sz="3600" dirty="0">
              <a:solidFill>
                <a:prstClr val="black"/>
              </a:solidFill>
            </a:endParaRPr>
          </a:p>
          <a:p>
            <a:pPr algn="ctr"/>
            <a:endParaRPr lang="en-US" sz="1200" dirty="0" smtClean="0">
              <a:solidFill>
                <a:prstClr val="black">
                  <a:lumMod val="85000"/>
                  <a:lumOff val="15000"/>
                </a:prstClr>
              </a:solidFill>
              <a:latin typeface="Bradley Hand ITC TT-Bold" charset="0"/>
              <a:sym typeface="Bradley Hand ITC TT-Bold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Bradley Hand ITC TT-Bold" charset="0"/>
                <a:sym typeface="Bradley Hand ITC TT-Bold" charset="0"/>
              </a:rPr>
              <a:t>Are you on target (</a:t>
            </a:r>
            <a:r>
              <a:rPr lang="en-US" sz="2400" dirty="0" smtClean="0">
                <a:solidFill>
                  <a:srgbClr val="E7E6E6"/>
                </a:solidFill>
                <a:latin typeface="Bradley Hand ITC TT-Bold" charset="0"/>
                <a:sym typeface="Bradley Hand ITC TT-Bold" charset="0"/>
              </a:rPr>
              <a:t>white</a:t>
            </a:r>
            <a:r>
              <a:rPr lang="en-US" sz="24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Bradley Hand ITC TT-Bold" charset="0"/>
                <a:sym typeface="Bradley Hand ITC TT-Bold" charset="0"/>
              </a:rPr>
              <a:t>,</a:t>
            </a:r>
            <a:r>
              <a:rPr lang="en-US" sz="2400" dirty="0" smtClean="0">
                <a:solidFill>
                  <a:srgbClr val="000000"/>
                </a:solidFill>
                <a:latin typeface="Bradley Hand ITC TT-Bold" charset="0"/>
                <a:sym typeface="Bradley Hand ITC TT-Bold" charset="0"/>
              </a:rPr>
              <a:t> black</a:t>
            </a:r>
            <a:r>
              <a:rPr lang="en-US" sz="24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Bradley Hand ITC TT-Bold" charset="0"/>
                <a:sym typeface="Bradley Hand ITC TT-Bold" charset="0"/>
              </a:rPr>
              <a:t>, </a:t>
            </a:r>
            <a:r>
              <a:rPr lang="en-US" sz="2400" dirty="0" smtClean="0">
                <a:solidFill>
                  <a:srgbClr val="0070C0"/>
                </a:solidFill>
                <a:latin typeface="Bradley Hand ITC TT-Bold" charset="0"/>
                <a:sym typeface="Bradley Hand ITC TT-Bold" charset="0"/>
              </a:rPr>
              <a:t>blue</a:t>
            </a:r>
            <a:r>
              <a:rPr lang="en-US" sz="24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Bradley Hand ITC TT-Bold" charset="0"/>
                <a:sym typeface="Bradley Hand ITC TT-Bold" charset="0"/>
              </a:rPr>
              <a:t>,</a:t>
            </a:r>
            <a:r>
              <a:rPr lang="en-US" sz="2400" dirty="0" smtClean="0">
                <a:solidFill>
                  <a:srgbClr val="000000"/>
                </a:solidFill>
                <a:latin typeface="Bradley Hand ITC TT-Bold" charset="0"/>
                <a:sym typeface="Bradley Hand ITC TT-Bold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Bradley Hand ITC TT-Bold" charset="0"/>
                <a:sym typeface="Bradley Hand ITC TT-Bold" charset="0"/>
              </a:rPr>
              <a:t>red</a:t>
            </a:r>
            <a:r>
              <a:rPr lang="en-US" sz="2400" dirty="0" smtClean="0">
                <a:solidFill>
                  <a:srgbClr val="000000"/>
                </a:solidFill>
                <a:latin typeface="Bradley Hand ITC TT-Bold" charset="0"/>
                <a:sym typeface="Bradley Hand ITC TT-Bold" charset="0"/>
              </a:rPr>
              <a:t> </a:t>
            </a:r>
            <a:r>
              <a:rPr lang="en-US" sz="24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Bradley Hand ITC TT-Bold" charset="0"/>
                <a:sym typeface="Bradley Hand ITC TT-Bold" charset="0"/>
              </a:rPr>
              <a:t>or</a:t>
            </a:r>
            <a:r>
              <a:rPr lang="en-US" sz="2400" dirty="0" smtClean="0">
                <a:solidFill>
                  <a:srgbClr val="000000"/>
                </a:solidFill>
                <a:latin typeface="Bradley Hand ITC TT-Bold" charset="0"/>
                <a:sym typeface="Bradley Hand ITC TT-Bold" charset="0"/>
              </a:rPr>
              <a:t> </a:t>
            </a:r>
            <a:r>
              <a:rPr lang="en-US" sz="2400" dirty="0" smtClean="0">
                <a:solidFill>
                  <a:srgbClr val="FFFF00"/>
                </a:solidFill>
                <a:latin typeface="Bradley Hand ITC TT-Bold" charset="0"/>
                <a:sym typeface="Bradley Hand ITC TT-Bold" charset="0"/>
              </a:rPr>
              <a:t>yellow</a:t>
            </a:r>
            <a:r>
              <a:rPr lang="en-US" sz="24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Bradley Hand ITC TT-Bold" charset="0"/>
                <a:sym typeface="Bradley Hand ITC TT-Bold" charset="0"/>
              </a:rPr>
              <a:t>)?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000" dirty="0" smtClean="0">
              <a:solidFill>
                <a:srgbClr val="ED7D31">
                  <a:lumMod val="75000"/>
                </a:srgbClr>
              </a:solidFill>
              <a:latin typeface="Bradley Hand ITC TT-Bold" charset="0"/>
              <a:sym typeface="Bradley Hand ITC TT-Bold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dirty="0" smtClean="0">
                <a:solidFill>
                  <a:srgbClr val="C00000"/>
                </a:solidFill>
                <a:latin typeface="Bradley Hand ITC TT-Bold" charset="0"/>
                <a:sym typeface="Bradley Hand ITC TT-Bold" charset="0"/>
              </a:rPr>
              <a:t>Did </a:t>
            </a:r>
            <a:r>
              <a:rPr lang="en-US" sz="2400" dirty="0">
                <a:solidFill>
                  <a:srgbClr val="C00000"/>
                </a:solidFill>
                <a:latin typeface="Bradley Hand ITC TT-Bold" charset="0"/>
                <a:sym typeface="Bradley Hand ITC TT-Bold" charset="0"/>
              </a:rPr>
              <a:t>you hit the bullseye? </a:t>
            </a:r>
            <a:endParaRPr lang="en-US" sz="2400" dirty="0" smtClean="0">
              <a:solidFill>
                <a:srgbClr val="C00000"/>
              </a:solidFill>
              <a:latin typeface="Bradley Hand ITC TT-Bold" charset="0"/>
              <a:sym typeface="Bradley Hand ITC TT-Bold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 smtClean="0">
              <a:solidFill>
                <a:srgbClr val="C00000"/>
              </a:solidFill>
              <a:latin typeface="Bradley Hand ITC TT-Bold" charset="0"/>
              <a:sym typeface="Bradley Hand ITC TT-Bold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 smtClean="0">
              <a:solidFill>
                <a:srgbClr val="C00000"/>
              </a:solidFill>
              <a:latin typeface="Bradley Hand ITC TT-Bold" charset="0"/>
              <a:sym typeface="Bradley Hand ITC TT-Bold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800" dirty="0" smtClean="0">
              <a:solidFill>
                <a:srgbClr val="C00000"/>
              </a:solidFill>
              <a:latin typeface="Bradley Hand ITC TT-Bold" charset="0"/>
              <a:sym typeface="Bradley Hand ITC TT-Bold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800" dirty="0" smtClean="0">
              <a:solidFill>
                <a:srgbClr val="C00000"/>
              </a:solidFill>
              <a:latin typeface="Bradley Hand ITC TT-Bold" charset="0"/>
              <a:sym typeface="Bradley Hand ITC TT-Bold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800" dirty="0">
              <a:solidFill>
                <a:srgbClr val="C00000"/>
              </a:solidFill>
              <a:latin typeface="Bradley Hand ITC TT-Bold" charset="0"/>
              <a:sym typeface="Bradley Hand ITC TT-Bold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800" dirty="0" smtClean="0">
              <a:solidFill>
                <a:srgbClr val="C00000"/>
              </a:solidFill>
              <a:latin typeface="Bradley Hand ITC TT-Bold" charset="0"/>
              <a:sym typeface="Bradley Hand ITC TT-Bold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800" dirty="0">
              <a:solidFill>
                <a:srgbClr val="C00000"/>
              </a:solidFill>
              <a:latin typeface="Bradley Hand ITC TT-Bold" charset="0"/>
              <a:sym typeface="Bradley Hand ITC TT-Bold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800" dirty="0">
              <a:solidFill>
                <a:srgbClr val="C00000"/>
              </a:solidFill>
              <a:latin typeface="Bradley Hand ITC TT-Bold" charset="0"/>
              <a:sym typeface="Bradley Hand ITC TT-Bold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800" dirty="0" smtClean="0">
              <a:solidFill>
                <a:srgbClr val="C00000"/>
              </a:solidFill>
              <a:latin typeface="Bradley Hand ITC TT-Bold" charset="0"/>
              <a:sym typeface="Bradley Hand ITC TT-Bold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52600" y="693084"/>
            <a:ext cx="8610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7500" algn="ctr">
              <a:spcBef>
                <a:spcPts val="2000"/>
              </a:spcBef>
              <a:buSzPct val="46000"/>
              <a:defRPr/>
            </a:pPr>
            <a:r>
              <a:rPr lang="en-US" sz="2400" i="1" kern="0" dirty="0">
                <a:solidFill>
                  <a:prstClr val="black"/>
                </a:solidFill>
                <a:latin typeface="Georgia"/>
                <a:sym typeface="Times" panose="02020603050405020304" pitchFamily="18" charset="0"/>
              </a:rPr>
              <a:t>Discuss at your </a:t>
            </a:r>
            <a:r>
              <a:rPr lang="en-US" sz="2400" i="1" kern="0" dirty="0" smtClean="0">
                <a:solidFill>
                  <a:prstClr val="black"/>
                </a:solidFill>
                <a:latin typeface="Georgia"/>
                <a:sym typeface="Times" panose="02020603050405020304" pitchFamily="18" charset="0"/>
              </a:rPr>
              <a:t>table.</a:t>
            </a:r>
            <a:endParaRPr lang="en-US" sz="2400" i="1" kern="0" dirty="0">
              <a:solidFill>
                <a:prstClr val="black"/>
              </a:solidFill>
              <a:latin typeface="Georgia"/>
              <a:sym typeface="Times" panose="02020603050405020304" pitchFamily="18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23876"/>
            <a:ext cx="2133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4750" y="4423876"/>
            <a:ext cx="212725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819400" y="32869"/>
            <a:ext cx="6781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 smtClean="0">
                <a:solidFill>
                  <a:srgbClr val="ED7D31"/>
                </a:solidFill>
              </a:rPr>
              <a:t>Let’s Review</a:t>
            </a:r>
            <a:endParaRPr lang="en-US" sz="4000" b="1" u="sng" dirty="0">
              <a:solidFill>
                <a:srgbClr val="ED7D3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33600" y="5042118"/>
            <a:ext cx="793115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i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Learning Target: Understand how the federal government prepares a budget and borrows; Understand the National Debt and the largest government expenses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5924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3207434"/>
          </a:xfrm>
        </p:spPr>
        <p:txBody>
          <a:bodyPr>
            <a:normAutofit fontScale="90000"/>
          </a:bodyPr>
          <a:lstStyle/>
          <a:p>
            <a:pPr algn="ctr">
              <a:spcBef>
                <a:spcPts val="1000"/>
              </a:spcBef>
            </a:pPr>
            <a:r>
              <a:rPr lang="en-US" b="1" u="sng" dirty="0" smtClean="0">
                <a:solidFill>
                  <a:schemeClr val="accent5"/>
                </a:solidFill>
              </a:rPr>
              <a:t>ECONOMICS</a:t>
            </a:r>
            <a:br>
              <a:rPr lang="en-US" b="1" u="sng" dirty="0" smtClean="0">
                <a:solidFill>
                  <a:schemeClr val="accent5"/>
                </a:solidFill>
              </a:rPr>
            </a:br>
            <a:r>
              <a:rPr lang="en-US" sz="1200" b="1" u="sng" dirty="0" smtClean="0">
                <a:solidFill>
                  <a:schemeClr val="accent5"/>
                </a:solidFill>
              </a:rPr>
              <a:t/>
            </a:r>
            <a:br>
              <a:rPr lang="en-US" sz="1200" b="1" u="sng" dirty="0" smtClean="0">
                <a:solidFill>
                  <a:schemeClr val="accent5"/>
                </a:solidFill>
              </a:rPr>
            </a:br>
            <a:r>
              <a:rPr lang="en-US" sz="3600" dirty="0" smtClean="0">
                <a:solidFill>
                  <a:srgbClr val="70AD47">
                    <a:lumMod val="75000"/>
                  </a:srgbClr>
                </a:solidFill>
                <a:latin typeface="Calibri" panose="020F0502020204030204"/>
                <a:ea typeface="+mn-ea"/>
                <a:cs typeface="+mn-cs"/>
              </a:rPr>
              <a:t>Chapter 16.3:  </a:t>
            </a:r>
            <a:r>
              <a:rPr lang="en-US" sz="3600" dirty="0">
                <a:solidFill>
                  <a:srgbClr val="70AD47">
                    <a:lumMod val="75000"/>
                  </a:srgbClr>
                </a:solidFill>
                <a:latin typeface="Calibri" panose="020F0502020204030204"/>
                <a:ea typeface="+mn-ea"/>
                <a:cs typeface="+mn-cs"/>
              </a:rPr>
              <a:t>The Federal Budget and the National Debt</a:t>
            </a:r>
            <a:br>
              <a:rPr lang="en-US" sz="3600" dirty="0">
                <a:solidFill>
                  <a:srgbClr val="70AD47">
                    <a:lumMod val="75000"/>
                  </a:srgbClr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en-US" sz="1200" dirty="0" smtClean="0">
                <a:solidFill>
                  <a:srgbClr val="70AD47">
                    <a:lumMod val="75000"/>
                  </a:srgbClr>
                </a:solidFill>
                <a:latin typeface="Calibri" panose="020F0502020204030204"/>
                <a:ea typeface="+mn-ea"/>
                <a:cs typeface="+mn-cs"/>
              </a:rPr>
              <a:t/>
            </a:r>
            <a:br>
              <a:rPr lang="en-US" sz="1200" dirty="0" smtClean="0">
                <a:solidFill>
                  <a:srgbClr val="70AD47">
                    <a:lumMod val="75000"/>
                  </a:srgbClr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en-US" sz="3100" i="1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Learning </a:t>
            </a:r>
            <a:r>
              <a:rPr lang="en-US" sz="3100" i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Target: Understand how the federal government prepares a budget and borrows; Understand the National Debt and the largest government </a:t>
            </a:r>
            <a:r>
              <a:rPr lang="en-US" sz="3100" i="1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expenses</a:t>
            </a:r>
            <a:r>
              <a:rPr lang="en-US" sz="3100" dirty="0" smtClean="0">
                <a:solidFill>
                  <a:srgbClr val="70AD47">
                    <a:lumMod val="75000"/>
                  </a:srgbClr>
                </a:solidFill>
                <a:latin typeface="Calibri" panose="020F0502020204030204"/>
                <a:ea typeface="+mn-ea"/>
                <a:cs typeface="+mn-cs"/>
              </a:rPr>
              <a:t/>
            </a:r>
            <a:br>
              <a:rPr lang="en-US" sz="3100" dirty="0" smtClean="0">
                <a:solidFill>
                  <a:srgbClr val="70AD47">
                    <a:lumMod val="75000"/>
                  </a:srgbClr>
                </a:solidFill>
                <a:latin typeface="Calibri" panose="020F0502020204030204"/>
                <a:ea typeface="+mn-ea"/>
                <a:cs typeface="+mn-cs"/>
              </a:rPr>
            </a:br>
            <a:endParaRPr lang="en-US" sz="3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742" y="3392377"/>
            <a:ext cx="11762509" cy="3465623"/>
          </a:xfrm>
        </p:spPr>
        <p:txBody>
          <a:bodyPr>
            <a:normAutofit fontScale="92500" lnSpcReduction="10000"/>
          </a:bodyPr>
          <a:lstStyle/>
          <a:p>
            <a:pPr marL="0" lvl="0" indent="0" algn="ctr">
              <a:spcBef>
                <a:spcPts val="0"/>
              </a:spcBef>
              <a:buClr>
                <a:srgbClr val="83992A"/>
              </a:buClr>
              <a:buNone/>
            </a:pPr>
            <a:r>
              <a:rPr lang="en-US" sz="2800" b="1" i="1" u="sng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Success </a:t>
            </a:r>
            <a:r>
              <a:rPr lang="en-US" sz="2800" b="1" i="1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Criteria</a:t>
            </a:r>
          </a:p>
          <a:p>
            <a:pPr marL="0" lvl="0" indent="0" algn="ctr">
              <a:buClr>
                <a:srgbClr val="83992A"/>
              </a:buClr>
              <a:buNone/>
            </a:pPr>
            <a:r>
              <a:rPr lang="en-US" sz="2500" b="1" dirty="0">
                <a:solidFill>
                  <a:prstClr val="black"/>
                </a:solidFill>
              </a:rPr>
              <a:t>You should be able to</a:t>
            </a:r>
            <a:r>
              <a:rPr lang="en-US" sz="2500" b="1" dirty="0" smtClean="0">
                <a:solidFill>
                  <a:prstClr val="black"/>
                </a:solidFill>
              </a:rPr>
              <a:t>…</a:t>
            </a:r>
            <a:endParaRPr lang="en-US" sz="2500" i="1" dirty="0" smtClean="0">
              <a:solidFill>
                <a:prstClr val="black"/>
              </a:solidFill>
            </a:endParaRPr>
          </a:p>
          <a:p>
            <a:pPr marL="0" lvl="0" indent="0" algn="ctr">
              <a:buClr>
                <a:srgbClr val="83992A"/>
              </a:buClr>
              <a:buNone/>
            </a:pPr>
            <a:r>
              <a:rPr lang="en-US" sz="3600" i="1" dirty="0" smtClean="0">
                <a:solidFill>
                  <a:prstClr val="black"/>
                </a:solidFill>
              </a:rPr>
              <a:t>1. </a:t>
            </a:r>
            <a:r>
              <a:rPr lang="en-US" sz="3600" i="1" dirty="0">
                <a:solidFill>
                  <a:prstClr val="black"/>
                </a:solidFill>
              </a:rPr>
              <a:t>Explain how Congress and the president work together in the budget making process</a:t>
            </a:r>
          </a:p>
          <a:p>
            <a:pPr marL="0" lvl="0" indent="0" algn="ctr">
              <a:buClr>
                <a:srgbClr val="83992A"/>
              </a:buClr>
              <a:buNone/>
            </a:pPr>
            <a:r>
              <a:rPr lang="en-US" sz="3600" i="1" dirty="0">
                <a:solidFill>
                  <a:prstClr val="black"/>
                </a:solidFill>
              </a:rPr>
              <a:t>2. Describe a budget deficit, deficit financing</a:t>
            </a:r>
          </a:p>
          <a:p>
            <a:pPr marL="0" lvl="0" indent="0" algn="ctr">
              <a:buClr>
                <a:srgbClr val="83992A"/>
              </a:buClr>
              <a:buNone/>
            </a:pPr>
            <a:r>
              <a:rPr lang="en-US" sz="3600" i="1" dirty="0">
                <a:solidFill>
                  <a:prstClr val="black"/>
                </a:solidFill>
              </a:rPr>
              <a:t>and a budget surplus</a:t>
            </a:r>
          </a:p>
          <a:p>
            <a:pPr marL="0" lvl="0" indent="0" algn="ctr">
              <a:buClr>
                <a:srgbClr val="83992A"/>
              </a:buClr>
              <a:buNone/>
            </a:pPr>
            <a:r>
              <a:rPr lang="en-US" sz="3600" i="1" dirty="0">
                <a:solidFill>
                  <a:prstClr val="black"/>
                </a:solidFill>
              </a:rPr>
              <a:t>3. Identify reasons why we have a national </a:t>
            </a:r>
            <a:r>
              <a:rPr lang="en-US" sz="3600" i="1" dirty="0" smtClean="0">
                <a:solidFill>
                  <a:prstClr val="black"/>
                </a:solidFill>
              </a:rPr>
              <a:t>debt</a:t>
            </a:r>
          </a:p>
        </p:txBody>
      </p:sp>
    </p:spTree>
    <p:extLst>
      <p:ext uri="{BB962C8B-B14F-4D97-AF65-F5344CB8AC3E}">
        <p14:creationId xmlns:p14="http://schemas.microsoft.com/office/powerpoint/2010/main" val="365482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6312" y="-17020"/>
            <a:ext cx="9688052" cy="6875020"/>
          </a:xfrm>
          <a:prstGeom prst="rect">
            <a:avLst/>
          </a:prstGeom>
          <a:solidFill>
            <a:srgbClr val="00B0F0"/>
          </a:solidFill>
        </p:spPr>
      </p:pic>
    </p:spTree>
    <p:extLst>
      <p:ext uri="{BB962C8B-B14F-4D97-AF65-F5344CB8AC3E}">
        <p14:creationId xmlns:p14="http://schemas.microsoft.com/office/powerpoint/2010/main" val="3648932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8328" y="710679"/>
            <a:ext cx="9242551" cy="302639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6203" y="4381384"/>
            <a:ext cx="4535489" cy="247661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07985" y="4431138"/>
            <a:ext cx="4230687" cy="237710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69450" y="3654129"/>
            <a:ext cx="47625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#WeLoveToLearn</a:t>
            </a:r>
            <a:endParaRPr lang="en-US" sz="4400" dirty="0"/>
          </a:p>
        </p:txBody>
      </p:sp>
      <p:sp>
        <p:nvSpPr>
          <p:cNvPr id="6" name="Rectangle 5"/>
          <p:cNvSpPr/>
          <p:nvPr/>
        </p:nvSpPr>
        <p:spPr>
          <a:xfrm>
            <a:off x="3563589" y="24185"/>
            <a:ext cx="463620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4400" b="1" dirty="0" smtClean="0">
                <a:solidFill>
                  <a:srgbClr val="002060"/>
                </a:solidFill>
              </a:rPr>
              <a:t>SUCCESS CRITERIA</a:t>
            </a:r>
          </a:p>
        </p:txBody>
      </p:sp>
    </p:spTree>
    <p:extLst>
      <p:ext uri="{BB962C8B-B14F-4D97-AF65-F5344CB8AC3E}">
        <p14:creationId xmlns:p14="http://schemas.microsoft.com/office/powerpoint/2010/main" val="224467144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3207434"/>
          </a:xfrm>
        </p:spPr>
        <p:txBody>
          <a:bodyPr>
            <a:normAutofit fontScale="90000"/>
          </a:bodyPr>
          <a:lstStyle/>
          <a:p>
            <a:pPr algn="ctr">
              <a:spcBef>
                <a:spcPts val="1000"/>
              </a:spcBef>
            </a:pPr>
            <a:r>
              <a:rPr lang="en-US" b="1" u="sng" dirty="0" smtClean="0">
                <a:solidFill>
                  <a:schemeClr val="accent5"/>
                </a:solidFill>
              </a:rPr>
              <a:t>ECONOMICS</a:t>
            </a:r>
            <a:br>
              <a:rPr lang="en-US" b="1" u="sng" dirty="0" smtClean="0">
                <a:solidFill>
                  <a:schemeClr val="accent5"/>
                </a:solidFill>
              </a:rPr>
            </a:br>
            <a:r>
              <a:rPr lang="en-US" sz="1200" b="1" u="sng" dirty="0" smtClean="0">
                <a:solidFill>
                  <a:schemeClr val="accent5"/>
                </a:solidFill>
              </a:rPr>
              <a:t/>
            </a:r>
            <a:br>
              <a:rPr lang="en-US" sz="1200" b="1" u="sng" dirty="0" smtClean="0">
                <a:solidFill>
                  <a:schemeClr val="accent5"/>
                </a:solidFill>
              </a:rPr>
            </a:br>
            <a:r>
              <a:rPr lang="en-US" sz="3600" dirty="0" smtClean="0">
                <a:solidFill>
                  <a:srgbClr val="70AD47">
                    <a:lumMod val="75000"/>
                  </a:srgbClr>
                </a:solidFill>
                <a:latin typeface="Calibri" panose="020F0502020204030204"/>
                <a:ea typeface="+mn-ea"/>
                <a:cs typeface="+mn-cs"/>
              </a:rPr>
              <a:t>Chapter 16.3:  </a:t>
            </a:r>
            <a:r>
              <a:rPr lang="en-US" sz="3600" dirty="0">
                <a:solidFill>
                  <a:srgbClr val="70AD47">
                    <a:lumMod val="75000"/>
                  </a:srgbClr>
                </a:solidFill>
                <a:latin typeface="Calibri" panose="020F0502020204030204"/>
                <a:ea typeface="+mn-ea"/>
                <a:cs typeface="+mn-cs"/>
              </a:rPr>
              <a:t>The Federal Budget and the National Debt</a:t>
            </a:r>
            <a:br>
              <a:rPr lang="en-US" sz="3600" dirty="0">
                <a:solidFill>
                  <a:srgbClr val="70AD47">
                    <a:lumMod val="75000"/>
                  </a:srgbClr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en-US" sz="1200" dirty="0" smtClean="0">
                <a:solidFill>
                  <a:srgbClr val="70AD47">
                    <a:lumMod val="75000"/>
                  </a:srgbClr>
                </a:solidFill>
                <a:latin typeface="Calibri" panose="020F0502020204030204"/>
                <a:ea typeface="+mn-ea"/>
                <a:cs typeface="+mn-cs"/>
              </a:rPr>
              <a:t/>
            </a:r>
            <a:br>
              <a:rPr lang="en-US" sz="1200" dirty="0" smtClean="0">
                <a:solidFill>
                  <a:srgbClr val="70AD47">
                    <a:lumMod val="75000"/>
                  </a:srgbClr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en-US" sz="3100" i="1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Learning </a:t>
            </a:r>
            <a:r>
              <a:rPr lang="en-US" sz="3100" i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Target: Understand how the federal government prepares a budget and borrows; Understand the National Debt and the largest government </a:t>
            </a:r>
            <a:r>
              <a:rPr lang="en-US" sz="3100" i="1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expenses</a:t>
            </a:r>
            <a:r>
              <a:rPr lang="en-US" sz="3100" dirty="0" smtClean="0">
                <a:solidFill>
                  <a:srgbClr val="70AD47">
                    <a:lumMod val="75000"/>
                  </a:srgbClr>
                </a:solidFill>
                <a:latin typeface="Calibri" panose="020F0502020204030204"/>
                <a:ea typeface="+mn-ea"/>
                <a:cs typeface="+mn-cs"/>
              </a:rPr>
              <a:t/>
            </a:r>
            <a:br>
              <a:rPr lang="en-US" sz="3100" dirty="0" smtClean="0">
                <a:solidFill>
                  <a:srgbClr val="70AD47">
                    <a:lumMod val="75000"/>
                  </a:srgbClr>
                </a:solidFill>
                <a:latin typeface="Calibri" panose="020F0502020204030204"/>
                <a:ea typeface="+mn-ea"/>
                <a:cs typeface="+mn-cs"/>
              </a:rPr>
            </a:br>
            <a:endParaRPr lang="en-US" sz="3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742" y="3392377"/>
            <a:ext cx="11762509" cy="3465623"/>
          </a:xfrm>
        </p:spPr>
        <p:txBody>
          <a:bodyPr>
            <a:normAutofit fontScale="92500" lnSpcReduction="10000"/>
          </a:bodyPr>
          <a:lstStyle/>
          <a:p>
            <a:pPr marL="0" lvl="0" indent="0" algn="ctr">
              <a:spcBef>
                <a:spcPts val="0"/>
              </a:spcBef>
              <a:buClr>
                <a:srgbClr val="83992A"/>
              </a:buClr>
              <a:buNone/>
            </a:pPr>
            <a:r>
              <a:rPr lang="en-US" sz="2800" b="1" i="1" u="sng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Success </a:t>
            </a:r>
            <a:r>
              <a:rPr lang="en-US" sz="2800" b="1" i="1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Criteria</a:t>
            </a:r>
          </a:p>
          <a:p>
            <a:pPr marL="0" lvl="0" indent="0" algn="ctr">
              <a:buClr>
                <a:srgbClr val="83992A"/>
              </a:buClr>
              <a:buNone/>
            </a:pPr>
            <a:r>
              <a:rPr lang="en-US" sz="2500" b="1" dirty="0">
                <a:solidFill>
                  <a:prstClr val="black"/>
                </a:solidFill>
              </a:rPr>
              <a:t>You should be able to</a:t>
            </a:r>
            <a:r>
              <a:rPr lang="en-US" sz="2500" b="1" dirty="0" smtClean="0">
                <a:solidFill>
                  <a:prstClr val="black"/>
                </a:solidFill>
              </a:rPr>
              <a:t>…</a:t>
            </a:r>
            <a:endParaRPr lang="en-US" sz="2500" i="1" dirty="0" smtClean="0">
              <a:solidFill>
                <a:prstClr val="black"/>
              </a:solidFill>
            </a:endParaRPr>
          </a:p>
          <a:p>
            <a:pPr marL="0" lvl="0" indent="0" algn="ctr">
              <a:buClr>
                <a:srgbClr val="83992A"/>
              </a:buClr>
              <a:buNone/>
            </a:pPr>
            <a:r>
              <a:rPr lang="en-US" sz="3600" i="1" dirty="0" smtClean="0">
                <a:solidFill>
                  <a:prstClr val="black"/>
                </a:solidFill>
              </a:rPr>
              <a:t>1. </a:t>
            </a:r>
            <a:r>
              <a:rPr lang="en-US" sz="3600" i="1" dirty="0">
                <a:solidFill>
                  <a:prstClr val="black"/>
                </a:solidFill>
              </a:rPr>
              <a:t>Explain how Congress and the president work together in the budget making process</a:t>
            </a:r>
          </a:p>
          <a:p>
            <a:pPr marL="0" lvl="0" indent="0" algn="ctr">
              <a:buClr>
                <a:srgbClr val="83992A"/>
              </a:buClr>
              <a:buNone/>
            </a:pPr>
            <a:r>
              <a:rPr lang="en-US" sz="3600" i="1" dirty="0">
                <a:solidFill>
                  <a:prstClr val="black"/>
                </a:solidFill>
              </a:rPr>
              <a:t>2. Describe a budget deficit, deficit financing</a:t>
            </a:r>
          </a:p>
          <a:p>
            <a:pPr marL="0" lvl="0" indent="0" algn="ctr">
              <a:buClr>
                <a:srgbClr val="83992A"/>
              </a:buClr>
              <a:buNone/>
            </a:pPr>
            <a:r>
              <a:rPr lang="en-US" sz="3600" i="1" dirty="0">
                <a:solidFill>
                  <a:prstClr val="black"/>
                </a:solidFill>
              </a:rPr>
              <a:t>and a budget surplus</a:t>
            </a:r>
          </a:p>
          <a:p>
            <a:pPr marL="0" lvl="0" indent="0" algn="ctr">
              <a:buClr>
                <a:srgbClr val="83992A"/>
              </a:buClr>
              <a:buNone/>
            </a:pPr>
            <a:r>
              <a:rPr lang="en-US" sz="3600" i="1" dirty="0">
                <a:solidFill>
                  <a:prstClr val="black"/>
                </a:solidFill>
              </a:rPr>
              <a:t>3. Identify reasons why we have a national </a:t>
            </a:r>
            <a:r>
              <a:rPr lang="en-US" sz="3600" i="1" dirty="0" smtClean="0">
                <a:solidFill>
                  <a:prstClr val="black"/>
                </a:solidFill>
              </a:rPr>
              <a:t>debt</a:t>
            </a:r>
          </a:p>
        </p:txBody>
      </p:sp>
    </p:spTree>
    <p:extLst>
      <p:ext uri="{BB962C8B-B14F-4D97-AF65-F5344CB8AC3E}">
        <p14:creationId xmlns:p14="http://schemas.microsoft.com/office/powerpoint/2010/main" val="1691439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4901449"/>
              </p:ext>
            </p:extLst>
          </p:nvPr>
        </p:nvGraphicFramePr>
        <p:xfrm>
          <a:off x="0" y="-1"/>
          <a:ext cx="12192000" cy="354638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109804"/>
                <a:gridCol w="8082196"/>
              </a:tblGrid>
              <a:tr h="354638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62425" algn="l"/>
                        </a:tabLst>
                      </a:pPr>
                      <a:r>
                        <a:rPr lang="en-US" sz="4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Who is involved in preparing the annual federal budget?</a:t>
                      </a:r>
                      <a:endParaRPr lang="en-US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62425" algn="l"/>
                        </a:tabLst>
                      </a:pPr>
                      <a:r>
                        <a:rPr lang="en-US" sz="4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62425" algn="l"/>
                        </a:tabLst>
                      </a:pPr>
                      <a:r>
                        <a:rPr lang="en-US" sz="4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</a:t>
                      </a:r>
                      <a:r>
                        <a:rPr lang="en-US" sz="4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President, OMB (Office of Management and Budget), and Congress.</a:t>
                      </a:r>
                      <a:endParaRPr lang="en-US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6302708"/>
              </p:ext>
            </p:extLst>
          </p:nvPr>
        </p:nvGraphicFramePr>
        <p:xfrm>
          <a:off x="0" y="3546389"/>
          <a:ext cx="12192000" cy="331161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109804"/>
                <a:gridCol w="8082196"/>
              </a:tblGrid>
              <a:tr h="331161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62425" algn="l"/>
                        </a:tabLst>
                      </a:pPr>
                      <a:r>
                        <a:rPr lang="en-US" sz="4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What is a fiscal year?</a:t>
                      </a:r>
                      <a:endParaRPr lang="en-US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62425" algn="l"/>
                        </a:tabLst>
                      </a:pPr>
                      <a:r>
                        <a:rPr lang="en-US" sz="4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62425" algn="l"/>
                        </a:tabLst>
                      </a:pPr>
                      <a:r>
                        <a:rPr lang="en-US" sz="4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</a:t>
                      </a:r>
                      <a:r>
                        <a:rPr lang="en-US" sz="4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year by which accounts are kept.  </a:t>
                      </a:r>
                      <a:r>
                        <a:rPr lang="en-US" sz="4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For the federal government the fiscal year is October 01 to September 30 of the following year.</a:t>
                      </a:r>
                      <a:endParaRPr lang="en-US" sz="4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62425" algn="l"/>
                        </a:tabLst>
                      </a:pPr>
                      <a:r>
                        <a:rPr lang="en-US" sz="4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54821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2060109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669957"/>
                <a:gridCol w="8522043"/>
              </a:tblGrid>
              <a:tr h="6858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62425" algn="l"/>
                        </a:tabLst>
                      </a:pP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Explain the steps in the budget-making process.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62425" algn="l"/>
                        </a:tabLst>
                      </a:pP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62425" algn="l"/>
                        </a:tabLst>
                      </a:pP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62425" algn="l"/>
                        </a:tabLst>
                      </a:pP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62425" algn="l"/>
                        </a:tabLst>
                      </a:pP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62425" algn="l"/>
                        </a:tabLst>
                      </a:pPr>
                      <a:r>
                        <a:rPr lang="en-US" sz="3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3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President and OMB create a budget outline</a:t>
                      </a:r>
                      <a:endParaRPr lang="en-US" sz="3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62425" algn="l"/>
                        </a:tabLst>
                      </a:pPr>
                      <a:r>
                        <a:rPr lang="en-US" sz="3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 Departments give feedback</a:t>
                      </a:r>
                      <a:endParaRPr lang="en-US" sz="3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62425" algn="l"/>
                        </a:tabLst>
                      </a:pPr>
                      <a:r>
                        <a:rPr lang="en-US" sz="320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 President and OMB review requests and </a:t>
                      </a:r>
                      <a:endParaRPr lang="en-US" sz="3200" dirty="0" smtClean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62425" algn="l"/>
                        </a:tabLst>
                      </a:pPr>
                      <a:r>
                        <a:rPr lang="en-US" sz="3200" dirty="0" smtClean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submit </a:t>
                      </a:r>
                      <a:r>
                        <a:rPr lang="en-US" sz="320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 budget to Congress</a:t>
                      </a:r>
                      <a:endParaRPr lang="en-US" sz="32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62425" algn="l"/>
                        </a:tabLst>
                      </a:pPr>
                      <a:r>
                        <a:rPr lang="en-US" sz="3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 Committees review the proposed budget</a:t>
                      </a:r>
                      <a:endParaRPr lang="en-US" sz="3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62425" algn="l"/>
                        </a:tabLst>
                      </a:pPr>
                      <a:r>
                        <a:rPr lang="en-US" sz="3200" dirty="0"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 Congress approves or disapproves the budget </a:t>
                      </a:r>
                      <a:endParaRPr lang="en-US" sz="3200" dirty="0"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62425" algn="l"/>
                        </a:tabLst>
                      </a:pPr>
                      <a:r>
                        <a:rPr lang="en-US" sz="32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 If a budget is not submitted or one is </a:t>
                      </a:r>
                      <a:endParaRPr lang="en-US" sz="3200" dirty="0" smtClean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62425" algn="l"/>
                        </a:tabLst>
                      </a:pPr>
                      <a:r>
                        <a:rPr lang="en-US" sz="320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disapproved </a:t>
                      </a:r>
                      <a:r>
                        <a:rPr lang="en-US" sz="32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Congress can pass a </a:t>
                      </a:r>
                      <a:endParaRPr lang="en-US" sz="32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62425" algn="l"/>
                        </a:tabLst>
                      </a:pPr>
                      <a:r>
                        <a:rPr lang="en-US" sz="32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resolution extending the current budget</a:t>
                      </a:r>
                      <a:endParaRPr lang="en-US" sz="32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62425" algn="l"/>
                        </a:tabLst>
                      </a:pPr>
                      <a:r>
                        <a:rPr lang="en-US" sz="3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7. If a budget is not approved or a resolution </a:t>
                      </a:r>
                      <a:r>
                        <a:rPr lang="en-US" sz="3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62425" algn="l"/>
                        </a:tabLst>
                      </a:pPr>
                      <a:r>
                        <a:rPr lang="en-US" sz="3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en-US" sz="3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not passed by October </a:t>
                      </a:r>
                      <a:r>
                        <a:rPr lang="en-US" sz="3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01 </a:t>
                      </a:r>
                      <a:r>
                        <a:rPr lang="en-US" sz="3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</a:t>
                      </a:r>
                      <a:r>
                        <a:rPr lang="en-US" sz="3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government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62425" algn="l"/>
                        </a:tabLst>
                      </a:pPr>
                      <a:r>
                        <a:rPr lang="en-US" sz="3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en-US" sz="3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may shut down (this occurred in </a:t>
                      </a:r>
                      <a:r>
                        <a:rPr lang="en-US" sz="3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Oct. </a:t>
                      </a:r>
                      <a:r>
                        <a:rPr lang="en-US" sz="3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2013</a:t>
                      </a:r>
                      <a:r>
                        <a:rPr lang="en-US" sz="3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).</a:t>
                      </a:r>
                      <a:endParaRPr lang="en-US" sz="3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1059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3207434"/>
          </a:xfrm>
        </p:spPr>
        <p:txBody>
          <a:bodyPr>
            <a:normAutofit fontScale="90000"/>
          </a:bodyPr>
          <a:lstStyle/>
          <a:p>
            <a:pPr algn="ctr">
              <a:spcBef>
                <a:spcPts val="1000"/>
              </a:spcBef>
            </a:pPr>
            <a:r>
              <a:rPr lang="en-US" b="1" u="sng" dirty="0" smtClean="0">
                <a:solidFill>
                  <a:schemeClr val="accent5"/>
                </a:solidFill>
              </a:rPr>
              <a:t>ECONOMICS</a:t>
            </a:r>
            <a:br>
              <a:rPr lang="en-US" b="1" u="sng" dirty="0" smtClean="0">
                <a:solidFill>
                  <a:schemeClr val="accent5"/>
                </a:solidFill>
              </a:rPr>
            </a:br>
            <a:r>
              <a:rPr lang="en-US" sz="1200" b="1" u="sng" dirty="0" smtClean="0">
                <a:solidFill>
                  <a:schemeClr val="accent5"/>
                </a:solidFill>
              </a:rPr>
              <a:t/>
            </a:r>
            <a:br>
              <a:rPr lang="en-US" sz="1200" b="1" u="sng" dirty="0" smtClean="0">
                <a:solidFill>
                  <a:schemeClr val="accent5"/>
                </a:solidFill>
              </a:rPr>
            </a:br>
            <a:r>
              <a:rPr lang="en-US" sz="3600" dirty="0" smtClean="0">
                <a:solidFill>
                  <a:srgbClr val="70AD47">
                    <a:lumMod val="75000"/>
                  </a:srgbClr>
                </a:solidFill>
                <a:latin typeface="Calibri" panose="020F0502020204030204"/>
                <a:ea typeface="+mn-ea"/>
                <a:cs typeface="+mn-cs"/>
              </a:rPr>
              <a:t>Chapter 16.3:  </a:t>
            </a:r>
            <a:r>
              <a:rPr lang="en-US" sz="3600" dirty="0">
                <a:solidFill>
                  <a:srgbClr val="70AD47">
                    <a:lumMod val="75000"/>
                  </a:srgbClr>
                </a:solidFill>
                <a:latin typeface="Calibri" panose="020F0502020204030204"/>
                <a:ea typeface="+mn-ea"/>
                <a:cs typeface="+mn-cs"/>
              </a:rPr>
              <a:t>The Federal Budget and the National Debt</a:t>
            </a:r>
            <a:br>
              <a:rPr lang="en-US" sz="3600" dirty="0">
                <a:solidFill>
                  <a:srgbClr val="70AD47">
                    <a:lumMod val="75000"/>
                  </a:srgbClr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en-US" sz="1200" dirty="0" smtClean="0">
                <a:solidFill>
                  <a:srgbClr val="70AD47">
                    <a:lumMod val="75000"/>
                  </a:srgbClr>
                </a:solidFill>
                <a:latin typeface="Calibri" panose="020F0502020204030204"/>
                <a:ea typeface="+mn-ea"/>
                <a:cs typeface="+mn-cs"/>
              </a:rPr>
              <a:t/>
            </a:r>
            <a:br>
              <a:rPr lang="en-US" sz="1200" dirty="0" smtClean="0">
                <a:solidFill>
                  <a:srgbClr val="70AD47">
                    <a:lumMod val="75000"/>
                  </a:srgbClr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en-US" sz="3100" i="1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Learning </a:t>
            </a:r>
            <a:r>
              <a:rPr lang="en-US" sz="3100" i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Target: Understand how the federal government prepares a budget and borrows; Understand the National Debt and the largest government </a:t>
            </a:r>
            <a:r>
              <a:rPr lang="en-US" sz="3100" i="1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expenses</a:t>
            </a:r>
            <a:r>
              <a:rPr lang="en-US" sz="3100" dirty="0" smtClean="0">
                <a:solidFill>
                  <a:srgbClr val="70AD47">
                    <a:lumMod val="75000"/>
                  </a:srgbClr>
                </a:solidFill>
                <a:latin typeface="Calibri" panose="020F0502020204030204"/>
                <a:ea typeface="+mn-ea"/>
                <a:cs typeface="+mn-cs"/>
              </a:rPr>
              <a:t/>
            </a:r>
            <a:br>
              <a:rPr lang="en-US" sz="3100" dirty="0" smtClean="0">
                <a:solidFill>
                  <a:srgbClr val="70AD47">
                    <a:lumMod val="75000"/>
                  </a:srgbClr>
                </a:solidFill>
                <a:latin typeface="Calibri" panose="020F0502020204030204"/>
                <a:ea typeface="+mn-ea"/>
                <a:cs typeface="+mn-cs"/>
              </a:rPr>
            </a:br>
            <a:endParaRPr lang="en-US" sz="3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742" y="3392377"/>
            <a:ext cx="11762509" cy="3465623"/>
          </a:xfrm>
        </p:spPr>
        <p:txBody>
          <a:bodyPr>
            <a:normAutofit fontScale="92500" lnSpcReduction="10000"/>
          </a:bodyPr>
          <a:lstStyle/>
          <a:p>
            <a:pPr marL="0" lvl="0" indent="0" algn="ctr">
              <a:spcBef>
                <a:spcPts val="0"/>
              </a:spcBef>
              <a:buClr>
                <a:srgbClr val="83992A"/>
              </a:buClr>
              <a:buNone/>
            </a:pPr>
            <a:r>
              <a:rPr lang="en-US" sz="2800" b="1" i="1" u="sng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Success </a:t>
            </a:r>
            <a:r>
              <a:rPr lang="en-US" sz="2800" b="1" i="1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Criteria</a:t>
            </a:r>
          </a:p>
          <a:p>
            <a:pPr marL="0" lvl="0" indent="0" algn="ctr">
              <a:buClr>
                <a:srgbClr val="83992A"/>
              </a:buClr>
              <a:buNone/>
            </a:pPr>
            <a:r>
              <a:rPr lang="en-US" sz="2500" b="1" dirty="0">
                <a:solidFill>
                  <a:prstClr val="black"/>
                </a:solidFill>
              </a:rPr>
              <a:t>You should be able to</a:t>
            </a:r>
            <a:r>
              <a:rPr lang="en-US" sz="2500" b="1" dirty="0" smtClean="0">
                <a:solidFill>
                  <a:prstClr val="black"/>
                </a:solidFill>
              </a:rPr>
              <a:t>…</a:t>
            </a:r>
            <a:endParaRPr lang="en-US" sz="2500" i="1" dirty="0" smtClean="0">
              <a:solidFill>
                <a:prstClr val="black"/>
              </a:solidFill>
            </a:endParaRPr>
          </a:p>
          <a:p>
            <a:pPr marL="0" lvl="0" indent="0" algn="ctr">
              <a:buClr>
                <a:srgbClr val="83992A"/>
              </a:buClr>
              <a:buNone/>
            </a:pPr>
            <a:r>
              <a:rPr lang="en-US" sz="3600" i="1" dirty="0" smtClean="0">
                <a:solidFill>
                  <a:prstClr val="black"/>
                </a:solidFill>
              </a:rPr>
              <a:t>1. </a:t>
            </a:r>
            <a:r>
              <a:rPr lang="en-US" sz="3600" i="1" dirty="0">
                <a:solidFill>
                  <a:prstClr val="black"/>
                </a:solidFill>
              </a:rPr>
              <a:t>Explain how Congress and the president work together in the budget making process</a:t>
            </a:r>
          </a:p>
          <a:p>
            <a:pPr marL="0" lvl="0" indent="0" algn="ctr">
              <a:buClr>
                <a:srgbClr val="83992A"/>
              </a:buClr>
              <a:buNone/>
            </a:pPr>
            <a:r>
              <a:rPr lang="en-US" sz="3600" i="1" dirty="0">
                <a:solidFill>
                  <a:prstClr val="black"/>
                </a:solidFill>
              </a:rPr>
              <a:t>2. Describe a budget deficit, deficit financing</a:t>
            </a:r>
          </a:p>
          <a:p>
            <a:pPr marL="0" lvl="0" indent="0" algn="ctr">
              <a:buClr>
                <a:srgbClr val="83992A"/>
              </a:buClr>
              <a:buNone/>
            </a:pPr>
            <a:r>
              <a:rPr lang="en-US" sz="3600" i="1" dirty="0">
                <a:solidFill>
                  <a:prstClr val="black"/>
                </a:solidFill>
              </a:rPr>
              <a:t>and a budget surplus</a:t>
            </a:r>
          </a:p>
          <a:p>
            <a:pPr marL="0" lvl="0" indent="0" algn="ctr">
              <a:buClr>
                <a:srgbClr val="83992A"/>
              </a:buClr>
              <a:buNone/>
            </a:pPr>
            <a:r>
              <a:rPr lang="en-US" sz="3600" i="1" dirty="0">
                <a:solidFill>
                  <a:prstClr val="black"/>
                </a:solidFill>
              </a:rPr>
              <a:t>3. Identify reasons why we have a national </a:t>
            </a:r>
            <a:r>
              <a:rPr lang="en-US" sz="3600" i="1" dirty="0" smtClean="0">
                <a:solidFill>
                  <a:prstClr val="black"/>
                </a:solidFill>
              </a:rPr>
              <a:t>debt</a:t>
            </a:r>
          </a:p>
        </p:txBody>
      </p:sp>
    </p:spTree>
    <p:extLst>
      <p:ext uri="{BB962C8B-B14F-4D97-AF65-F5344CB8AC3E}">
        <p14:creationId xmlns:p14="http://schemas.microsoft.com/office/powerpoint/2010/main" val="955589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8607626"/>
              </p:ext>
            </p:extLst>
          </p:nvPr>
        </p:nvGraphicFramePr>
        <p:xfrm>
          <a:off x="0" y="-1"/>
          <a:ext cx="12192000" cy="336461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109804"/>
                <a:gridCol w="8082196"/>
              </a:tblGrid>
              <a:tr h="33646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62425" algn="l"/>
                        </a:tabLst>
                      </a:pP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What is the president’s role in preparing the national budget?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62425" algn="l"/>
                        </a:tabLst>
                      </a:pP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62425" algn="l"/>
                        </a:tabLst>
                      </a:pPr>
                      <a:r>
                        <a:rPr lang="en-US" sz="3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</a:t>
                      </a: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president works with OMB to create the budget and presents it to Congress by January.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0165823"/>
              </p:ext>
            </p:extLst>
          </p:nvPr>
        </p:nvGraphicFramePr>
        <p:xfrm>
          <a:off x="0" y="3364610"/>
          <a:ext cx="12192000" cy="349338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109804"/>
                <a:gridCol w="8082196"/>
              </a:tblGrid>
              <a:tr h="34933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62425" algn="l"/>
                        </a:tabLst>
                      </a:pP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What is a budget deficit?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62425" algn="l"/>
                        </a:tabLst>
                      </a:pP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62425" algn="l"/>
                        </a:tabLst>
                      </a:pPr>
                      <a:r>
                        <a:rPr lang="en-US" sz="3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When </a:t>
                      </a: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government spends more than it takes in (government spending exceeds its receipts).  The government raises funds by selling securities to cover the deficit</a:t>
                      </a:r>
                      <a:r>
                        <a:rPr lang="en-US" sz="3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1748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140608"/>
            <a:ext cx="12192000" cy="5416868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solidFill>
                  <a:prstClr val="black"/>
                </a:solidFill>
              </a:rPr>
              <a:t>With whom does the federal budget begin?</a:t>
            </a:r>
          </a:p>
          <a:p>
            <a:pPr algn="ctr"/>
            <a:r>
              <a:rPr lang="en-US" sz="3600" dirty="0" smtClean="0">
                <a:solidFill>
                  <a:prstClr val="white"/>
                </a:solidFill>
              </a:rPr>
              <a:t>Who approves the federal budget?</a:t>
            </a:r>
            <a:endParaRPr lang="en-US" sz="3600" dirty="0">
              <a:solidFill>
                <a:prstClr val="white"/>
              </a:solidFill>
            </a:endParaRPr>
          </a:p>
          <a:p>
            <a:pPr algn="ctr"/>
            <a:r>
              <a:rPr lang="en-US" sz="3600" dirty="0" smtClean="0">
                <a:solidFill>
                  <a:prstClr val="black"/>
                </a:solidFill>
              </a:rPr>
              <a:t>When does the fiscal year begin?</a:t>
            </a:r>
          </a:p>
          <a:p>
            <a:pPr algn="ctr"/>
            <a:r>
              <a:rPr lang="en-US" sz="3600" dirty="0" smtClean="0">
                <a:solidFill>
                  <a:prstClr val="white"/>
                </a:solidFill>
              </a:rPr>
              <a:t>What is a budget deficit? </a:t>
            </a:r>
          </a:p>
          <a:p>
            <a:pPr algn="ctr"/>
            <a:endParaRPr lang="en-US" sz="1200" dirty="0">
              <a:solidFill>
                <a:prstClr val="black">
                  <a:lumMod val="85000"/>
                  <a:lumOff val="15000"/>
                </a:prstClr>
              </a:solidFill>
              <a:latin typeface="Bradley Hand ITC TT-Bold" charset="0"/>
              <a:sym typeface="Bradley Hand ITC TT-Bold" charset="0"/>
            </a:endParaRPr>
          </a:p>
          <a:p>
            <a:pPr algn="ctr"/>
            <a:endParaRPr lang="en-US" sz="1200" dirty="0" smtClean="0">
              <a:solidFill>
                <a:prstClr val="black">
                  <a:lumMod val="85000"/>
                  <a:lumOff val="15000"/>
                </a:prstClr>
              </a:solidFill>
              <a:latin typeface="Bradley Hand ITC TT-Bold" charset="0"/>
              <a:sym typeface="Bradley Hand ITC TT-Bold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Bradley Hand ITC TT-Bold" charset="0"/>
                <a:sym typeface="Bradley Hand ITC TT-Bold" charset="0"/>
              </a:rPr>
              <a:t>Are you on target (</a:t>
            </a:r>
            <a:r>
              <a:rPr lang="en-US" sz="2400" dirty="0" smtClean="0">
                <a:solidFill>
                  <a:srgbClr val="E7E6E6"/>
                </a:solidFill>
                <a:latin typeface="Bradley Hand ITC TT-Bold" charset="0"/>
                <a:sym typeface="Bradley Hand ITC TT-Bold" charset="0"/>
              </a:rPr>
              <a:t>white</a:t>
            </a:r>
            <a:r>
              <a:rPr lang="en-US" sz="24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Bradley Hand ITC TT-Bold" charset="0"/>
                <a:sym typeface="Bradley Hand ITC TT-Bold" charset="0"/>
              </a:rPr>
              <a:t>,</a:t>
            </a:r>
            <a:r>
              <a:rPr lang="en-US" sz="2400" dirty="0" smtClean="0">
                <a:solidFill>
                  <a:srgbClr val="000000"/>
                </a:solidFill>
                <a:latin typeface="Bradley Hand ITC TT-Bold" charset="0"/>
                <a:sym typeface="Bradley Hand ITC TT-Bold" charset="0"/>
              </a:rPr>
              <a:t> black</a:t>
            </a:r>
            <a:r>
              <a:rPr lang="en-US" sz="24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Bradley Hand ITC TT-Bold" charset="0"/>
                <a:sym typeface="Bradley Hand ITC TT-Bold" charset="0"/>
              </a:rPr>
              <a:t>, </a:t>
            </a:r>
            <a:r>
              <a:rPr lang="en-US" sz="2400" dirty="0" smtClean="0">
                <a:solidFill>
                  <a:srgbClr val="0070C0"/>
                </a:solidFill>
                <a:latin typeface="Bradley Hand ITC TT-Bold" charset="0"/>
                <a:sym typeface="Bradley Hand ITC TT-Bold" charset="0"/>
              </a:rPr>
              <a:t>blue</a:t>
            </a:r>
            <a:r>
              <a:rPr lang="en-US" sz="24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Bradley Hand ITC TT-Bold" charset="0"/>
                <a:sym typeface="Bradley Hand ITC TT-Bold" charset="0"/>
              </a:rPr>
              <a:t>,</a:t>
            </a:r>
            <a:r>
              <a:rPr lang="en-US" sz="2400" dirty="0" smtClean="0">
                <a:solidFill>
                  <a:srgbClr val="000000"/>
                </a:solidFill>
                <a:latin typeface="Bradley Hand ITC TT-Bold" charset="0"/>
                <a:sym typeface="Bradley Hand ITC TT-Bold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Bradley Hand ITC TT-Bold" charset="0"/>
                <a:sym typeface="Bradley Hand ITC TT-Bold" charset="0"/>
              </a:rPr>
              <a:t>red</a:t>
            </a:r>
            <a:r>
              <a:rPr lang="en-US" sz="2400" dirty="0" smtClean="0">
                <a:solidFill>
                  <a:srgbClr val="000000"/>
                </a:solidFill>
                <a:latin typeface="Bradley Hand ITC TT-Bold" charset="0"/>
                <a:sym typeface="Bradley Hand ITC TT-Bold" charset="0"/>
              </a:rPr>
              <a:t> </a:t>
            </a:r>
            <a:r>
              <a:rPr lang="en-US" sz="24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Bradley Hand ITC TT-Bold" charset="0"/>
                <a:sym typeface="Bradley Hand ITC TT-Bold" charset="0"/>
              </a:rPr>
              <a:t>or</a:t>
            </a:r>
            <a:r>
              <a:rPr lang="en-US" sz="2400" dirty="0" smtClean="0">
                <a:solidFill>
                  <a:srgbClr val="000000"/>
                </a:solidFill>
                <a:latin typeface="Bradley Hand ITC TT-Bold" charset="0"/>
                <a:sym typeface="Bradley Hand ITC TT-Bold" charset="0"/>
              </a:rPr>
              <a:t> </a:t>
            </a:r>
            <a:r>
              <a:rPr lang="en-US" sz="2400" dirty="0" smtClean="0">
                <a:solidFill>
                  <a:srgbClr val="FFFF00"/>
                </a:solidFill>
                <a:latin typeface="Bradley Hand ITC TT-Bold" charset="0"/>
                <a:sym typeface="Bradley Hand ITC TT-Bold" charset="0"/>
              </a:rPr>
              <a:t>yellow</a:t>
            </a:r>
            <a:r>
              <a:rPr lang="en-US" sz="24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Bradley Hand ITC TT-Bold" charset="0"/>
                <a:sym typeface="Bradley Hand ITC TT-Bold" charset="0"/>
              </a:rPr>
              <a:t>)?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000" dirty="0" smtClean="0">
              <a:solidFill>
                <a:srgbClr val="ED7D31">
                  <a:lumMod val="75000"/>
                </a:srgbClr>
              </a:solidFill>
              <a:latin typeface="Bradley Hand ITC TT-Bold" charset="0"/>
              <a:sym typeface="Bradley Hand ITC TT-Bold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dirty="0" smtClean="0">
                <a:solidFill>
                  <a:srgbClr val="C00000"/>
                </a:solidFill>
                <a:latin typeface="Bradley Hand ITC TT-Bold" charset="0"/>
                <a:sym typeface="Bradley Hand ITC TT-Bold" charset="0"/>
              </a:rPr>
              <a:t>Did </a:t>
            </a:r>
            <a:r>
              <a:rPr lang="en-US" sz="2400" dirty="0">
                <a:solidFill>
                  <a:srgbClr val="C00000"/>
                </a:solidFill>
                <a:latin typeface="Bradley Hand ITC TT-Bold" charset="0"/>
                <a:sym typeface="Bradley Hand ITC TT-Bold" charset="0"/>
              </a:rPr>
              <a:t>you hit the bullseye? </a:t>
            </a:r>
            <a:endParaRPr lang="en-US" sz="2400" dirty="0" smtClean="0">
              <a:solidFill>
                <a:srgbClr val="C00000"/>
              </a:solidFill>
              <a:latin typeface="Bradley Hand ITC TT-Bold" charset="0"/>
              <a:sym typeface="Bradley Hand ITC TT-Bold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srgbClr val="C00000"/>
              </a:solidFill>
              <a:latin typeface="Bradley Hand ITC TT-Bold" charset="0"/>
              <a:sym typeface="Bradley Hand ITC TT-Bold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 smtClean="0">
              <a:solidFill>
                <a:srgbClr val="C00000"/>
              </a:solidFill>
              <a:latin typeface="Bradley Hand ITC TT-Bold" charset="0"/>
              <a:sym typeface="Bradley Hand ITC TT-Bold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srgbClr val="C00000"/>
              </a:solidFill>
              <a:latin typeface="Bradley Hand ITC TT-Bold" charset="0"/>
              <a:sym typeface="Bradley Hand ITC TT-Bold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800" dirty="0" smtClean="0">
              <a:solidFill>
                <a:srgbClr val="C00000"/>
              </a:solidFill>
              <a:latin typeface="Bradley Hand ITC TT-Bold" charset="0"/>
              <a:sym typeface="Bradley Hand ITC TT-Bold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800" dirty="0">
              <a:solidFill>
                <a:srgbClr val="C00000"/>
              </a:solidFill>
              <a:latin typeface="Bradley Hand ITC TT-Bold" charset="0"/>
              <a:sym typeface="Bradley Hand ITC TT-Bold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800" dirty="0" smtClean="0">
              <a:solidFill>
                <a:srgbClr val="C00000"/>
              </a:solidFill>
              <a:latin typeface="Bradley Hand ITC TT-Bold" charset="0"/>
              <a:sym typeface="Bradley Hand ITC TT-Bold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800" dirty="0">
              <a:solidFill>
                <a:srgbClr val="C00000"/>
              </a:solidFill>
              <a:latin typeface="Bradley Hand ITC TT-Bold" charset="0"/>
              <a:sym typeface="Bradley Hand ITC TT-Bold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800" dirty="0">
              <a:solidFill>
                <a:srgbClr val="C00000"/>
              </a:solidFill>
              <a:latin typeface="Bradley Hand ITC TT-Bold" charset="0"/>
              <a:sym typeface="Bradley Hand ITC TT-Bold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800" dirty="0" smtClean="0">
              <a:solidFill>
                <a:srgbClr val="C00000"/>
              </a:solidFill>
              <a:latin typeface="Bradley Hand ITC TT-Bold" charset="0"/>
              <a:sym typeface="Bradley Hand ITC TT-Bold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52600" y="693084"/>
            <a:ext cx="8610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7500" algn="ctr">
              <a:spcBef>
                <a:spcPts val="2000"/>
              </a:spcBef>
              <a:buSzPct val="46000"/>
              <a:defRPr/>
            </a:pPr>
            <a:r>
              <a:rPr lang="en-US" sz="2400" i="1" kern="0" dirty="0">
                <a:solidFill>
                  <a:prstClr val="black"/>
                </a:solidFill>
                <a:latin typeface="Georgia"/>
                <a:sym typeface="Times" panose="02020603050405020304" pitchFamily="18" charset="0"/>
              </a:rPr>
              <a:t>Discuss at your </a:t>
            </a:r>
            <a:r>
              <a:rPr lang="en-US" sz="2400" i="1" kern="0" dirty="0" smtClean="0">
                <a:solidFill>
                  <a:prstClr val="black"/>
                </a:solidFill>
                <a:latin typeface="Georgia"/>
                <a:sym typeface="Times" panose="02020603050405020304" pitchFamily="18" charset="0"/>
              </a:rPr>
              <a:t>table.</a:t>
            </a:r>
            <a:endParaRPr lang="en-US" sz="2400" i="1" kern="0" dirty="0">
              <a:solidFill>
                <a:prstClr val="black"/>
              </a:solidFill>
              <a:latin typeface="Georgia"/>
              <a:sym typeface="Times" panose="02020603050405020304" pitchFamily="18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23876"/>
            <a:ext cx="2133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4750" y="4423876"/>
            <a:ext cx="212725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819400" y="32869"/>
            <a:ext cx="6781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 smtClean="0">
                <a:solidFill>
                  <a:srgbClr val="ED7D31"/>
                </a:solidFill>
              </a:rPr>
              <a:t>Let’s Review</a:t>
            </a:r>
            <a:endParaRPr lang="en-US" sz="4000" b="1" u="sng" dirty="0">
              <a:solidFill>
                <a:srgbClr val="ED7D3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30425" y="4769473"/>
            <a:ext cx="793115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i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Learning Target: Understand how the federal government prepares a budget and borrows; Understand the National Debt and the largest government expenses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3723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3207434"/>
          </a:xfrm>
        </p:spPr>
        <p:txBody>
          <a:bodyPr>
            <a:normAutofit fontScale="90000"/>
          </a:bodyPr>
          <a:lstStyle/>
          <a:p>
            <a:pPr algn="ctr">
              <a:spcBef>
                <a:spcPts val="1000"/>
              </a:spcBef>
            </a:pPr>
            <a:r>
              <a:rPr lang="en-US" b="1" u="sng" dirty="0" smtClean="0">
                <a:solidFill>
                  <a:schemeClr val="accent5"/>
                </a:solidFill>
              </a:rPr>
              <a:t>ECONOMICS</a:t>
            </a:r>
            <a:br>
              <a:rPr lang="en-US" b="1" u="sng" dirty="0" smtClean="0">
                <a:solidFill>
                  <a:schemeClr val="accent5"/>
                </a:solidFill>
              </a:rPr>
            </a:br>
            <a:r>
              <a:rPr lang="en-US" sz="1200" b="1" u="sng" dirty="0" smtClean="0">
                <a:solidFill>
                  <a:schemeClr val="accent5"/>
                </a:solidFill>
              </a:rPr>
              <a:t/>
            </a:r>
            <a:br>
              <a:rPr lang="en-US" sz="1200" b="1" u="sng" dirty="0" smtClean="0">
                <a:solidFill>
                  <a:schemeClr val="accent5"/>
                </a:solidFill>
              </a:rPr>
            </a:br>
            <a:r>
              <a:rPr lang="en-US" sz="3600" dirty="0" smtClean="0">
                <a:solidFill>
                  <a:srgbClr val="70AD47">
                    <a:lumMod val="75000"/>
                  </a:srgbClr>
                </a:solidFill>
                <a:latin typeface="Calibri" panose="020F0502020204030204"/>
                <a:ea typeface="+mn-ea"/>
                <a:cs typeface="+mn-cs"/>
              </a:rPr>
              <a:t>Chapter 16.3:  </a:t>
            </a:r>
            <a:r>
              <a:rPr lang="en-US" sz="3600" dirty="0">
                <a:solidFill>
                  <a:srgbClr val="70AD47">
                    <a:lumMod val="75000"/>
                  </a:srgbClr>
                </a:solidFill>
                <a:latin typeface="Calibri" panose="020F0502020204030204"/>
                <a:ea typeface="+mn-ea"/>
                <a:cs typeface="+mn-cs"/>
              </a:rPr>
              <a:t>The Federal Budget and the National Debt</a:t>
            </a:r>
            <a:br>
              <a:rPr lang="en-US" sz="3600" dirty="0">
                <a:solidFill>
                  <a:srgbClr val="70AD47">
                    <a:lumMod val="75000"/>
                  </a:srgbClr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en-US" sz="1200" dirty="0" smtClean="0">
                <a:solidFill>
                  <a:srgbClr val="70AD47">
                    <a:lumMod val="75000"/>
                  </a:srgbClr>
                </a:solidFill>
                <a:latin typeface="Calibri" panose="020F0502020204030204"/>
                <a:ea typeface="+mn-ea"/>
                <a:cs typeface="+mn-cs"/>
              </a:rPr>
              <a:t/>
            </a:r>
            <a:br>
              <a:rPr lang="en-US" sz="1200" dirty="0" smtClean="0">
                <a:solidFill>
                  <a:srgbClr val="70AD47">
                    <a:lumMod val="75000"/>
                  </a:srgbClr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en-US" sz="3100" i="1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Learning </a:t>
            </a:r>
            <a:r>
              <a:rPr lang="en-US" sz="3100" i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Target: Understand how the federal government prepares a budget and borrows; Understand the National Debt and the largest government </a:t>
            </a:r>
            <a:r>
              <a:rPr lang="en-US" sz="3100" i="1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expenses</a:t>
            </a:r>
            <a:r>
              <a:rPr lang="en-US" sz="3100" dirty="0" smtClean="0">
                <a:solidFill>
                  <a:srgbClr val="70AD47">
                    <a:lumMod val="75000"/>
                  </a:srgbClr>
                </a:solidFill>
                <a:latin typeface="Calibri" panose="020F0502020204030204"/>
                <a:ea typeface="+mn-ea"/>
                <a:cs typeface="+mn-cs"/>
              </a:rPr>
              <a:t/>
            </a:r>
            <a:br>
              <a:rPr lang="en-US" sz="3100" dirty="0" smtClean="0">
                <a:solidFill>
                  <a:srgbClr val="70AD47">
                    <a:lumMod val="75000"/>
                  </a:srgbClr>
                </a:solidFill>
                <a:latin typeface="Calibri" panose="020F0502020204030204"/>
                <a:ea typeface="+mn-ea"/>
                <a:cs typeface="+mn-cs"/>
              </a:rPr>
            </a:br>
            <a:endParaRPr lang="en-US" sz="3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742" y="3392377"/>
            <a:ext cx="11762509" cy="3465623"/>
          </a:xfrm>
        </p:spPr>
        <p:txBody>
          <a:bodyPr>
            <a:normAutofit fontScale="92500" lnSpcReduction="10000"/>
          </a:bodyPr>
          <a:lstStyle/>
          <a:p>
            <a:pPr marL="0" lvl="0" indent="0" algn="ctr">
              <a:spcBef>
                <a:spcPts val="0"/>
              </a:spcBef>
              <a:buClr>
                <a:srgbClr val="83992A"/>
              </a:buClr>
              <a:buNone/>
            </a:pPr>
            <a:r>
              <a:rPr lang="en-US" sz="2800" b="1" i="1" u="sng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Success </a:t>
            </a:r>
            <a:r>
              <a:rPr lang="en-US" sz="2800" b="1" i="1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Criteria</a:t>
            </a:r>
          </a:p>
          <a:p>
            <a:pPr marL="0" lvl="0" indent="0" algn="ctr">
              <a:buClr>
                <a:srgbClr val="83992A"/>
              </a:buClr>
              <a:buNone/>
            </a:pPr>
            <a:r>
              <a:rPr lang="en-US" sz="2500" b="1" dirty="0">
                <a:solidFill>
                  <a:prstClr val="black"/>
                </a:solidFill>
              </a:rPr>
              <a:t>You should be able to</a:t>
            </a:r>
            <a:r>
              <a:rPr lang="en-US" sz="2500" b="1" dirty="0" smtClean="0">
                <a:solidFill>
                  <a:prstClr val="black"/>
                </a:solidFill>
              </a:rPr>
              <a:t>…</a:t>
            </a:r>
            <a:endParaRPr lang="en-US" sz="2500" i="1" dirty="0" smtClean="0">
              <a:solidFill>
                <a:prstClr val="black"/>
              </a:solidFill>
            </a:endParaRPr>
          </a:p>
          <a:p>
            <a:pPr marL="0" lvl="0" indent="0" algn="ctr">
              <a:buClr>
                <a:srgbClr val="83992A"/>
              </a:buClr>
              <a:buNone/>
            </a:pPr>
            <a:r>
              <a:rPr lang="en-US" sz="3600" i="1" dirty="0" smtClean="0">
                <a:solidFill>
                  <a:prstClr val="black"/>
                </a:solidFill>
              </a:rPr>
              <a:t>1. </a:t>
            </a:r>
            <a:r>
              <a:rPr lang="en-US" sz="3600" i="1" dirty="0">
                <a:solidFill>
                  <a:prstClr val="black"/>
                </a:solidFill>
              </a:rPr>
              <a:t>Explain how Congress and the president work together in the budget making process</a:t>
            </a:r>
          </a:p>
          <a:p>
            <a:pPr marL="0" lvl="0" indent="0" algn="ctr">
              <a:buClr>
                <a:srgbClr val="83992A"/>
              </a:buClr>
              <a:buNone/>
            </a:pPr>
            <a:r>
              <a:rPr lang="en-US" sz="3600" i="1" dirty="0">
                <a:solidFill>
                  <a:prstClr val="black"/>
                </a:solidFill>
              </a:rPr>
              <a:t>2. Describe a budget deficit, deficit financing</a:t>
            </a:r>
          </a:p>
          <a:p>
            <a:pPr marL="0" lvl="0" indent="0" algn="ctr">
              <a:buClr>
                <a:srgbClr val="83992A"/>
              </a:buClr>
              <a:buNone/>
            </a:pPr>
            <a:r>
              <a:rPr lang="en-US" sz="3600" i="1" dirty="0">
                <a:solidFill>
                  <a:prstClr val="black"/>
                </a:solidFill>
              </a:rPr>
              <a:t>and a budget surplus</a:t>
            </a:r>
          </a:p>
          <a:p>
            <a:pPr marL="0" lvl="0" indent="0" algn="ctr">
              <a:buClr>
                <a:srgbClr val="83992A"/>
              </a:buClr>
              <a:buNone/>
            </a:pPr>
            <a:r>
              <a:rPr lang="en-US" sz="3600" i="1" dirty="0">
                <a:solidFill>
                  <a:prstClr val="black"/>
                </a:solidFill>
              </a:rPr>
              <a:t>3. Identify reasons why we have a national </a:t>
            </a:r>
            <a:r>
              <a:rPr lang="en-US" sz="3600" i="1" dirty="0" smtClean="0">
                <a:solidFill>
                  <a:prstClr val="black"/>
                </a:solidFill>
              </a:rPr>
              <a:t>debt</a:t>
            </a:r>
          </a:p>
        </p:txBody>
      </p:sp>
    </p:spTree>
    <p:extLst>
      <p:ext uri="{BB962C8B-B14F-4D97-AF65-F5344CB8AC3E}">
        <p14:creationId xmlns:p14="http://schemas.microsoft.com/office/powerpoint/2010/main" val="3076767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2298803"/>
              </p:ext>
            </p:extLst>
          </p:nvPr>
        </p:nvGraphicFramePr>
        <p:xfrm>
          <a:off x="0" y="-1"/>
          <a:ext cx="12192000" cy="195859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109804"/>
                <a:gridCol w="8082196"/>
              </a:tblGrid>
              <a:tr h="19585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62425" algn="l"/>
                        </a:tabLst>
                      </a:pP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What is deficit financing</a:t>
                      </a:r>
                      <a:r>
                        <a:rPr lang="en-US" sz="3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62425" algn="l"/>
                        </a:tabLst>
                      </a:pP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62425" algn="l"/>
                        </a:tabLst>
                      </a:pPr>
                      <a:r>
                        <a:rPr lang="en-US" sz="4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 </a:t>
                      </a:r>
                      <a:r>
                        <a:rPr lang="en-US" sz="4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government policy of spending more money than it is able to bring in through revenues.</a:t>
                      </a:r>
                      <a:endParaRPr lang="en-US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214580"/>
              </p:ext>
            </p:extLst>
          </p:nvPr>
        </p:nvGraphicFramePr>
        <p:xfrm>
          <a:off x="0" y="1958593"/>
          <a:ext cx="12192000" cy="326136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109804"/>
                <a:gridCol w="8082196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62425" algn="l"/>
                        </a:tabLst>
                      </a:pP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What is the national debt?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62425" algn="l"/>
                        </a:tabLst>
                      </a:pP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Why do we have one?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62425" algn="l"/>
                        </a:tabLst>
                      </a:pP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62425" algn="l"/>
                        </a:tabLst>
                      </a:pP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62425" algn="l"/>
                        </a:tabLst>
                      </a:pPr>
                      <a:r>
                        <a:rPr lang="en-US" sz="4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</a:t>
                      </a:r>
                      <a:r>
                        <a:rPr lang="en-US" sz="4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 amount of outstanding debt for the federal government</a:t>
                      </a:r>
                      <a:r>
                        <a:rPr lang="en-US" sz="4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162425" algn="l"/>
                        </a:tabLst>
                        <a:defRPr/>
                      </a:pPr>
                      <a:r>
                        <a:rPr lang="en-US" sz="4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government continues to spend more than it takes in and must pay interest on the debt.</a:t>
                      </a:r>
                      <a:endParaRPr lang="en-US" sz="40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5792865"/>
              </p:ext>
            </p:extLst>
          </p:nvPr>
        </p:nvGraphicFramePr>
        <p:xfrm>
          <a:off x="0" y="5187759"/>
          <a:ext cx="12192000" cy="167024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109804"/>
                <a:gridCol w="8082196"/>
              </a:tblGrid>
              <a:tr h="16702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62425" algn="l"/>
                        </a:tabLst>
                      </a:pP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What is the Current National Debt?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62425" algn="l"/>
                        </a:tabLst>
                      </a:pP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62425" algn="l"/>
                        </a:tabLst>
                      </a:pP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62425" algn="l"/>
                        </a:tabLst>
                      </a:pPr>
                      <a:r>
                        <a:rPr lang="en-US" sz="4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See </a:t>
                      </a:r>
                      <a:r>
                        <a:rPr lang="en-US" sz="4000" u="sng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www.usdebtclock.org</a:t>
                      </a:r>
                      <a:endParaRPr lang="en-US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0654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3464</TotalTime>
  <Words>811</Words>
  <Application>Microsoft Office PowerPoint</Application>
  <PresentationFormat>Widescreen</PresentationFormat>
  <Paragraphs>144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Bradley Hand ITC TT-Bold</vt:lpstr>
      <vt:lpstr>Calibri</vt:lpstr>
      <vt:lpstr>Calibri Light</vt:lpstr>
      <vt:lpstr>Georgia</vt:lpstr>
      <vt:lpstr>Times</vt:lpstr>
      <vt:lpstr>Times New Roman</vt:lpstr>
      <vt:lpstr>Office Theme</vt:lpstr>
      <vt:lpstr>ECONOMICS  Chapter 16.3:  The Federal Budget and the National Debt  Learning Target: Understand how the federal government prepares a budget and borrows; Understand the National Debt and the largest government expenses </vt:lpstr>
      <vt:lpstr>ECONOMICS  Chapter 16.3:  The Federal Budget and the National Debt  Learning Target: Understand how the federal government prepares a budget and borrows; Understand the National Debt and the largest government expenses </vt:lpstr>
      <vt:lpstr>PowerPoint Presentation</vt:lpstr>
      <vt:lpstr>PowerPoint Presentation</vt:lpstr>
      <vt:lpstr>ECONOMICS  Chapter 16.3:  The Federal Budget and the National Debt  Learning Target: Understand how the federal government prepares a budget and borrows; Understand the National Debt and the largest government expenses </vt:lpstr>
      <vt:lpstr>PowerPoint Presentation</vt:lpstr>
      <vt:lpstr>PowerPoint Presentation</vt:lpstr>
      <vt:lpstr>ECONOMICS  Chapter 16.3:  The Federal Budget and the National Debt  Learning Target: Understand how the federal government prepares a budget and borrows; Understand the National Debt and the largest government expenses </vt:lpstr>
      <vt:lpstr>PowerPoint Presentation</vt:lpstr>
      <vt:lpstr>ECONOMICS  Chapter 16.3:  The Federal Budget and the National Debt  Learning Target: Understand how the federal government prepares a budget and borrows; Understand the National Debt and the largest government expenses </vt:lpstr>
      <vt:lpstr>PowerPoint Presentation</vt:lpstr>
      <vt:lpstr>PowerPoint Presentation</vt:lpstr>
      <vt:lpstr>PowerPoint Presentation</vt:lpstr>
      <vt:lpstr>ECONOMICS  Chapter 16.3:  The Federal Budget and the National Debt  Learning Target: Understand how the federal government prepares a budget and borrows; Understand the National Debt and the largest government expenses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ECONOMICS</dc:title>
  <dc:creator>Richard Davis</dc:creator>
  <cp:lastModifiedBy>Richard Davis</cp:lastModifiedBy>
  <cp:revision>111</cp:revision>
  <dcterms:created xsi:type="dcterms:W3CDTF">2015-09-14T18:35:59Z</dcterms:created>
  <dcterms:modified xsi:type="dcterms:W3CDTF">2019-01-08T12:41:17Z</dcterms:modified>
</cp:coreProperties>
</file>