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437" r:id="rId2"/>
    <p:sldId id="431" r:id="rId3"/>
    <p:sldId id="434" r:id="rId4"/>
    <p:sldId id="399" r:id="rId5"/>
    <p:sldId id="400" r:id="rId6"/>
    <p:sldId id="401" r:id="rId7"/>
    <p:sldId id="419" r:id="rId8"/>
    <p:sldId id="420" r:id="rId9"/>
    <p:sldId id="426" r:id="rId10"/>
    <p:sldId id="435" r:id="rId11"/>
    <p:sldId id="411" r:id="rId12"/>
    <p:sldId id="414" r:id="rId13"/>
    <p:sldId id="412" r:id="rId14"/>
    <p:sldId id="438" r:id="rId15"/>
    <p:sldId id="421" r:id="rId16"/>
    <p:sldId id="422" r:id="rId17"/>
    <p:sldId id="439" r:id="rId18"/>
    <p:sldId id="424" r:id="rId19"/>
    <p:sldId id="417" r:id="rId20"/>
    <p:sldId id="416" r:id="rId21"/>
    <p:sldId id="429" r:id="rId22"/>
    <p:sldId id="440" r:id="rId23"/>
    <p:sldId id="425" r:id="rId24"/>
    <p:sldId id="413" r:id="rId25"/>
    <p:sldId id="436" r:id="rId26"/>
    <p:sldId id="430" r:id="rId27"/>
    <p:sldId id="360" r:id="rId28"/>
    <p:sldId id="441" r:id="rId29"/>
    <p:sldId id="442" r:id="rId30"/>
    <p:sldId id="44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6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4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7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2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3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3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8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4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4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6837-392C-4871-99C6-1F67DD41EF81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6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932709"/>
            <a:ext cx="10515600" cy="623454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16.1:  Growth in the Size of Government</a:t>
            </a:r>
            <a:b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Learning Target: Understand that the size and spending of all levels of government has increased over the last century</a:t>
            </a:r>
            <a:b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3" y="2794500"/>
            <a:ext cx="11762509" cy="3859518"/>
          </a:xfrm>
        </p:spPr>
        <p:txBody>
          <a:bodyPr>
            <a:normAutofit fontScale="92500"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1. Identify types of government spending at the federal, state and local level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2. Explain how the government has gotten involved in the economy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3. Analyze how government spending and politics are related and how government has grown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1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380189"/>
              </p:ext>
            </p:extLst>
          </p:nvPr>
        </p:nvGraphicFramePr>
        <p:xfrm>
          <a:off x="0" y="0"/>
          <a:ext cx="12192000" cy="33610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3610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happened to governmental spending during the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1970s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Federal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 spending decreased while state and local government spending increased due to increased expenditures on public works projects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170" name="Picture 2" descr="http://www.cascadesoft.net/siteimages/govtspen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158" y="3590753"/>
            <a:ext cx="3143679" cy="314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conotb.files.wordpress.com/2012/09/government-employees-by-level-by-yea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48" y="0"/>
            <a:ext cx="10216652" cy="672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0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steful Government Spending Deserves Overdue Cu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872" y="584157"/>
            <a:ext cx="7974089" cy="558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57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27" y="186766"/>
            <a:ext cx="10589181" cy="636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6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932709"/>
            <a:ext cx="10515600" cy="623454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16.1:  Growth in the Size of Government</a:t>
            </a:r>
            <a:b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Learning Target: Understand that the size and spending of all levels of government has increased over the last century</a:t>
            </a:r>
            <a:b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3" y="2794500"/>
            <a:ext cx="11762509" cy="3859518"/>
          </a:xfrm>
        </p:spPr>
        <p:txBody>
          <a:bodyPr>
            <a:normAutofit fontScale="92500"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1. Identify types of government spending at the federal, state and local level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2. Explain how the government has gotten involved in the economy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3. Analyze how government spending and politics are related and how government has grown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3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894363"/>
              </p:ext>
            </p:extLst>
          </p:nvPr>
        </p:nvGraphicFramePr>
        <p:xfrm>
          <a:off x="0" y="0"/>
          <a:ext cx="12192000" cy="33981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3981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did the Great Depression have to do with government growth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More services appeared to be needed during the Great Depression.</a:t>
                      </a:r>
                      <a:endParaRPr lang="en-US" sz="4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Examples: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10" y="3778568"/>
            <a:ext cx="3724979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4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256226"/>
              </p:ext>
            </p:extLst>
          </p:nvPr>
        </p:nvGraphicFramePr>
        <p:xfrm>
          <a:off x="0" y="0"/>
          <a:ext cx="12192000" cy="40653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40653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did the Great Depression have to do with government growth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More services appeared to be needed during the Great Depression.</a:t>
                      </a:r>
                      <a:endParaRPr lang="en-US" sz="4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62425" algn="l"/>
                        </a:tabLst>
                        <a:defRPr/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Examples: 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Civilian Conservation Corps and Social Security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6755"/>
            <a:ext cx="4554107" cy="2731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515" y="4291361"/>
            <a:ext cx="2383743" cy="2402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666" y="4071887"/>
            <a:ext cx="4505334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8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932709"/>
            <a:ext cx="10515600" cy="623454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16.1:  Growth in the Size of Government</a:t>
            </a:r>
            <a:b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Learning Target: Understand that the size and spending of all levels of government has increased over the last century</a:t>
            </a:r>
            <a:b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3" y="2794500"/>
            <a:ext cx="11762509" cy="3859518"/>
          </a:xfrm>
        </p:spPr>
        <p:txBody>
          <a:bodyPr>
            <a:normAutofit fontScale="92500"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1. Identify types of government spending at the federal, state and local level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2. Explain how the government has gotten involved in the economy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3. Analyze how government spending and politics are related and how government has grown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4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47896"/>
              </p:ext>
            </p:extLst>
          </p:nvPr>
        </p:nvGraphicFramePr>
        <p:xfrm>
          <a:off x="0" y="-1"/>
          <a:ext cx="12192000" cy="23242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23242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are government outlays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expenditures including purchases, interest payments, and transfer payments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2162" y="1345909"/>
            <a:ext cx="1280984" cy="879527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10573"/>
              </p:ext>
            </p:extLst>
          </p:nvPr>
        </p:nvGraphicFramePr>
        <p:xfrm>
          <a:off x="0" y="2324290"/>
          <a:ext cx="12192000" cy="45659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 expenditures represent what percent of GDP?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purchases represent about 19%.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government expenditures including interest on the national debt and transfer payments (such as welfare programs) exceed 1/3 (33%) 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GDP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9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39" y="211865"/>
            <a:ext cx="10070499" cy="64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6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538474"/>
              </p:ext>
            </p:extLst>
          </p:nvPr>
        </p:nvGraphicFramePr>
        <p:xfrm>
          <a:off x="0" y="0"/>
          <a:ext cx="12192000" cy="39136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 many people in the U.S. work for the government?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More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than 22 million civilian workers are employed by local, state, and the federal government (2.7 million work for the federal government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 descr="http://upload.wikimedia.org/wikipedia/en/thumb/a/ab/AFGE_logo2.png/150px-AFGE_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2629930"/>
            <a:ext cx="1132703" cy="120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704654"/>
              </p:ext>
            </p:extLst>
          </p:nvPr>
        </p:nvGraphicFramePr>
        <p:xfrm>
          <a:off x="0" y="3830595"/>
          <a:ext cx="12192000" cy="30563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05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is a civilian worker?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 employee who is not part of the military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990" y="5050835"/>
            <a:ext cx="2397211" cy="159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216" y="186382"/>
            <a:ext cx="9345957" cy="652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9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0608"/>
            <a:ext cx="12192000" cy="572464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Compare </a:t>
            </a:r>
            <a:r>
              <a:rPr lang="en-US" sz="3600" dirty="0">
                <a:solidFill>
                  <a:prstClr val="white"/>
                </a:solidFill>
              </a:rPr>
              <a:t>the growth in government workers for local, state and the federal government.</a:t>
            </a:r>
          </a:p>
          <a:p>
            <a:pPr algn="ctr"/>
            <a:r>
              <a:rPr lang="en-US" sz="3500" dirty="0" smtClean="0">
                <a:solidFill>
                  <a:prstClr val="black"/>
                </a:solidFill>
              </a:rPr>
              <a:t>How did the Great </a:t>
            </a:r>
            <a:r>
              <a:rPr lang="en-US" sz="3600" dirty="0" smtClean="0">
                <a:solidFill>
                  <a:prstClr val="black"/>
                </a:solidFill>
              </a:rPr>
              <a:t>Depression impact the growth of government? </a:t>
            </a:r>
            <a:r>
              <a:rPr lang="en-US" sz="3600" dirty="0" smtClean="0"/>
              <a:t>Give an example?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What are government outlays?</a:t>
            </a:r>
          </a:p>
          <a:p>
            <a:pPr algn="ctr"/>
            <a:r>
              <a:rPr lang="en-US" sz="3600" dirty="0" smtClean="0"/>
              <a:t>What part of our GDP is based on government expenses?</a:t>
            </a:r>
            <a:endParaRPr lang="en-US" sz="3600" dirty="0"/>
          </a:p>
          <a:p>
            <a:pPr algn="ctr"/>
            <a:endParaRPr lang="en-US" sz="8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 smtClean="0">
                <a:solidFill>
                  <a:srgbClr val="E7E6E6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rgbClr val="ED7D31">
                  <a:lumMod val="75000"/>
                </a:srgb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</a:t>
            </a: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you hit the bullseye? </a:t>
            </a: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0" y="4724400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ED7D31"/>
                </a:solidFill>
              </a:rPr>
              <a:t>Let’s Review</a:t>
            </a:r>
            <a:endParaRPr lang="en-US" sz="4000" b="1" u="sng" dirty="0">
              <a:solidFill>
                <a:srgbClr val="ED7D3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688" y="5333805"/>
            <a:ext cx="78270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that the size and spending of all levels of government has increased over the last century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97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932709"/>
            <a:ext cx="10515600" cy="623454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16.1:  Growth in the Size of Government</a:t>
            </a:r>
            <a:b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Learning Target: Understand that the size and spending of all levels of government has increased over the last century</a:t>
            </a:r>
            <a:b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3" y="2794500"/>
            <a:ext cx="11762509" cy="3859518"/>
          </a:xfrm>
        </p:spPr>
        <p:txBody>
          <a:bodyPr>
            <a:normAutofit fontScale="92500"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1. Identify types of government spending at the federal, state and local level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2. Explain how the government has gotten involved in the economy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3. Analyze how government spending and politics are related and how government has grown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5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681557"/>
              </p:ext>
            </p:extLst>
          </p:nvPr>
        </p:nvGraphicFramePr>
        <p:xfrm>
          <a:off x="0" y="0"/>
          <a:ext cx="12192000" cy="43374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44992"/>
                <a:gridCol w="804700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Figure 16.1</a:t>
                      </a: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414-415</a:t>
                      </a:r>
                      <a:endParaRPr lang="en-US" sz="3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are some things </a:t>
                      </a: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 spends tax dollars </a:t>
                      </a: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on?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Transportation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Product Safety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Worker Safety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591" y="709298"/>
            <a:ext cx="2859272" cy="285927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324149"/>
              </p:ext>
            </p:extLst>
          </p:nvPr>
        </p:nvGraphicFramePr>
        <p:xfrm>
          <a:off x="0" y="4277868"/>
          <a:ext cx="12192000" cy="25801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25801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is Medicare?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government program that provides health care for the aged.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43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ersonalmoneymanagmentcenter.files.wordpress.com/2014/10/federal-spending-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87" y="304498"/>
            <a:ext cx="9174206" cy="630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03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075181"/>
              </p:ext>
            </p:extLst>
          </p:nvPr>
        </p:nvGraphicFramePr>
        <p:xfrm>
          <a:off x="0" y="-1"/>
          <a:ext cx="12192000" cy="23601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23601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is the private sector?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Privately 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owned parts of our economy.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048" y="2571460"/>
            <a:ext cx="5334000" cy="3295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56" y="2727398"/>
            <a:ext cx="5718544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3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0608"/>
            <a:ext cx="12192000" cy="569386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endParaRPr lang="en-US" sz="3600" dirty="0" smtClean="0">
              <a:solidFill>
                <a:prstClr val="black"/>
              </a:solidFill>
            </a:endParaRPr>
          </a:p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What does the government spend money on</a:t>
            </a:r>
            <a:r>
              <a:rPr lang="en-US" sz="3600" dirty="0" smtClean="0"/>
              <a:t>?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What is Medicare?</a:t>
            </a:r>
          </a:p>
          <a:p>
            <a:pPr algn="ctr"/>
            <a:r>
              <a:rPr lang="en-US" sz="3600" dirty="0" smtClean="0"/>
              <a:t>Explain the difference between the public and private sectors.</a:t>
            </a:r>
          </a:p>
          <a:p>
            <a:pPr algn="ctr"/>
            <a:endParaRPr lang="en-US" sz="8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 smtClean="0">
                <a:solidFill>
                  <a:srgbClr val="E7E6E6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rgbClr val="ED7D31">
                  <a:lumMod val="75000"/>
                </a:srgb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rgbClr val="ED7D31">
                  <a:lumMod val="75000"/>
                </a:srgb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</a:t>
            </a: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you hit the bullseye? </a:t>
            </a: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0" y="4724400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ED7D31"/>
                </a:solidFill>
              </a:rPr>
              <a:t>Let’s Review</a:t>
            </a:r>
            <a:endParaRPr lang="en-US" sz="4000" b="1" u="sng" dirty="0">
              <a:solidFill>
                <a:srgbClr val="ED7D3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688" y="5333805"/>
            <a:ext cx="78270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that the size and spending of all levels of government has increased over the last century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591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311784"/>
              </p:ext>
            </p:extLst>
          </p:nvPr>
        </p:nvGraphicFramePr>
        <p:xfrm>
          <a:off x="263471" y="959444"/>
          <a:ext cx="11670224" cy="55594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42149"/>
                <a:gridCol w="2942149"/>
                <a:gridCol w="5785926"/>
              </a:tblGrid>
              <a:tr h="6540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Should Government fund: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 or no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Reason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9810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Medicare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9810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Highway construction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9810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 schools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9810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Product safety information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9810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Worker safety information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66427" y="0"/>
            <a:ext cx="10430359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4162425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following chart indicate whether you personally think the government should fund the items listed and why.  Also give a reason or reasons for your opinion.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4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932709"/>
            <a:ext cx="10515600" cy="623454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16.1:  Growth in the Size of Government</a:t>
            </a:r>
            <a:b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Learning Target: Understand that the size and spending of all levels of government has increased over the last century</a:t>
            </a:r>
            <a:b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3" y="2794500"/>
            <a:ext cx="11762509" cy="3859518"/>
          </a:xfrm>
        </p:spPr>
        <p:txBody>
          <a:bodyPr>
            <a:normAutofit fontScale="92500"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1. Identify types of government spending at the federal, state and local level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2. Explain how the government has gotten involved in the economy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3. Analyze how government spending and politics are related and how government has grown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20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312" y="-17020"/>
            <a:ext cx="9688052" cy="6875020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76359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76329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percent of the U.S. population worked for the government in 1929 and 2000? </a:t>
                      </a:r>
                      <a:endParaRPr lang="en-US" sz="3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1929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U.S. population was 123 million and 3 million civilians worked for the government.          </a:t>
                      </a:r>
                      <a:r>
                        <a:rPr lang="en-US" sz="3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2.4%</a:t>
                      </a:r>
                      <a:endParaRPr lang="en-US" sz="3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2000: U.S. population was 281 million and 22 million civilians worked for the government.          </a:t>
                      </a:r>
                      <a:r>
                        <a:rPr lang="en-US" sz="3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7.7%</a:t>
                      </a:r>
                      <a:endParaRPr lang="en-US" sz="3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2010: U.S. population was 308.7 million</a:t>
                      </a: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59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328" y="710679"/>
            <a:ext cx="9242551" cy="30263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3" y="4381384"/>
            <a:ext cx="4535489" cy="2476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985" y="4431138"/>
            <a:ext cx="4230687" cy="2377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9450" y="3654129"/>
            <a:ext cx="476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#WeLoveToLearn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563589" y="24185"/>
            <a:ext cx="46362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rgbClr val="002060"/>
                </a:solidFill>
              </a:rPr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13476946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691299"/>
              </p:ext>
            </p:extLst>
          </p:nvPr>
        </p:nvGraphicFramePr>
        <p:xfrm>
          <a:off x="108490" y="232479"/>
          <a:ext cx="11887197" cy="52229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2182"/>
                <a:gridCol w="2495005"/>
                <a:gridCol w="2495005"/>
                <a:gridCol w="2495005"/>
              </a:tblGrid>
              <a:tr h="798801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Federal Government Civilian Employment and Payroll Data: March 2014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405544"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40554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Data Release: 03/29/2016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79880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Source: U.S. Census Bureau, 2014 Annual Survey of Public Employment &amp; Payroll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405544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988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Employment Functions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Total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 Full-Time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 Total March Payroll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5544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 Employment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Employment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 (whole dollars)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5544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988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Total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                                        </a:t>
                      </a:r>
                      <a:r>
                        <a:rPr lang="en-US" sz="2000" u="none" strike="noStrike" dirty="0" smtClean="0">
                          <a:effectLst/>
                        </a:rPr>
                        <a:t>  </a:t>
                      </a:r>
                      <a:r>
                        <a:rPr lang="en-US" sz="20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2,700,468 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                                        2,475,780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                             16,995,501,047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037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639126"/>
              </p:ext>
            </p:extLst>
          </p:nvPr>
        </p:nvGraphicFramePr>
        <p:xfrm>
          <a:off x="325465" y="142147"/>
          <a:ext cx="11732216" cy="39262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8335"/>
                <a:gridCol w="2556124"/>
                <a:gridCol w="848713"/>
                <a:gridCol w="1025113"/>
                <a:gridCol w="838729"/>
                <a:gridCol w="1078364"/>
                <a:gridCol w="785477"/>
                <a:gridCol w="865355"/>
                <a:gridCol w="971860"/>
                <a:gridCol w="1025113"/>
                <a:gridCol w="639033"/>
              </a:tblGrid>
              <a:tr h="17883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STATE GOVERNMENT: EMPLOYMENT AND PAYROLL DATA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</a:tr>
              <a:tr h="17883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BY STATE AND BY FUNCTION: MARCH 2014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</a:tr>
              <a:tr h="17883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</a:tr>
              <a:tr h="178837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SOURCE: 2014 Annual Survey of Public Employment &amp; Payroll.  For information on sampling and </a:t>
                      </a:r>
                      <a:r>
                        <a:rPr lang="en-US" sz="1200" u="none" strike="noStrike" dirty="0" err="1">
                          <a:effectLst/>
                        </a:rPr>
                        <a:t>nonsampling</a:t>
                      </a:r>
                      <a:r>
                        <a:rPr lang="en-US" sz="1200" u="none" strike="noStrike" dirty="0">
                          <a:effectLst/>
                        </a:rPr>
                        <a:t> errors and definitions,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</a:tr>
              <a:tr h="178837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see http://</a:t>
                      </a:r>
                      <a:r>
                        <a:rPr lang="en-US" sz="1200" u="none" strike="noStrike" dirty="0" err="1">
                          <a:effectLst/>
                        </a:rPr>
                        <a:t>www.census.gov</a:t>
                      </a:r>
                      <a:r>
                        <a:rPr lang="en-US" sz="1200" u="none" strike="noStrike" dirty="0">
                          <a:effectLst/>
                        </a:rPr>
                        <a:t>/</a:t>
                      </a:r>
                      <a:r>
                        <a:rPr lang="en-US" sz="1200" u="none" strike="noStrike" dirty="0" err="1">
                          <a:effectLst/>
                        </a:rPr>
                        <a:t>govs</a:t>
                      </a:r>
                      <a:r>
                        <a:rPr lang="en-US" sz="1200" u="none" strike="noStrike" dirty="0">
                          <a:effectLst/>
                        </a:rPr>
                        <a:t>/apes/</a:t>
                      </a:r>
                      <a:r>
                        <a:rPr lang="en-US" sz="1200" u="none" strike="noStrike" dirty="0" err="1">
                          <a:effectLst/>
                        </a:rPr>
                        <a:t>how_data_collected.html</a:t>
                      </a:r>
                      <a:r>
                        <a:rPr lang="en-US" sz="1200" u="none" strike="noStrike" dirty="0">
                          <a:effectLst/>
                        </a:rPr>
                        <a:t>.  Data users who create their own estimates from these tables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</a:tr>
              <a:tr h="17883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should cite the U.S. Census Bureau as the source of the original data only.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</a:tr>
              <a:tr h="17883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</a:tr>
              <a:tr h="17883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Total March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</a:tr>
              <a:tr h="178837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Full-Time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Part-Time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Full-Time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Full-Time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Total March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</a:tr>
              <a:tr h="178837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Full-Time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Payroll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Part-Time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Payroll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Part-Time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Equivalent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and </a:t>
                      </a:r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Part-Time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Payroll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</a:tr>
              <a:tr h="178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State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Government Function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Employment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(whole dollars)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Employment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(whole dollars)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Hours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Employment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Employment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(whole dollars)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</a:tr>
              <a:tr h="178837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</a:tr>
              <a:tr h="1788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3,751,771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18,929,609,482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1,591,917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2,225,243,856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102,727,482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4,341,163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5,343,688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21,154,853,338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2" marR="8942" marT="894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320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350612"/>
              </p:ext>
            </p:extLst>
          </p:nvPr>
        </p:nvGraphicFramePr>
        <p:xfrm>
          <a:off x="902346" y="1397094"/>
          <a:ext cx="5892800" cy="2895937"/>
        </p:xfrm>
        <a:graphic>
          <a:graphicData uri="http://schemas.openxmlformats.org/drawingml/2006/table">
            <a:tbl>
              <a:tblPr/>
              <a:tblGrid>
                <a:gridCol w="610587"/>
                <a:gridCol w="2499590"/>
                <a:gridCol w="810936"/>
                <a:gridCol w="928601"/>
                <a:gridCol w="1043086"/>
              </a:tblGrid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 GOVERNMENT: EMPLOYMENT AND PAYROLL DATA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 STATE AND BY FUNCTION: MARCH 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SOURCE: 2014 Annual Survey of Public Employment &amp; Payroll.  For information on sampling and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nonsampling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errors and definitions,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see http://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www.census.gov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govs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/apes/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how_data_collected.html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 Data users who create their own estimates from these tables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should cite the U.S. Census Bureau as the source of the original data only.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Full-Time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Full-Time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Full-Time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Coefficient of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Payroll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Government Function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Variation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(whole dollars)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10,574,332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48,274,909,730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464213"/>
              </p:ext>
            </p:extLst>
          </p:nvPr>
        </p:nvGraphicFramePr>
        <p:xfrm>
          <a:off x="7263108" y="2789843"/>
          <a:ext cx="2997199" cy="1588770"/>
        </p:xfrm>
        <a:graphic>
          <a:graphicData uri="http://schemas.openxmlformats.org/drawingml/2006/table">
            <a:tbl>
              <a:tblPr/>
              <a:tblGrid>
                <a:gridCol w="903917"/>
                <a:gridCol w="976865"/>
                <a:gridCol w="1116417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March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Full-Time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March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 Part-Time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Full-Time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March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 Part-Time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Coefficient of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Payroll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Variation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(whole dollars)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13,911,453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52,079,045,912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31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757964"/>
              </p:ext>
            </p:extLst>
          </p:nvPr>
        </p:nvGraphicFramePr>
        <p:xfrm>
          <a:off x="0" y="0"/>
          <a:ext cx="12192000" cy="41094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Why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has the number of government workers increased so drastically over the last 80 years?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government workers has increased drastically over the last 80 years because the number of government functions has increased and the population has grown.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267423"/>
              </p:ext>
            </p:extLst>
          </p:nvPr>
        </p:nvGraphicFramePr>
        <p:xfrm>
          <a:off x="0" y="4109402"/>
          <a:ext cx="12192000" cy="27485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2748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are public-works projects and how are they 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funded?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157" y="4166669"/>
            <a:ext cx="4730042" cy="2691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199" y="4547415"/>
            <a:ext cx="3334801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0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757964"/>
              </p:ext>
            </p:extLst>
          </p:nvPr>
        </p:nvGraphicFramePr>
        <p:xfrm>
          <a:off x="0" y="0"/>
          <a:ext cx="12192000" cy="41094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Why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has the number of government workers increased so drastically over the last 80 years?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government workers has increased drastically over the last 80 years because the number of government functions has increased and the population has grown.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1283"/>
              </p:ext>
            </p:extLst>
          </p:nvPr>
        </p:nvGraphicFramePr>
        <p:xfrm>
          <a:off x="0" y="4109402"/>
          <a:ext cx="12192000" cy="27485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2748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are public-works projects and how are they 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funded?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Publicly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used facilities built by federal, state, or local governments (schools, roads, etc.) with public money (tax dollars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95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0608"/>
            <a:ext cx="12192000" cy="566308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What is a civilian worker?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Describe the change in the size of government over the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past 100 years.</a:t>
            </a:r>
          </a:p>
          <a:p>
            <a:pPr algn="ctr"/>
            <a:r>
              <a:rPr lang="en-US" sz="3600" dirty="0" smtClean="0"/>
              <a:t>Why has the number of government workers increased?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What is an example of a public works project?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3600" dirty="0" smtClean="0"/>
              <a:t> 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 smtClean="0">
                <a:solidFill>
                  <a:srgbClr val="E7E6E6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rgbClr val="ED7D31">
                  <a:lumMod val="75000"/>
                </a:srgb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</a:t>
            </a: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you hit the bullseye? </a:t>
            </a: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0" y="4724400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ED7D31"/>
                </a:solidFill>
              </a:rPr>
              <a:t>Let’s Review</a:t>
            </a:r>
            <a:endParaRPr lang="en-US" sz="4000" b="1" u="sng" dirty="0">
              <a:solidFill>
                <a:srgbClr val="ED7D3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688" y="5333805"/>
            <a:ext cx="78270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that the size and spending of all levels of government has increased over the last century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08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3159</TotalTime>
  <Words>1227</Words>
  <Application>Microsoft Office PowerPoint</Application>
  <PresentationFormat>Widescreen</PresentationFormat>
  <Paragraphs>260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Bradley Hand ITC TT-Bold</vt:lpstr>
      <vt:lpstr>Calibri</vt:lpstr>
      <vt:lpstr>Calibri Light</vt:lpstr>
      <vt:lpstr>Georgia</vt:lpstr>
      <vt:lpstr>Times</vt:lpstr>
      <vt:lpstr>Times New Roman</vt:lpstr>
      <vt:lpstr>Office Theme</vt:lpstr>
      <vt:lpstr>ECONOMICS Chapter 16.1:  Growth in the Size of Government  Learning Target: Understand that the size and spending of all levels of government has increased over the last century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Chapter 16.1:  Growth in the Size of Government  Learning Target: Understand that the size and spending of all levels of government has increased over the last century   </vt:lpstr>
      <vt:lpstr>PowerPoint Presentation</vt:lpstr>
      <vt:lpstr>PowerPoint Presentation</vt:lpstr>
      <vt:lpstr>ECONOMICS Chapter 16.1:  Growth in the Size of Government  Learning Target: Understand that the size and spending of all levels of government has increased over the last century   </vt:lpstr>
      <vt:lpstr>PowerPoint Presentation</vt:lpstr>
      <vt:lpstr>PowerPoint Presentation</vt:lpstr>
      <vt:lpstr>PowerPoint Presentation</vt:lpstr>
      <vt:lpstr>PowerPoint Presentation</vt:lpstr>
      <vt:lpstr>ECONOMICS Chapter 16.1:  Growth in the Size of Government  Learning Target: Understand that the size and spending of all levels of government has increased over the last century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Chapter 16.1:  Growth in the Size of Government  Learning Target: Understand that the size and spending of all levels of government has increased over the last century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Richard Davis</dc:creator>
  <cp:lastModifiedBy>Richard Davis</cp:lastModifiedBy>
  <cp:revision>112</cp:revision>
  <dcterms:created xsi:type="dcterms:W3CDTF">2015-09-14T18:35:59Z</dcterms:created>
  <dcterms:modified xsi:type="dcterms:W3CDTF">2019-01-08T12:12:00Z</dcterms:modified>
</cp:coreProperties>
</file>