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429" r:id="rId3"/>
    <p:sldId id="413" r:id="rId4"/>
    <p:sldId id="415" r:id="rId5"/>
    <p:sldId id="409" r:id="rId6"/>
    <p:sldId id="430" r:id="rId7"/>
    <p:sldId id="402" r:id="rId8"/>
    <p:sldId id="405" r:id="rId9"/>
    <p:sldId id="417" r:id="rId10"/>
    <p:sldId id="419" r:id="rId11"/>
    <p:sldId id="431" r:id="rId12"/>
    <p:sldId id="420" r:id="rId13"/>
    <p:sldId id="422" r:id="rId14"/>
    <p:sldId id="410" r:id="rId15"/>
    <p:sldId id="401" r:id="rId16"/>
    <p:sldId id="424" r:id="rId17"/>
    <p:sldId id="426" r:id="rId18"/>
    <p:sldId id="411" r:id="rId19"/>
    <p:sldId id="432" r:id="rId20"/>
    <p:sldId id="428" r:id="rId21"/>
    <p:sldId id="433" r:id="rId22"/>
    <p:sldId id="434" r:id="rId23"/>
    <p:sldId id="43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64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4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2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3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3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8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4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6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621"/>
            <a:ext cx="9144000" cy="999238"/>
          </a:xfrm>
        </p:spPr>
        <p:txBody>
          <a:bodyPr/>
          <a:lstStyle/>
          <a:p>
            <a:r>
              <a:rPr lang="en-US" u="sng" dirty="0" smtClean="0">
                <a:solidFill>
                  <a:schemeClr val="accent5"/>
                </a:solidFill>
              </a:rPr>
              <a:t>ECONOMICS</a:t>
            </a:r>
            <a:endParaRPr lang="en-US" u="sng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983" y="1090626"/>
            <a:ext cx="11096367" cy="507187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Chapter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15.3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Regulating 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the Money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Supply</a:t>
            </a:r>
          </a:p>
          <a:p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44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44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tools the Fed uses to control the money supply in the U.S.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998" y="1695583"/>
            <a:ext cx="5200004" cy="38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44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166318"/>
              </p:ext>
            </p:extLst>
          </p:nvPr>
        </p:nvGraphicFramePr>
        <p:xfrm>
          <a:off x="0" y="0"/>
          <a:ext cx="12192000" cy="34977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4977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Federal funds rate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interest rate banks charge each other on short-term loans (usually overnight). 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These loans are required to keep reserve requirements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337221"/>
              </p:ext>
            </p:extLst>
          </p:nvPr>
        </p:nvGraphicFramePr>
        <p:xfrm>
          <a:off x="0" y="3497786"/>
          <a:ext cx="12192000" cy="33602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3602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are open-market operations?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0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932709"/>
            <a:ext cx="10515600" cy="623454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Chapter 15.3: Regulating the Money Supply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tools the Fed uses to control the money supply in the U.S.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3258734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1. Analyze </a:t>
            </a:r>
            <a:r>
              <a:rPr lang="en-US" sz="3600" i="1" dirty="0">
                <a:solidFill>
                  <a:prstClr val="black"/>
                </a:solidFill>
              </a:rPr>
              <a:t>the importance of reserve requirements and </a:t>
            </a:r>
            <a:r>
              <a:rPr lang="en-US" sz="3600" i="1" dirty="0" smtClean="0">
                <a:solidFill>
                  <a:prstClr val="black"/>
                </a:solidFill>
              </a:rPr>
              <a:t>their </a:t>
            </a:r>
            <a:r>
              <a:rPr lang="en-US" sz="3600" i="1" dirty="0">
                <a:solidFill>
                  <a:prstClr val="black"/>
                </a:solidFill>
              </a:rPr>
              <a:t>impact on the money </a:t>
            </a:r>
            <a:r>
              <a:rPr lang="en-US" sz="3600" i="1" dirty="0" smtClean="0">
                <a:solidFill>
                  <a:prstClr val="black"/>
                </a:solidFill>
              </a:rPr>
              <a:t>supply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2. Explain discount </a:t>
            </a:r>
            <a:r>
              <a:rPr lang="en-US" sz="3600" i="1" dirty="0">
                <a:solidFill>
                  <a:prstClr val="black"/>
                </a:solidFill>
              </a:rPr>
              <a:t>rate, </a:t>
            </a:r>
            <a:r>
              <a:rPr lang="en-US" sz="3600" i="1" dirty="0" smtClean="0">
                <a:solidFill>
                  <a:prstClr val="black"/>
                </a:solidFill>
              </a:rPr>
              <a:t>prime rate </a:t>
            </a:r>
            <a:r>
              <a:rPr lang="en-US" sz="3600" i="1" dirty="0">
                <a:solidFill>
                  <a:prstClr val="black"/>
                </a:solidFill>
              </a:rPr>
              <a:t>and federal funds </a:t>
            </a:r>
            <a:r>
              <a:rPr lang="en-US" sz="3600" i="1" dirty="0" smtClean="0">
                <a:solidFill>
                  <a:prstClr val="black"/>
                </a:solidFill>
              </a:rPr>
              <a:t>rate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3. Describe </a:t>
            </a:r>
            <a:r>
              <a:rPr lang="en-US" sz="3600" i="1" dirty="0">
                <a:solidFill>
                  <a:prstClr val="black"/>
                </a:solidFill>
              </a:rPr>
              <a:t>how the Fed controls the money </a:t>
            </a:r>
            <a:r>
              <a:rPr lang="en-US" sz="3600" i="1" dirty="0" smtClean="0">
                <a:solidFill>
                  <a:prstClr val="black"/>
                </a:solidFill>
              </a:rPr>
              <a:t>supply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5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166318"/>
              </p:ext>
            </p:extLst>
          </p:nvPr>
        </p:nvGraphicFramePr>
        <p:xfrm>
          <a:off x="0" y="0"/>
          <a:ext cx="12192000" cy="34977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4977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Federal funds rate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interest rate banks charge each other on short-term loans (usually overnight). 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These loans are required to keep reserve requirements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232096"/>
              </p:ext>
            </p:extLst>
          </p:nvPr>
        </p:nvGraphicFramePr>
        <p:xfrm>
          <a:off x="0" y="3497786"/>
          <a:ext cx="12192000" cy="33602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3602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are open-market operations?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buying and selling of U.S. securities by the Fed to affect the money supply.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This is the Feds primarily tool used to control the money supply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30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95454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is buying and selling securities and how does this impact the bank’s reserves?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Fed buys securities – such as Treasury bills, notes, and bonds – and pays for them by depositing money in the dealer’s bank.  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This increases the banks reserves, leading to an increase in the money supply.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When the Fed sells securities to a dealer, the dealer’s bank uses its deposits to buy the securities.  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This decreases the banks reserves, leading to a decrease in lending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4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0608"/>
            <a:ext cx="12192000" cy="574003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How do changes in the discount rate impact the money supply?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What is the Prime Rate?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r>
              <a:rPr lang="en-US" sz="3500" dirty="0" smtClean="0">
                <a:solidFill>
                  <a:prstClr val="black"/>
                </a:solidFill>
              </a:rPr>
              <a:t>What is the </a:t>
            </a:r>
            <a:r>
              <a:rPr lang="en-US" sz="3500" dirty="0">
                <a:solidFill>
                  <a:prstClr val="black"/>
                </a:solidFill>
              </a:rPr>
              <a:t>interest rate banks charge each other </a:t>
            </a:r>
            <a:r>
              <a:rPr lang="en-US" sz="3500" dirty="0" smtClean="0">
                <a:solidFill>
                  <a:prstClr val="black"/>
                </a:solidFill>
              </a:rPr>
              <a:t>called?</a:t>
            </a:r>
          </a:p>
          <a:p>
            <a:pPr algn="ctr"/>
            <a:r>
              <a:rPr lang="en-US" sz="3500" dirty="0" smtClean="0">
                <a:solidFill>
                  <a:prstClr val="white"/>
                </a:solidFill>
              </a:rPr>
              <a:t>What are open market operations?</a:t>
            </a:r>
          </a:p>
          <a:p>
            <a:pPr algn="ctr"/>
            <a:r>
              <a:rPr lang="en-US" sz="3500" dirty="0" smtClean="0"/>
              <a:t>What is the effect of the FED buying or selling securities?  </a:t>
            </a:r>
          </a:p>
          <a:p>
            <a:pPr algn="ctr"/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/>
            <a:endParaRPr lang="en-US" sz="12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/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 smtClean="0">
                <a:solidFill>
                  <a:srgbClr val="E7E6E6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rgbClr val="ED7D31">
                  <a:lumMod val="75000"/>
                </a:srgb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387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0" y="4423876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ED7D31"/>
                </a:solidFill>
              </a:rPr>
              <a:t>Let’s Review</a:t>
            </a:r>
            <a:endParaRPr lang="en-US" sz="4000" b="1" u="sng" dirty="0">
              <a:solidFill>
                <a:srgbClr val="ED7D3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688" y="5333805"/>
            <a:ext cx="78270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tools the Fed uses to control the money supply in the U.S.</a:t>
            </a:r>
            <a:endParaRPr lang="en-US" sz="3200" dirty="0">
              <a:solidFill>
                <a:srgbClr val="70AD47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79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12" y="161925"/>
            <a:ext cx="4905375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068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696336"/>
              </p:ext>
            </p:extLst>
          </p:nvPr>
        </p:nvGraphicFramePr>
        <p:xfrm>
          <a:off x="0" y="0"/>
          <a:ext cx="12192000" cy="29352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long does it take to feel the effects of Monetary Policy?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Effects 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 not felt immediately.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Researchers believe it takes 12 months to feel the full effects of policy changes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071508"/>
              </p:ext>
            </p:extLst>
          </p:nvPr>
        </p:nvGraphicFramePr>
        <p:xfrm>
          <a:off x="0" y="2906332"/>
          <a:ext cx="12192000" cy="39516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9516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are some criticisms of Fed policies?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Fed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has increased money in circulation, leading to increased inflation.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Fed has decreased money in circulation, worsening recessions.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Some say the Fed should not engage in monetary policy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599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682466"/>
              </p:ext>
            </p:extLst>
          </p:nvPr>
        </p:nvGraphicFramePr>
        <p:xfrm>
          <a:off x="0" y="-1"/>
          <a:ext cx="12192000" cy="30274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027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Why does raising reserve requirements decrease the money supply</a:t>
                      </a:r>
                      <a:r>
                        <a:rPr lang="en-US" sz="3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bank has to put more money away so it has less to lend, decreasing the supply to borrowers.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103881"/>
              </p:ext>
            </p:extLst>
          </p:nvPr>
        </p:nvGraphicFramePr>
        <p:xfrm>
          <a:off x="0" y="3027404"/>
          <a:ext cx="12192000" cy="38305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8305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Explain why it is more expensive for everyone to borrow when the Fed raises the federal funds rate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When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banks charge each other more to borrow (higher interest rate) to meet reserves, the cost is passed on to everyone borrowing money in the form of higher interest rates.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64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54749"/>
            <a:ext cx="12192000" cy="566308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endParaRPr lang="en-US" sz="3600" dirty="0" smtClean="0">
              <a:solidFill>
                <a:prstClr val="black"/>
              </a:solidFill>
            </a:endParaRPr>
          </a:p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How quickly do changes in monetary policy impact the economy?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How do changes in reserve requirements affect the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money supply?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/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 smtClean="0">
                <a:solidFill>
                  <a:srgbClr val="E7E6E6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rgbClr val="ED7D31">
                  <a:lumMod val="75000"/>
                </a:srgb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387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0" y="4423876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ED7D31"/>
                </a:solidFill>
              </a:rPr>
              <a:t>Let’s Review</a:t>
            </a:r>
            <a:endParaRPr lang="en-US" sz="4000" b="1" u="sng" dirty="0">
              <a:solidFill>
                <a:srgbClr val="ED7D3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688" y="5333805"/>
            <a:ext cx="78270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tools the Fed uses to control the 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money 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supply in the U.S.</a:t>
            </a:r>
            <a:endParaRPr lang="en-US" sz="3200" dirty="0">
              <a:solidFill>
                <a:srgbClr val="70AD47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38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932709"/>
            <a:ext cx="10515600" cy="623454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Chapter 15.3: Regulating the Money Supply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tools the Fed uses to control the money supply in the U.S.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3258734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1. Analyze </a:t>
            </a:r>
            <a:r>
              <a:rPr lang="en-US" sz="3600" i="1" dirty="0">
                <a:solidFill>
                  <a:prstClr val="black"/>
                </a:solidFill>
              </a:rPr>
              <a:t>the importance of reserve requirements and </a:t>
            </a:r>
            <a:r>
              <a:rPr lang="en-US" sz="3600" i="1" dirty="0" smtClean="0">
                <a:solidFill>
                  <a:prstClr val="black"/>
                </a:solidFill>
              </a:rPr>
              <a:t>their </a:t>
            </a:r>
            <a:r>
              <a:rPr lang="en-US" sz="3600" i="1" dirty="0">
                <a:solidFill>
                  <a:prstClr val="black"/>
                </a:solidFill>
              </a:rPr>
              <a:t>impact on the money </a:t>
            </a:r>
            <a:r>
              <a:rPr lang="en-US" sz="3600" i="1" dirty="0" smtClean="0">
                <a:solidFill>
                  <a:prstClr val="black"/>
                </a:solidFill>
              </a:rPr>
              <a:t>supply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2. Explain discount </a:t>
            </a:r>
            <a:r>
              <a:rPr lang="en-US" sz="3600" i="1" dirty="0">
                <a:solidFill>
                  <a:prstClr val="black"/>
                </a:solidFill>
              </a:rPr>
              <a:t>rate, </a:t>
            </a:r>
            <a:r>
              <a:rPr lang="en-US" sz="3600" i="1" dirty="0" smtClean="0">
                <a:solidFill>
                  <a:prstClr val="black"/>
                </a:solidFill>
              </a:rPr>
              <a:t>prime rate </a:t>
            </a:r>
            <a:r>
              <a:rPr lang="en-US" sz="3600" i="1" dirty="0">
                <a:solidFill>
                  <a:prstClr val="black"/>
                </a:solidFill>
              </a:rPr>
              <a:t>and federal funds </a:t>
            </a:r>
            <a:r>
              <a:rPr lang="en-US" sz="3600" i="1" dirty="0" smtClean="0">
                <a:solidFill>
                  <a:prstClr val="black"/>
                </a:solidFill>
              </a:rPr>
              <a:t>rate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3. Describe </a:t>
            </a:r>
            <a:r>
              <a:rPr lang="en-US" sz="3600" i="1" dirty="0">
                <a:solidFill>
                  <a:prstClr val="black"/>
                </a:solidFill>
              </a:rPr>
              <a:t>how the Fed controls the money </a:t>
            </a:r>
            <a:r>
              <a:rPr lang="en-US" sz="3600" i="1" dirty="0" smtClean="0">
                <a:solidFill>
                  <a:prstClr val="black"/>
                </a:solidFill>
              </a:rPr>
              <a:t>supply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0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932709"/>
            <a:ext cx="10515600" cy="623454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Chapter 15.3: Regulating the Money Supply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tools the Fed uses to control the money supply in the U.S.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3258734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1. Analyze </a:t>
            </a:r>
            <a:r>
              <a:rPr lang="en-US" sz="3600" i="1" dirty="0">
                <a:solidFill>
                  <a:prstClr val="black"/>
                </a:solidFill>
              </a:rPr>
              <a:t>the importance of reserve requirements and </a:t>
            </a:r>
            <a:r>
              <a:rPr lang="en-US" sz="3600" i="1" dirty="0" smtClean="0">
                <a:solidFill>
                  <a:prstClr val="black"/>
                </a:solidFill>
              </a:rPr>
              <a:t>their </a:t>
            </a:r>
            <a:r>
              <a:rPr lang="en-US" sz="3600" i="1" dirty="0">
                <a:solidFill>
                  <a:prstClr val="black"/>
                </a:solidFill>
              </a:rPr>
              <a:t>impact on the money </a:t>
            </a:r>
            <a:r>
              <a:rPr lang="en-US" sz="3600" i="1" dirty="0" smtClean="0">
                <a:solidFill>
                  <a:prstClr val="black"/>
                </a:solidFill>
              </a:rPr>
              <a:t>supply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2. Explain discount </a:t>
            </a:r>
            <a:r>
              <a:rPr lang="en-US" sz="3600" i="1" dirty="0">
                <a:solidFill>
                  <a:prstClr val="black"/>
                </a:solidFill>
              </a:rPr>
              <a:t>rate, </a:t>
            </a:r>
            <a:r>
              <a:rPr lang="en-US" sz="3600" i="1" dirty="0" smtClean="0">
                <a:solidFill>
                  <a:prstClr val="black"/>
                </a:solidFill>
              </a:rPr>
              <a:t>prime rate </a:t>
            </a:r>
            <a:r>
              <a:rPr lang="en-US" sz="3600" i="1" dirty="0">
                <a:solidFill>
                  <a:prstClr val="black"/>
                </a:solidFill>
              </a:rPr>
              <a:t>and federal funds </a:t>
            </a:r>
            <a:r>
              <a:rPr lang="en-US" sz="3600" i="1" dirty="0" smtClean="0">
                <a:solidFill>
                  <a:prstClr val="black"/>
                </a:solidFill>
              </a:rPr>
              <a:t>rate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3. Describe </a:t>
            </a:r>
            <a:r>
              <a:rPr lang="en-US" sz="3600" i="1" dirty="0">
                <a:solidFill>
                  <a:prstClr val="black"/>
                </a:solidFill>
              </a:rPr>
              <a:t>how the Fed controls the money </a:t>
            </a:r>
            <a:r>
              <a:rPr lang="en-US" sz="3600" i="1" dirty="0" smtClean="0">
                <a:solidFill>
                  <a:prstClr val="black"/>
                </a:solidFill>
              </a:rPr>
              <a:t>supply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3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55309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is the difference between the discount rate and the prime rate?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discount rate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 charged on money lent by the Fed to banks.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prime rate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 charged by banks to their best customers.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3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932709"/>
            <a:ext cx="10515600" cy="623454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Chapter 15.3: Regulating the Money Supply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tools the Fed uses to control the money supply in the U.S.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3258734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1. Analyze </a:t>
            </a:r>
            <a:r>
              <a:rPr lang="en-US" sz="3600" i="1" dirty="0">
                <a:solidFill>
                  <a:prstClr val="black"/>
                </a:solidFill>
              </a:rPr>
              <a:t>the importance of reserve requirements and </a:t>
            </a:r>
            <a:r>
              <a:rPr lang="en-US" sz="3600" i="1" dirty="0" smtClean="0">
                <a:solidFill>
                  <a:prstClr val="black"/>
                </a:solidFill>
              </a:rPr>
              <a:t>their </a:t>
            </a:r>
            <a:r>
              <a:rPr lang="en-US" sz="3600" i="1" dirty="0">
                <a:solidFill>
                  <a:prstClr val="black"/>
                </a:solidFill>
              </a:rPr>
              <a:t>impact on the money </a:t>
            </a:r>
            <a:r>
              <a:rPr lang="en-US" sz="3600" i="1" dirty="0" smtClean="0">
                <a:solidFill>
                  <a:prstClr val="black"/>
                </a:solidFill>
              </a:rPr>
              <a:t>supply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2. Explain discount </a:t>
            </a:r>
            <a:r>
              <a:rPr lang="en-US" sz="3600" i="1" dirty="0">
                <a:solidFill>
                  <a:prstClr val="black"/>
                </a:solidFill>
              </a:rPr>
              <a:t>rate, </a:t>
            </a:r>
            <a:r>
              <a:rPr lang="en-US" sz="3600" i="1" dirty="0" smtClean="0">
                <a:solidFill>
                  <a:prstClr val="black"/>
                </a:solidFill>
              </a:rPr>
              <a:t>prime rate </a:t>
            </a:r>
            <a:r>
              <a:rPr lang="en-US" sz="3600" i="1" dirty="0">
                <a:solidFill>
                  <a:prstClr val="black"/>
                </a:solidFill>
              </a:rPr>
              <a:t>and federal funds </a:t>
            </a:r>
            <a:r>
              <a:rPr lang="en-US" sz="3600" i="1" dirty="0" smtClean="0">
                <a:solidFill>
                  <a:prstClr val="black"/>
                </a:solidFill>
              </a:rPr>
              <a:t>rate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3. Describe </a:t>
            </a:r>
            <a:r>
              <a:rPr lang="en-US" sz="3600" i="1" dirty="0">
                <a:solidFill>
                  <a:prstClr val="black"/>
                </a:solidFill>
              </a:rPr>
              <a:t>how the Fed controls the money </a:t>
            </a:r>
            <a:r>
              <a:rPr lang="en-US" sz="3600" i="1" dirty="0" smtClean="0">
                <a:solidFill>
                  <a:prstClr val="black"/>
                </a:solidFill>
              </a:rPr>
              <a:t>supply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6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312" y="0"/>
            <a:ext cx="9688052" cy="687502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800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328" y="710679"/>
            <a:ext cx="9242551" cy="30263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3" y="4381384"/>
            <a:ext cx="4535489" cy="2476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985" y="4431138"/>
            <a:ext cx="4230687" cy="2377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9450" y="3654129"/>
            <a:ext cx="476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#WeLoveToLearn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563589" y="24185"/>
            <a:ext cx="46362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002060"/>
                </a:solidFill>
              </a:rPr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39884715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500263"/>
              </p:ext>
            </p:extLst>
          </p:nvPr>
        </p:nvGraphicFramePr>
        <p:xfrm>
          <a:off x="0" y="0"/>
          <a:ext cx="12192000" cy="35052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5052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can the Fed affect the money supply?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changing the reserve requirements on bank deposits.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795" y="1282127"/>
            <a:ext cx="3245708" cy="222313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63572"/>
              </p:ext>
            </p:extLst>
          </p:nvPr>
        </p:nvGraphicFramePr>
        <p:xfrm>
          <a:off x="0" y="3505266"/>
          <a:ext cx="12192000" cy="33527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3527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does raising the reserve requirement slow down the economy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decreases the amount of money in the economy by forcing banks to increase reserve holdings, leading to fewer loans.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1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901044"/>
              </p:ext>
            </p:extLst>
          </p:nvPr>
        </p:nvGraphicFramePr>
        <p:xfrm>
          <a:off x="0" y="0"/>
          <a:ext cx="12192000" cy="41933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4193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happens if a bank finds itself without the required reserves on hand?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bank must borrow from other banks or its Federal Reserve district bank. 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This can happen when customers borrow or withdraw large sums unexpectedly. 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174087"/>
              </p:ext>
            </p:extLst>
          </p:nvPr>
        </p:nvGraphicFramePr>
        <p:xfrm>
          <a:off x="0" y="4193386"/>
          <a:ext cx="12192000" cy="26646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26646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Discount rate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interest rate the Fed charges on loans to member banks.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discount rate affects the interest rate customers pay for loans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82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0608"/>
            <a:ext cx="12192000" cy="574003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How does the FED control the money supply?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How does this impact the economy?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r>
              <a:rPr lang="en-US" sz="3500" dirty="0" smtClean="0">
                <a:solidFill>
                  <a:prstClr val="black"/>
                </a:solidFill>
              </a:rPr>
              <a:t>What happens if a bank does not meet its reserve requirements?</a:t>
            </a:r>
          </a:p>
          <a:p>
            <a:pPr algn="ctr"/>
            <a:r>
              <a:rPr lang="en-US" sz="3500" dirty="0" smtClean="0">
                <a:solidFill>
                  <a:prstClr val="white"/>
                </a:solidFill>
              </a:rPr>
              <a:t>The </a:t>
            </a:r>
            <a:r>
              <a:rPr lang="en-US" sz="3500" dirty="0">
                <a:solidFill>
                  <a:prstClr val="white"/>
                </a:solidFill>
              </a:rPr>
              <a:t>interest rate the Fed charges on loans to member </a:t>
            </a:r>
            <a:r>
              <a:rPr lang="en-US" sz="3500" dirty="0" smtClean="0">
                <a:solidFill>
                  <a:prstClr val="white"/>
                </a:solidFill>
              </a:rPr>
              <a:t>banks is known as what? </a:t>
            </a:r>
          </a:p>
          <a:p>
            <a:pPr algn="ctr"/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/>
            <a:endParaRPr lang="en-US" sz="12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/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 smtClean="0">
                <a:solidFill>
                  <a:srgbClr val="E7E6E6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rgbClr val="ED7D31">
                  <a:lumMod val="75000"/>
                </a:srgb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387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0" y="4423876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ED7D31"/>
                </a:solidFill>
              </a:rPr>
              <a:t>Let’s Review</a:t>
            </a:r>
            <a:endParaRPr lang="en-US" sz="4000" b="1" u="sng" dirty="0">
              <a:solidFill>
                <a:srgbClr val="ED7D3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688" y="5333805"/>
            <a:ext cx="78270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tools the Fed uses to control the money supply in the U.S.</a:t>
            </a:r>
            <a:endParaRPr lang="en-US" sz="3200" dirty="0">
              <a:solidFill>
                <a:srgbClr val="70AD47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44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932709"/>
            <a:ext cx="10515600" cy="623454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Chapter 15.3: Regulating the Money Supply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tools the Fed uses to control the money supply in the U.S.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3258734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1. Analyze </a:t>
            </a:r>
            <a:r>
              <a:rPr lang="en-US" sz="3600" i="1" dirty="0">
                <a:solidFill>
                  <a:prstClr val="black"/>
                </a:solidFill>
              </a:rPr>
              <a:t>the importance of reserve requirements and </a:t>
            </a:r>
            <a:r>
              <a:rPr lang="en-US" sz="3600" i="1" dirty="0" smtClean="0">
                <a:solidFill>
                  <a:prstClr val="black"/>
                </a:solidFill>
              </a:rPr>
              <a:t>their </a:t>
            </a:r>
            <a:r>
              <a:rPr lang="en-US" sz="3600" i="1" dirty="0">
                <a:solidFill>
                  <a:prstClr val="black"/>
                </a:solidFill>
              </a:rPr>
              <a:t>impact on the money </a:t>
            </a:r>
            <a:r>
              <a:rPr lang="en-US" sz="3600" i="1" dirty="0" smtClean="0">
                <a:solidFill>
                  <a:prstClr val="black"/>
                </a:solidFill>
              </a:rPr>
              <a:t>supply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2. Explain discount </a:t>
            </a:r>
            <a:r>
              <a:rPr lang="en-US" sz="3600" i="1" dirty="0">
                <a:solidFill>
                  <a:prstClr val="black"/>
                </a:solidFill>
              </a:rPr>
              <a:t>rate, </a:t>
            </a:r>
            <a:r>
              <a:rPr lang="en-US" sz="3600" i="1" dirty="0" smtClean="0">
                <a:solidFill>
                  <a:prstClr val="black"/>
                </a:solidFill>
              </a:rPr>
              <a:t>prime rate </a:t>
            </a:r>
            <a:r>
              <a:rPr lang="en-US" sz="3600" i="1" dirty="0">
                <a:solidFill>
                  <a:prstClr val="black"/>
                </a:solidFill>
              </a:rPr>
              <a:t>and federal funds </a:t>
            </a:r>
            <a:r>
              <a:rPr lang="en-US" sz="3600" i="1" dirty="0" smtClean="0">
                <a:solidFill>
                  <a:prstClr val="black"/>
                </a:solidFill>
              </a:rPr>
              <a:t>rate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3. Describe </a:t>
            </a:r>
            <a:r>
              <a:rPr lang="en-US" sz="3600" i="1" dirty="0">
                <a:solidFill>
                  <a:prstClr val="black"/>
                </a:solidFill>
              </a:rPr>
              <a:t>how the Fed controls the money </a:t>
            </a:r>
            <a:r>
              <a:rPr lang="en-US" sz="3600" i="1" dirty="0" smtClean="0">
                <a:solidFill>
                  <a:prstClr val="black"/>
                </a:solidFill>
              </a:rPr>
              <a:t>supply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5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455" y="247134"/>
            <a:ext cx="8892746" cy="593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73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45887"/>
              </p:ext>
            </p:extLst>
          </p:nvPr>
        </p:nvGraphicFramePr>
        <p:xfrm>
          <a:off x="0" y="0"/>
          <a:ext cx="12192000" cy="42489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42489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happens to the money supply if the Fed raises the discount rate?  Lowers it?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Fed raises the discount rate, the growth rate of the money supply will slow down.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the Fed lowers the discount rate, the growth rate of the money supply will 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increase.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973435"/>
              </p:ext>
            </p:extLst>
          </p:nvPr>
        </p:nvGraphicFramePr>
        <p:xfrm>
          <a:off x="0" y="4248912"/>
          <a:ext cx="12192000" cy="26090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Prime rate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interest rate that banks charge on loans to their best business customers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41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3099</TotalTime>
  <Words>1052</Words>
  <Application>Microsoft Office PowerPoint</Application>
  <PresentationFormat>Widescreen</PresentationFormat>
  <Paragraphs>159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Bradley Hand ITC TT-Bold</vt:lpstr>
      <vt:lpstr>Calibri</vt:lpstr>
      <vt:lpstr>Calibri Light</vt:lpstr>
      <vt:lpstr>Georgia</vt:lpstr>
      <vt:lpstr>Times</vt:lpstr>
      <vt:lpstr>Times New Roman</vt:lpstr>
      <vt:lpstr>Office Theme</vt:lpstr>
      <vt:lpstr>ECONOMICS</vt:lpstr>
      <vt:lpstr>ECONOMICS Chapter 15.3: Regulating the Money Supply  Learning Target: Understand the tools the Fed uses to control the money supply in the U.S.    </vt:lpstr>
      <vt:lpstr>PowerPoint Presentation</vt:lpstr>
      <vt:lpstr>PowerPoint Presentation</vt:lpstr>
      <vt:lpstr>PowerPoint Presentation</vt:lpstr>
      <vt:lpstr>ECONOMICS Chapter 15.3: Regulating the Money Supply  Learning Target: Understand the tools the Fed uses to control the money supply in the U.S.    </vt:lpstr>
      <vt:lpstr>PowerPoint Presentation</vt:lpstr>
      <vt:lpstr>PowerPoint Presentation</vt:lpstr>
      <vt:lpstr>PowerPoint Presentation</vt:lpstr>
      <vt:lpstr>PowerPoint Presentation</vt:lpstr>
      <vt:lpstr>ECONOMICS Chapter 15.3: Regulating the Money Supply  Learning Target: Understand the tools the Fed uses to control the money supply in the U.S.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Chapter 15.3: Regulating the Money Supply  Learning Target: Understand the tools the Fed uses to control the money supply in the U.S.    </vt:lpstr>
      <vt:lpstr>PowerPoint Presentation</vt:lpstr>
      <vt:lpstr>ECONOMICS Chapter 15.3: Regulating the Money Supply  Learning Target: Understand the tools the Fed uses to control the money supply in the U.S. 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Richard Davis</dc:creator>
  <cp:lastModifiedBy>Richard Davis</cp:lastModifiedBy>
  <cp:revision>101</cp:revision>
  <dcterms:created xsi:type="dcterms:W3CDTF">2015-09-14T18:35:59Z</dcterms:created>
  <dcterms:modified xsi:type="dcterms:W3CDTF">2018-12-13T18:54:47Z</dcterms:modified>
</cp:coreProperties>
</file>