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00" r:id="rId2"/>
    <p:sldId id="380" r:id="rId3"/>
    <p:sldId id="401" r:id="rId4"/>
    <p:sldId id="398" r:id="rId5"/>
    <p:sldId id="359" r:id="rId6"/>
    <p:sldId id="360" r:id="rId7"/>
    <p:sldId id="361" r:id="rId8"/>
    <p:sldId id="363" r:id="rId9"/>
    <p:sldId id="362" r:id="rId10"/>
    <p:sldId id="364" r:id="rId11"/>
    <p:sldId id="365" r:id="rId12"/>
    <p:sldId id="372" r:id="rId13"/>
    <p:sldId id="373" r:id="rId14"/>
    <p:sldId id="377" r:id="rId15"/>
    <p:sldId id="382" r:id="rId16"/>
    <p:sldId id="397" r:id="rId17"/>
    <p:sldId id="371" r:id="rId18"/>
    <p:sldId id="396" r:id="rId19"/>
    <p:sldId id="383" r:id="rId20"/>
    <p:sldId id="378" r:id="rId21"/>
    <p:sldId id="402" r:id="rId22"/>
    <p:sldId id="333" r:id="rId23"/>
    <p:sldId id="408" r:id="rId24"/>
    <p:sldId id="366" r:id="rId25"/>
    <p:sldId id="368" r:id="rId26"/>
    <p:sldId id="407" r:id="rId27"/>
    <p:sldId id="409" r:id="rId28"/>
    <p:sldId id="410" r:id="rId29"/>
    <p:sldId id="367" r:id="rId30"/>
    <p:sldId id="411" r:id="rId31"/>
    <p:sldId id="412" r:id="rId32"/>
    <p:sldId id="385" r:id="rId33"/>
    <p:sldId id="387" r:id="rId34"/>
    <p:sldId id="389" r:id="rId35"/>
    <p:sldId id="369" r:id="rId36"/>
    <p:sldId id="403" r:id="rId37"/>
    <p:sldId id="391" r:id="rId38"/>
    <p:sldId id="393" r:id="rId39"/>
    <p:sldId id="395" r:id="rId40"/>
    <p:sldId id="404" r:id="rId41"/>
    <p:sldId id="346" r:id="rId42"/>
    <p:sldId id="379" r:id="rId43"/>
    <p:sldId id="405" r:id="rId44"/>
    <p:sldId id="406" r:id="rId45"/>
    <p:sldId id="3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yfactory.gov/tours/fortworthtxtours.html" TargetMode="External"/><Relationship Id="rId2" Type="http://schemas.openxmlformats.org/officeDocument/2006/relationships/hyperlink" Target="http://www.moneyfactory.gov/tours/washingtondctour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lifespan-us-currency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smint.gov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smint.gov/about_the_mint/historiansCorner/?action=Rol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882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West Point, New York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 of all uncirculated and proof one-ounce silver bullion coins, and all sizes of the uncirculated and proof American Eagle gold bullion and platinum coins and the 24-karat one ounce American Buffalo Gold Bullion Coin; production of commemorative coins as authorized by Congress; storage of silver, gold, and platinum bullion.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1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70201"/>
              </p:ext>
            </p:extLst>
          </p:nvPr>
        </p:nvGraphicFramePr>
        <p:xfrm>
          <a:off x="0" y="0"/>
          <a:ext cx="1219611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9980"/>
                <a:gridCol w="893613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Fort Knox, Kentucky: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Storage of U.S. gold bullion.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6" y="0"/>
            <a:ext cx="1077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357" y="83372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             </a:t>
            </a:r>
            <a:r>
              <a:rPr lang="en-US" sz="2000" b="1" u="sng" dirty="0" smtClean="0">
                <a:solidFill>
                  <a:schemeClr val="accent5"/>
                </a:solidFill>
              </a:rPr>
              <a:t>Historical </a:t>
            </a:r>
            <a:r>
              <a:rPr lang="en-US" sz="2000" b="1" u="sng" dirty="0">
                <a:solidFill>
                  <a:schemeClr val="accent5"/>
                </a:solidFill>
              </a:rPr>
              <a:t>Unit Costs for Cent and Nickel</a:t>
            </a:r>
          </a:p>
          <a:p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</a:rPr>
              <a:t>Fiscal Year 	Cent Unit Cost 	Nickel Unit Cost</a:t>
            </a:r>
          </a:p>
          <a:p>
            <a:r>
              <a:rPr lang="en-US" sz="2000" dirty="0" smtClean="0"/>
              <a:t>   2006 </a:t>
            </a:r>
            <a:r>
              <a:rPr lang="en-US" sz="2000" dirty="0"/>
              <a:t>	</a:t>
            </a:r>
            <a:r>
              <a:rPr lang="en-US" sz="2000" dirty="0" smtClean="0"/>
              <a:t>    	      0.0121 	       0.0597</a:t>
            </a:r>
            <a:endParaRPr lang="en-US" sz="2000" dirty="0"/>
          </a:p>
          <a:p>
            <a:r>
              <a:rPr lang="en-US" sz="2000" dirty="0" smtClean="0"/>
              <a:t>   2007 </a:t>
            </a:r>
            <a:r>
              <a:rPr lang="en-US" sz="2000" dirty="0"/>
              <a:t>	</a:t>
            </a:r>
            <a:r>
              <a:rPr lang="en-US" sz="2000" dirty="0" smtClean="0"/>
              <a:t>	      0.0167 </a:t>
            </a:r>
            <a:r>
              <a:rPr lang="en-US" sz="2000" dirty="0"/>
              <a:t>	</a:t>
            </a:r>
            <a:r>
              <a:rPr lang="en-US" sz="2000" dirty="0" smtClean="0"/>
              <a:t>       0.0953</a:t>
            </a:r>
            <a:endParaRPr lang="en-US" sz="2000" dirty="0"/>
          </a:p>
          <a:p>
            <a:r>
              <a:rPr lang="en-US" sz="2000" dirty="0" smtClean="0"/>
              <a:t>   2008 </a:t>
            </a:r>
            <a:r>
              <a:rPr lang="en-US" sz="2000" dirty="0"/>
              <a:t>	</a:t>
            </a:r>
            <a:r>
              <a:rPr lang="en-US" sz="2000" dirty="0" smtClean="0"/>
              <a:t>	      0.0142       	       0.0883</a:t>
            </a:r>
            <a:endParaRPr lang="en-US" sz="2000" dirty="0"/>
          </a:p>
          <a:p>
            <a:r>
              <a:rPr lang="en-US" sz="2000" dirty="0" smtClean="0"/>
              <a:t>   2009 </a:t>
            </a:r>
            <a:r>
              <a:rPr lang="en-US" sz="2000" dirty="0"/>
              <a:t>	</a:t>
            </a:r>
            <a:r>
              <a:rPr lang="en-US" sz="2000" dirty="0" smtClean="0"/>
              <a:t>	      0.0162 </a:t>
            </a:r>
            <a:r>
              <a:rPr lang="en-US" sz="2000" dirty="0"/>
              <a:t>	</a:t>
            </a:r>
            <a:r>
              <a:rPr lang="en-US" sz="2000" dirty="0" smtClean="0"/>
              <a:t>       0.0603</a:t>
            </a:r>
            <a:endParaRPr lang="en-US" sz="2000" dirty="0"/>
          </a:p>
          <a:p>
            <a:r>
              <a:rPr lang="en-US" sz="2000" dirty="0" smtClean="0"/>
              <a:t>   2010 </a:t>
            </a:r>
            <a:r>
              <a:rPr lang="en-US" sz="2000" dirty="0"/>
              <a:t>	</a:t>
            </a:r>
            <a:r>
              <a:rPr lang="en-US" sz="2000" dirty="0" smtClean="0"/>
              <a:t>	      0.0179 	       0.0922</a:t>
            </a:r>
            <a:endParaRPr lang="en-US" sz="2000" dirty="0"/>
          </a:p>
          <a:p>
            <a:r>
              <a:rPr lang="en-US" sz="2000" dirty="0" smtClean="0"/>
              <a:t>   2011 </a:t>
            </a:r>
            <a:r>
              <a:rPr lang="en-US" sz="2000" dirty="0"/>
              <a:t>	</a:t>
            </a:r>
            <a:r>
              <a:rPr lang="en-US" sz="2000" dirty="0" smtClean="0"/>
              <a:t>	      0.0241	       0.1118</a:t>
            </a:r>
            <a:endParaRPr lang="en-US" sz="2000" dirty="0"/>
          </a:p>
          <a:p>
            <a:r>
              <a:rPr lang="en-US" sz="2000" dirty="0" smtClean="0"/>
              <a:t>   2012 		      0.02 		       0.1009</a:t>
            </a:r>
            <a:endParaRPr lang="en-US" sz="2000" dirty="0"/>
          </a:p>
          <a:p>
            <a:r>
              <a:rPr lang="en-US" sz="2000" dirty="0" smtClean="0"/>
              <a:t>   2012 </a:t>
            </a:r>
            <a:r>
              <a:rPr lang="en-US" sz="2000" dirty="0"/>
              <a:t>	</a:t>
            </a:r>
            <a:r>
              <a:rPr lang="en-US" sz="2000" dirty="0" smtClean="0"/>
              <a:t>	      0.0183	       0.0941</a:t>
            </a:r>
            <a:endParaRPr lang="en-US" sz="2000" dirty="0"/>
          </a:p>
          <a:p>
            <a:r>
              <a:rPr lang="en-US" sz="2000" dirty="0" smtClean="0"/>
              <a:t>   2013 </a:t>
            </a:r>
            <a:r>
              <a:rPr lang="en-US" sz="2000" dirty="0"/>
              <a:t>	</a:t>
            </a:r>
            <a:r>
              <a:rPr lang="en-US" sz="2000" dirty="0" smtClean="0"/>
              <a:t>	      0.0166 </a:t>
            </a:r>
            <a:r>
              <a:rPr lang="en-US" sz="2000" dirty="0"/>
              <a:t>	</a:t>
            </a:r>
            <a:r>
              <a:rPr lang="en-US" sz="2000" dirty="0" smtClean="0"/>
              <a:t>       0.0809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60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is the primary job of the Bureau of the Mint?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department is the Bureau of the Mint part of? </a:t>
            </a:r>
          </a:p>
          <a:p>
            <a:pPr lvl="0" algn="ctr"/>
            <a:r>
              <a:rPr lang="en-US" sz="3600" dirty="0" smtClean="0"/>
              <a:t>How many locations does the Mint have?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Where is the Mint’s headquarters?</a:t>
            </a:r>
          </a:p>
          <a:p>
            <a:pPr algn="ctr"/>
            <a:r>
              <a:rPr lang="en-US" sz="3600" dirty="0" smtClean="0"/>
              <a:t>Which mint locations produce our everyday circulating coins?</a:t>
            </a:r>
            <a:endParaRPr lang="en-US" sz="3600" dirty="0"/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what counts as money &amp; near money;</a:t>
            </a:r>
          </a:p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the Money Supply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64377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Engraving and Printing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Prints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the notes (bills) in the U.S. ($1, $2, $5, $10, $20, $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&amp; $100).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 of the Treasury Department.          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www.moneyfactory.gov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Bureau of Engraving and Printing has 2 facilities.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Washington, DC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and </a:t>
                      </a:r>
                      <a:r>
                        <a:rPr lang="en-US" sz="4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Fort Worth, TX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both print Federal reserve notes.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4603"/>
            <a:ext cx="4092853" cy="30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57" y="341184"/>
            <a:ext cx="6713838" cy="4475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476" y="50432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22222"/>
                </a:solidFill>
                <a:latin typeface="Georgia" panose="02040502050405020303" pitchFamily="18" charset="0"/>
              </a:rPr>
              <a:t>Treasury Secretary Steven </a:t>
            </a:r>
            <a:r>
              <a:rPr lang="en-US" b="1" dirty="0" err="1">
                <a:solidFill>
                  <a:srgbClr val="222222"/>
                </a:solidFill>
                <a:latin typeface="Georgia" panose="02040502050405020303" pitchFamily="18" charset="0"/>
              </a:rPr>
              <a:t>Mnuchin</a:t>
            </a:r>
            <a:r>
              <a:rPr lang="en-US" b="1" dirty="0">
                <a:solidFill>
                  <a:srgbClr val="222222"/>
                </a:solidFill>
                <a:latin typeface="Georgia" panose="02040502050405020303" pitchFamily="18" charset="0"/>
              </a:rPr>
              <a:t> and his wife, Louise Linton, unveiled the first dollar bills bearing his signature</a:t>
            </a:r>
            <a:r>
              <a:rPr lang="en-US" b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en-US" b="1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Nov. 2017</a:t>
            </a:r>
            <a:endParaRPr lang="en-US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9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5" y="83756"/>
            <a:ext cx="11192482" cy="67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35" y="58847"/>
            <a:ext cx="1171420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 Lifespan of U.S. Currency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When currency is deposited with a Federal Reserve Bank, the quality of each note is evaluated by sophisticated processing equipment. Notes that meet our strict quality criteria - that is, that are still in good condition - continue to circulate, while those that do not are taken out of circulation and destroyed. This process determines the lifespan of a Federal Reserve note.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lifespan of Federal Reserve notes varies by denomination and depends on a number of factors, including how the denomination is used by the public. For example, larger denominations such as $100 notes are often used as a store of value, which means they pass between users less frequently than lower-denominations such as $5 notes, which are more often used for transactions.</a:t>
            </a:r>
          </a:p>
          <a:p>
            <a:pPr algn="ctr"/>
            <a:endParaRPr lang="en-US" dirty="0"/>
          </a:p>
          <a:p>
            <a:pPr algn="ctr"/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Denomination	Estimated Lifespan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$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        	</a:t>
            </a:r>
            <a:r>
              <a:rPr lang="en-US" sz="2800" dirty="0"/>
              <a:t>	5.8 years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$5</a:t>
            </a:r>
            <a:r>
              <a:rPr lang="en-US" sz="2800" dirty="0"/>
              <a:t>	</a:t>
            </a:r>
            <a:r>
              <a:rPr lang="en-US" sz="2800" dirty="0" smtClean="0"/>
              <a:t>           		5.5 </a:t>
            </a:r>
            <a:r>
              <a:rPr lang="en-US" sz="2800" dirty="0"/>
              <a:t>years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$10</a:t>
            </a:r>
            <a:r>
              <a:rPr lang="en-US" sz="2800" dirty="0"/>
              <a:t>	</a:t>
            </a:r>
            <a:r>
              <a:rPr lang="en-US" sz="2800" dirty="0" smtClean="0"/>
              <a:t>      	    	4.5 </a:t>
            </a:r>
            <a:r>
              <a:rPr lang="en-US" sz="2800" dirty="0"/>
              <a:t>years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$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en-US" sz="2800" dirty="0"/>
              <a:t>	</a:t>
            </a:r>
            <a:r>
              <a:rPr lang="en-US" sz="2800" dirty="0" smtClean="0"/>
              <a:t>       		7.9 </a:t>
            </a:r>
            <a:r>
              <a:rPr lang="en-US" sz="2800" dirty="0"/>
              <a:t>years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$50</a:t>
            </a:r>
            <a:r>
              <a:rPr lang="en-US" sz="2800" dirty="0"/>
              <a:t>	</a:t>
            </a:r>
            <a:r>
              <a:rPr lang="en-US" sz="2800" dirty="0" smtClean="0"/>
              <a:t>  	      	8.5 </a:t>
            </a:r>
            <a:r>
              <a:rPr lang="en-US" sz="2800" dirty="0"/>
              <a:t>years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$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100		</a:t>
            </a:r>
            <a:r>
              <a:rPr lang="en-US" sz="2800" dirty="0" smtClean="0"/>
              <a:t>	15.0 years</a:t>
            </a:r>
          </a:p>
          <a:p>
            <a:pPr algn="ctr"/>
            <a:endParaRPr lang="en-US" sz="1200" dirty="0"/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www.uscurrency.gov/lifespan-us-currency</a:t>
            </a:r>
            <a:r>
              <a:rPr lang="en-US" dirty="0" smtClean="0"/>
              <a:t>      (Nov.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9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69018"/>
              </p:ext>
            </p:extLst>
          </p:nvPr>
        </p:nvGraphicFramePr>
        <p:xfrm>
          <a:off x="0" y="0"/>
          <a:ext cx="12192000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Reserve notes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Bills (U.S. paper notes/money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55" y="2258393"/>
            <a:ext cx="5984144" cy="41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36297"/>
              </p:ext>
            </p:extLst>
          </p:nvPr>
        </p:nvGraphicFramePr>
        <p:xfrm>
          <a:off x="0" y="0"/>
          <a:ext cx="121920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forms of money today?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Currency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(bills and coins), checking and savings deposits, and certain other investments (those easily exchanged for cash).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94816"/>
              </p:ext>
            </p:extLst>
          </p:nvPr>
        </p:nvGraphicFramePr>
        <p:xfrm>
          <a:off x="0" y="3048000"/>
          <a:ext cx="12192000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10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bills and coins used as money.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" y="3799416"/>
            <a:ext cx="3937688" cy="295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27" y="3796543"/>
            <a:ext cx="4766884" cy="29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014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is the primary job of </a:t>
            </a:r>
            <a:r>
              <a:rPr lang="en-US" sz="3600" dirty="0"/>
              <a:t>the Bureau of Engraving and </a:t>
            </a:r>
            <a:r>
              <a:rPr lang="en-US" sz="3600" dirty="0" smtClean="0"/>
              <a:t>Printing?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many locations does the </a:t>
            </a:r>
            <a:r>
              <a:rPr lang="en-US" sz="3600" dirty="0" smtClean="0">
                <a:solidFill>
                  <a:schemeClr val="bg1"/>
                </a:solidFill>
              </a:rPr>
              <a:t>BEP </a:t>
            </a:r>
            <a:r>
              <a:rPr lang="en-US" sz="3600" dirty="0">
                <a:solidFill>
                  <a:schemeClr val="bg1"/>
                </a:solidFill>
              </a:rPr>
              <a:t>have?</a:t>
            </a:r>
          </a:p>
          <a:p>
            <a:pPr lvl="0" algn="ctr"/>
            <a:r>
              <a:rPr lang="en-US" sz="3600" dirty="0" smtClean="0"/>
              <a:t>How many circulating U.S. notes do we currently have?</a:t>
            </a:r>
          </a:p>
          <a:p>
            <a:pPr lvl="0" algn="ctr"/>
            <a:r>
              <a:rPr lang="en-US" sz="3500" dirty="0" smtClean="0">
                <a:solidFill>
                  <a:schemeClr val="bg1"/>
                </a:solidFill>
              </a:rPr>
              <a:t>What surprises you the most about the cost to make U.S. money?</a:t>
            </a:r>
          </a:p>
          <a:p>
            <a:pPr algn="ctr"/>
            <a:r>
              <a:rPr lang="en-US" sz="3600" dirty="0" smtClean="0"/>
              <a:t>What is a Federal Reserve Note?</a:t>
            </a: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what counts as money &amp; near money;</a:t>
            </a:r>
          </a:p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the Money Supply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82547"/>
              </p:ext>
            </p:extLst>
          </p:nvPr>
        </p:nvGraphicFramePr>
        <p:xfrm>
          <a:off x="0" y="0"/>
          <a:ext cx="121920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Checking account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account from which deposited funds can be withdrawn at any time by writing a check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27" y="3272483"/>
            <a:ext cx="5900067" cy="26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Managing a Checking Account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writing a check make sure you always write </a:t>
            </a:r>
            <a:r>
              <a:rPr lang="en-US" dirty="0" smtClean="0">
                <a:solidFill>
                  <a:srgbClr val="FF0000"/>
                </a:solidFill>
              </a:rPr>
              <a:t>clearly</a:t>
            </a:r>
            <a:r>
              <a:rPr lang="en-US" dirty="0" smtClean="0"/>
              <a:t> and in </a:t>
            </a:r>
            <a:r>
              <a:rPr lang="en-US" dirty="0" smtClean="0">
                <a:solidFill>
                  <a:srgbClr val="FF0000"/>
                </a:solidFill>
              </a:rPr>
              <a:t>ink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Make sure the </a:t>
            </a:r>
            <a:r>
              <a:rPr lang="en-US" dirty="0" smtClean="0">
                <a:solidFill>
                  <a:srgbClr val="FF0000"/>
                </a:solidFill>
              </a:rPr>
              <a:t>numeric</a:t>
            </a:r>
            <a:r>
              <a:rPr lang="en-US" dirty="0" smtClean="0"/>
              <a:t> amount </a:t>
            </a:r>
            <a:r>
              <a:rPr lang="en-US" dirty="0" smtClean="0">
                <a:solidFill>
                  <a:srgbClr val="FF0000"/>
                </a:solidFill>
              </a:rPr>
              <a:t>matches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written</a:t>
            </a:r>
            <a:r>
              <a:rPr lang="en-US" dirty="0" smtClean="0"/>
              <a:t> amount below it.</a:t>
            </a:r>
          </a:p>
          <a:p>
            <a:endParaRPr lang="en-US" dirty="0"/>
          </a:p>
          <a:p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funds</a:t>
            </a:r>
            <a:r>
              <a:rPr lang="en-US" dirty="0" smtClean="0"/>
              <a:t> will not come out of your account until the </a:t>
            </a:r>
            <a:r>
              <a:rPr lang="en-US" dirty="0" smtClean="0">
                <a:solidFill>
                  <a:srgbClr val="FF0000"/>
                </a:solidFill>
              </a:rPr>
              <a:t>receiving</a:t>
            </a:r>
            <a:r>
              <a:rPr lang="en-US" dirty="0" smtClean="0"/>
              <a:t> party </a:t>
            </a:r>
            <a:r>
              <a:rPr lang="en-US" dirty="0" smtClean="0">
                <a:solidFill>
                  <a:srgbClr val="FF0000"/>
                </a:solidFill>
              </a:rPr>
              <a:t>deposits</a:t>
            </a:r>
            <a:r>
              <a:rPr lang="en-US" dirty="0" smtClean="0"/>
              <a:t> the check.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0" y="237866"/>
            <a:ext cx="11100991" cy="51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8" y="719540"/>
            <a:ext cx="10090151" cy="36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33500" y="969963"/>
            <a:ext cx="9690100" cy="45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Managing a Checking Account 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you write a check to someone or make a deposit into your checking account, </a:t>
            </a:r>
            <a:r>
              <a:rPr lang="en-US" dirty="0" smtClean="0">
                <a:solidFill>
                  <a:srgbClr val="FF0000"/>
                </a:solidFill>
              </a:rPr>
              <a:t>record the check number, date, and amount in your check register. </a:t>
            </a:r>
          </a:p>
          <a:p>
            <a:endParaRPr lang="en-US" dirty="0"/>
          </a:p>
          <a:p>
            <a:r>
              <a:rPr lang="en-US" dirty="0" smtClean="0"/>
              <a:t>You then keep an accurate </a:t>
            </a:r>
            <a:r>
              <a:rPr lang="en-US" dirty="0" smtClean="0">
                <a:solidFill>
                  <a:srgbClr val="FF0000"/>
                </a:solidFill>
              </a:rPr>
              <a:t>running total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right hand column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10401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76" y="231424"/>
            <a:ext cx="10228214" cy="55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Managing a Checking Account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825625"/>
            <a:ext cx="11959937" cy="4351338"/>
          </a:xfrm>
        </p:spPr>
        <p:txBody>
          <a:bodyPr/>
          <a:lstStyle/>
          <a:p>
            <a:r>
              <a:rPr lang="en-US" dirty="0" smtClean="0"/>
              <a:t>When you receive your </a:t>
            </a:r>
            <a:r>
              <a:rPr lang="en-US" dirty="0" smtClean="0">
                <a:solidFill>
                  <a:srgbClr val="FF0000"/>
                </a:solidFill>
              </a:rPr>
              <a:t>monthly bank statement</a:t>
            </a:r>
            <a:r>
              <a:rPr lang="en-US" dirty="0" smtClean="0"/>
              <a:t>, follow these steps: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1. </a:t>
            </a:r>
            <a:r>
              <a:rPr lang="en-US" sz="2800" dirty="0" smtClean="0">
                <a:solidFill>
                  <a:schemeClr val="tx1"/>
                </a:solidFill>
              </a:rPr>
              <a:t>Check off your checks and deposit slips in your check register.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2. Deduct service charges and bank fees from your checkbook balance.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3. Add to the bank statement balance any deposits that have not yet cleared.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4. Total the amount of checks that have not yet cleared. Subtract this total from the amount on your bank statement.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890587"/>
            <a:ext cx="105918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70400"/>
              </p:ext>
            </p:extLst>
          </p:nvPr>
        </p:nvGraphicFramePr>
        <p:xfrm>
          <a:off x="0" y="0"/>
          <a:ext cx="121920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Checkable deposits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deposited in a bank that can be withdrawn at any time by presenting a check.  The largest part of the money supply in the U.S. consists of checkable accounts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11827"/>
              </p:ext>
            </p:extLst>
          </p:nvPr>
        </p:nvGraphicFramePr>
        <p:xfrm>
          <a:off x="0" y="3048000"/>
          <a:ext cx="12192000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10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Thrift institutions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Places that offer services similar to banks; mutual savings banks, savings and loan institutions, and credit unions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3665466"/>
            <a:ext cx="3731741" cy="31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568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Debit cards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card issued by a bank used to make cashless purchases.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money comes out of your bank account.  It is like writing a check.  You can not spend more than is in your account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89" y="4242157"/>
            <a:ext cx="3267882" cy="24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200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Credit cards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card (often issued by a bank) used to make cashless purchases.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money is a loan from the issuer.  You must pay the amount back after receiving the bill or you will be charged interest.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Credit cards have limits on how much you can charge.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" y="3552060"/>
            <a:ext cx="3954160" cy="31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4" y="308960"/>
            <a:ext cx="8679051" cy="57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8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59157"/>
              </p:ext>
            </p:extLst>
          </p:nvPr>
        </p:nvGraphicFramePr>
        <p:xfrm>
          <a:off x="0" y="0"/>
          <a:ext cx="121920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Near moneys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Assets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can be turned into money easily, such as savings accounts and time deposits, without losing value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3382"/>
              </p:ext>
            </p:extLst>
          </p:nvPr>
        </p:nvGraphicFramePr>
        <p:xfrm>
          <a:off x="0" y="3048000"/>
          <a:ext cx="12192000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10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Money Supply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amount of money available in the U.S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0131"/>
              </p:ext>
            </p:extLst>
          </p:nvPr>
        </p:nvGraphicFramePr>
        <p:xfrm>
          <a:off x="0" y="0"/>
          <a:ext cx="121920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can be spent immediately and against which checks can be drawn (all currency, checking accounts, and traveler’s checks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23700"/>
              </p:ext>
            </p:extLst>
          </p:nvPr>
        </p:nvGraphicFramePr>
        <p:xfrm>
          <a:off x="0" y="3048000"/>
          <a:ext cx="12192000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10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can be spent immediately and against which checks can be drawn (M1) plus near moneys such as savings deposits, money market deposit accounts, and mutual funds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34617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does M2 include that M1 does not?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Certain accounts such as savings and money market accounts, and mutual funds.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7793"/>
              </p:ext>
            </p:extLst>
          </p:nvPr>
        </p:nvGraphicFramePr>
        <p:xfrm>
          <a:off x="0" y="3352800"/>
          <a:ext cx="12192000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List some advantages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thrift institutions?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Competition (keeps service charges down). 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Cheaper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51604"/>
              </p:ext>
            </p:extLst>
          </p:nvPr>
        </p:nvGraphicFramePr>
        <p:xfrm>
          <a:off x="0" y="0"/>
          <a:ext cx="12192000" cy="3163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163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the coins in the U.S. (currently 6 in production).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 of the Treasury Department.         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www.usmint.gov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34" y="3660425"/>
            <a:ext cx="3980805" cy="28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748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685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Compare and contrast Debit and Credit Cards.</a:t>
                      </a:r>
                    </a:p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Debit Cards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Both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Credit Cards 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014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How would you describe checkable deposits?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does a Thrift Institution do?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Give an example of one.</a:t>
            </a:r>
            <a:endParaRPr lang="en-US" sz="3600" dirty="0">
              <a:solidFill>
                <a:schemeClr val="bg1"/>
              </a:solidFill>
            </a:endParaRPr>
          </a:p>
          <a:p>
            <a:pPr lvl="0" algn="ctr"/>
            <a:r>
              <a:rPr lang="en-US" sz="3600" dirty="0" smtClean="0"/>
              <a:t>What is Near Money?</a:t>
            </a:r>
          </a:p>
          <a:p>
            <a:pPr lvl="0" algn="ctr"/>
            <a:r>
              <a:rPr lang="en-US" sz="3500" dirty="0" smtClean="0">
                <a:solidFill>
                  <a:schemeClr val="bg1"/>
                </a:solidFill>
              </a:rPr>
              <a:t>What is M1?  What does M2 include that M1 does not? </a:t>
            </a:r>
          </a:p>
          <a:p>
            <a:pPr algn="ctr"/>
            <a:r>
              <a:rPr lang="en-US" sz="3600" dirty="0" smtClean="0"/>
              <a:t>What is a benefit to using a Thrift Institution?</a:t>
            </a: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what counts as money &amp; near money;</a:t>
            </a:r>
          </a:p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the Money Supply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9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14.3:  Types of Money in the United States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what counts as money &amp; near money;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the Money Supply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Identify </a:t>
            </a:r>
            <a:r>
              <a:rPr lang="en-US" sz="3600" i="1" dirty="0">
                <a:solidFill>
                  <a:prstClr val="black"/>
                </a:solidFill>
              </a:rPr>
              <a:t>what counts as </a:t>
            </a:r>
            <a:r>
              <a:rPr lang="en-US" sz="3600" i="1" dirty="0" smtClean="0">
                <a:solidFill>
                  <a:prstClr val="black"/>
                </a:solidFill>
              </a:rPr>
              <a:t>money and near money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Write </a:t>
            </a:r>
            <a:r>
              <a:rPr lang="en-US" sz="3600" i="1" dirty="0">
                <a:solidFill>
                  <a:prstClr val="black"/>
                </a:solidFill>
              </a:rPr>
              <a:t>a </a:t>
            </a:r>
            <a:r>
              <a:rPr lang="en-US" sz="3600" i="1" dirty="0" smtClean="0">
                <a:solidFill>
                  <a:prstClr val="black"/>
                </a:solidFill>
              </a:rPr>
              <a:t>check and explain how </a:t>
            </a:r>
            <a:r>
              <a:rPr lang="en-US" sz="3600" i="1" dirty="0">
                <a:solidFill>
                  <a:prstClr val="black"/>
                </a:solidFill>
              </a:rPr>
              <a:t>to use a credit/debit </a:t>
            </a:r>
            <a:r>
              <a:rPr lang="en-US" sz="3600" i="1" dirty="0" smtClean="0">
                <a:solidFill>
                  <a:prstClr val="black"/>
                </a:solidFill>
              </a:rPr>
              <a:t>card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the Money Supply and compare </a:t>
            </a:r>
            <a:r>
              <a:rPr lang="en-US" sz="3600" i="1" dirty="0">
                <a:solidFill>
                  <a:prstClr val="black"/>
                </a:solidFill>
              </a:rPr>
              <a:t>and contrast the </a:t>
            </a:r>
            <a:r>
              <a:rPr lang="en-US" sz="3600" i="1" dirty="0" smtClean="0">
                <a:solidFill>
                  <a:prstClr val="black"/>
                </a:solidFill>
              </a:rPr>
              <a:t>M1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M2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561522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0"/>
            <a:ext cx="9688052" cy="68750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158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0446"/>
              </p:ext>
            </p:extLst>
          </p:nvPr>
        </p:nvGraphicFramePr>
        <p:xfrm>
          <a:off x="0" y="0"/>
          <a:ext cx="12192000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Mint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u="none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United States Mint has 6 facilities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71" y="2960656"/>
            <a:ext cx="5724928" cy="37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684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Headquarters</a:t>
                      </a:r>
                      <a:r>
                        <a:rPr lang="en-US" sz="4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Washington, D.C.: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Policy formulation and central agency administration; program management; research and development; marketing operations; customer services and order processing; business unit management, all www.usmint.gov website services.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4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87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Philadelphia</a:t>
                      </a:r>
                      <a:r>
                        <a:rPr lang="en-US" sz="4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Pennsylvania: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Sculpting-engraving of U.S. coins and medals; production of medal and coin dies; production of coins of all denominations for general circulation; production of regular uncirculated coin sets; production of commemorative coins as authorized by Congress; production of medals; and conducting of public tours.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9" y="2272073"/>
            <a:ext cx="3906829" cy="29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4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612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Denver</a:t>
                      </a:r>
                      <a:r>
                        <a:rPr lang="en-US" sz="4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Colorado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 of coins of all denominations for general circulation; production of coin dies; production of regular uncirculated coin sets; production of commemorative coins as authorized by Congress; and the conducting of public tours; and storage of gold and silver bullion.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084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Bureau of the Mint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 Francisco, California</a:t>
                      </a:r>
                      <a:r>
                        <a:rPr lang="en-US" sz="4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 of regular proof coin sets in clad and silver; production of commemorative coins as authorized by Congress.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07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1262</Words>
  <Application>Microsoft Office PowerPoint</Application>
  <PresentationFormat>Widescreen</PresentationFormat>
  <Paragraphs>266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14.3:  Types of Money in the United States Learning Target: Understand what counts as money &amp; near money; Understand the Money Supply   </vt:lpstr>
      <vt:lpstr>PowerPoint Presentation</vt:lpstr>
      <vt:lpstr>ECONOMICS Chapter 14.3:  Types of Money in the United States Learning Target: Understand what counts as money &amp; near money; Understand the Money Supply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14.3:  Types of Money in the United States Learning Target: Understand what counts as money &amp; near money; Understand the Money Supply   </vt:lpstr>
      <vt:lpstr>PowerPoint Presentation</vt:lpstr>
      <vt:lpstr>Managing a Checking Account</vt:lpstr>
      <vt:lpstr>PowerPoint Presentation</vt:lpstr>
      <vt:lpstr>PowerPoint Presentation</vt:lpstr>
      <vt:lpstr>PowerPoint Presentation</vt:lpstr>
      <vt:lpstr>Managing a Checking Account </vt:lpstr>
      <vt:lpstr>PowerPoint Presentation</vt:lpstr>
      <vt:lpstr>PowerPoint Presentation</vt:lpstr>
      <vt:lpstr>Managing a Checking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14.3:  Types of Money in the United States Learning Target: Understand what counts as money &amp; near money; Understand the Money Supply   </vt:lpstr>
      <vt:lpstr>PowerPoint Presentation</vt:lpstr>
      <vt:lpstr>PowerPoint Presentation</vt:lpstr>
      <vt:lpstr>PowerPoint Presentation</vt:lpstr>
      <vt:lpstr>ECONOMICS Chapter 14.3:  Types of Money in the United States Learning Target: Understand what counts as money &amp; near money; Understand the Money Supply   </vt:lpstr>
      <vt:lpstr>PowerPoint Presentation</vt:lpstr>
      <vt:lpstr>PowerPoint Presentation</vt:lpstr>
      <vt:lpstr>ECONOMICS Chapter 14.3:  Types of Money in the United States Learning Target: Understand what counts as money &amp; near money; Understand the Money Supply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91</cp:revision>
  <dcterms:created xsi:type="dcterms:W3CDTF">2015-09-14T18:35:59Z</dcterms:created>
  <dcterms:modified xsi:type="dcterms:W3CDTF">2018-11-29T15:12:38Z</dcterms:modified>
</cp:coreProperties>
</file>