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81" r:id="rId2"/>
    <p:sldId id="361" r:id="rId3"/>
    <p:sldId id="364" r:id="rId4"/>
    <p:sldId id="366" r:id="rId5"/>
    <p:sldId id="358" r:id="rId6"/>
    <p:sldId id="382" r:id="rId7"/>
    <p:sldId id="368" r:id="rId8"/>
    <p:sldId id="370" r:id="rId9"/>
    <p:sldId id="371" r:id="rId10"/>
    <p:sldId id="359" r:id="rId11"/>
    <p:sldId id="383" r:id="rId12"/>
    <p:sldId id="374" r:id="rId13"/>
    <p:sldId id="375" r:id="rId14"/>
    <p:sldId id="377" r:id="rId15"/>
    <p:sldId id="379" r:id="rId16"/>
    <p:sldId id="360" r:id="rId17"/>
    <p:sldId id="384" r:id="rId18"/>
    <p:sldId id="385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664" autoAdjust="0"/>
    <p:restoredTop sz="94660"/>
  </p:normalViewPr>
  <p:slideViewPr>
    <p:cSldViewPr snapToGrid="0">
      <p:cViewPr varScale="1">
        <p:scale>
          <a:sx n="92" d="100"/>
          <a:sy n="92" d="100"/>
        </p:scale>
        <p:origin x="31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B6837-392C-4871-99C6-1F67DD41EF81}" type="datetimeFigureOut">
              <a:rPr lang="en-US" smtClean="0"/>
              <a:t>11/29/2018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6DED6-EBE5-4326-9C7B-38267CBA2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269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B6837-392C-4871-99C6-1F67DD41EF81}" type="datetimeFigureOut">
              <a:rPr lang="en-US" smtClean="0"/>
              <a:t>11/29/2018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6DED6-EBE5-4326-9C7B-38267CBA2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644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B6837-392C-4871-99C6-1F67DD41EF81}" type="datetimeFigureOut">
              <a:rPr lang="en-US" smtClean="0"/>
              <a:t>11/29/2018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6DED6-EBE5-4326-9C7B-38267CBA2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0739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B6837-392C-4871-99C6-1F67DD41EF81}" type="datetimeFigureOut">
              <a:rPr lang="en-US" smtClean="0"/>
              <a:t>11/29/2018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6DED6-EBE5-4326-9C7B-38267CBA2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47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B6837-392C-4871-99C6-1F67DD41EF81}" type="datetimeFigureOut">
              <a:rPr lang="en-US" smtClean="0"/>
              <a:t>11/29/2018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6DED6-EBE5-4326-9C7B-38267CBA2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1209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B6837-392C-4871-99C6-1F67DD41EF81}" type="datetimeFigureOut">
              <a:rPr lang="en-US" smtClean="0"/>
              <a:t>11/29/2018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6DED6-EBE5-4326-9C7B-38267CBA2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8343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B6837-392C-4871-99C6-1F67DD41EF81}" type="datetimeFigureOut">
              <a:rPr lang="en-US" smtClean="0"/>
              <a:t>11/29/2018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6DED6-EBE5-4326-9C7B-38267CBA2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1362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B6837-392C-4871-99C6-1F67DD41EF81}" type="datetimeFigureOut">
              <a:rPr lang="en-US" smtClean="0"/>
              <a:t>11/29/2018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6DED6-EBE5-4326-9C7B-38267CBA2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7872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B6837-392C-4871-99C6-1F67DD41EF81}" type="datetimeFigureOut">
              <a:rPr lang="en-US" smtClean="0"/>
              <a:t>11/29/2018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6DED6-EBE5-4326-9C7B-38267CBA2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442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B6837-392C-4871-99C6-1F67DD41EF81}" type="datetimeFigureOut">
              <a:rPr lang="en-US" smtClean="0"/>
              <a:t>11/29/2018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6DED6-EBE5-4326-9C7B-38267CBA2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1091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B6837-392C-4871-99C6-1F67DD41EF81}" type="datetimeFigureOut">
              <a:rPr lang="en-US" smtClean="0"/>
              <a:t>11/29/2018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6DED6-EBE5-4326-9C7B-38267CBA2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744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3B6837-392C-4871-99C6-1F67DD41EF81}" type="datetimeFigureOut">
              <a:rPr lang="en-US" smtClean="0"/>
              <a:t>11/29/2018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76DED6-EBE5-4326-9C7B-38267CBA2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768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8" y="1745673"/>
            <a:ext cx="10515600" cy="623454"/>
          </a:xfrm>
        </p:spPr>
        <p:txBody>
          <a:bodyPr>
            <a:normAutofit fontScale="90000"/>
          </a:bodyPr>
          <a:lstStyle/>
          <a:p>
            <a:pPr lvl="0" algn="ctr">
              <a:spcBef>
                <a:spcPts val="1000"/>
              </a:spcBef>
            </a:pPr>
            <a:r>
              <a:rPr lang="en-US" b="1" u="sng" dirty="0" smtClean="0">
                <a:solidFill>
                  <a:schemeClr val="accent5"/>
                </a:solidFill>
              </a:rPr>
              <a:t>ECONOMICS</a:t>
            </a:r>
            <a:r>
              <a:rPr lang="en-US" u="sng" dirty="0" smtClean="0">
                <a:solidFill>
                  <a:schemeClr val="accent5"/>
                </a:solidFill>
              </a:rPr>
              <a:t/>
            </a:r>
            <a:br>
              <a:rPr lang="en-US" u="sng" dirty="0" smtClean="0">
                <a:solidFill>
                  <a:schemeClr val="accent5"/>
                </a:solidFill>
              </a:rPr>
            </a:br>
            <a:r>
              <a:rPr lang="en-US" dirty="0">
                <a:solidFill>
                  <a:srgbClr val="70AD47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rPr>
              <a:t>Chapter 14.2:   History of American Money</a:t>
            </a:r>
            <a:br>
              <a:rPr lang="en-US" dirty="0">
                <a:solidFill>
                  <a:srgbClr val="70AD47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rPr>
            </a:br>
            <a:r>
              <a:rPr lang="en-US" dirty="0">
                <a:solidFill>
                  <a:srgbClr val="70AD47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rPr>
              <a:t>and Banking</a:t>
            </a:r>
            <a:br>
              <a:rPr lang="en-US" dirty="0">
                <a:solidFill>
                  <a:srgbClr val="70AD47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rPr>
            </a:br>
            <a:r>
              <a:rPr lang="en-US" sz="3400" i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Learning </a:t>
            </a:r>
            <a:r>
              <a:rPr lang="en-US" sz="3400" i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Target: Understand key events in the history of U.S. money &amp; banking; Understand present-day banking services</a:t>
            </a:r>
            <a:r>
              <a:rPr lang="en-US" sz="3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/>
            </a:r>
            <a:br>
              <a:rPr lang="en-US" sz="3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</a:br>
            <a:r>
              <a:rPr lang="en-US" sz="4000" dirty="0" smtClean="0">
                <a:solidFill>
                  <a:srgbClr val="70AD47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rPr>
              <a:t/>
            </a:r>
            <a:br>
              <a:rPr lang="en-US" sz="4000" dirty="0" smtClean="0">
                <a:solidFill>
                  <a:srgbClr val="70AD47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rPr>
            </a:b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744" y="3071698"/>
            <a:ext cx="11762509" cy="3387437"/>
          </a:xfrm>
        </p:spPr>
        <p:txBody>
          <a:bodyPr>
            <a:normAutofit fontScale="92500"/>
          </a:bodyPr>
          <a:lstStyle/>
          <a:p>
            <a:pPr marL="0" lvl="0" indent="0" algn="ctr">
              <a:spcBef>
                <a:spcPts val="0"/>
              </a:spcBef>
              <a:buClr>
                <a:srgbClr val="83992A"/>
              </a:buClr>
              <a:buNone/>
            </a:pPr>
            <a:r>
              <a:rPr lang="en-US" sz="2800" b="1" i="1" u="sng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Success </a:t>
            </a:r>
            <a:r>
              <a:rPr lang="en-US" sz="2800" b="1" i="1" u="sng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Criteria</a:t>
            </a:r>
          </a:p>
          <a:p>
            <a:pPr marL="0" lvl="0" indent="0" algn="ctr">
              <a:buClr>
                <a:srgbClr val="83992A"/>
              </a:buClr>
              <a:buNone/>
            </a:pPr>
            <a:r>
              <a:rPr lang="en-US" sz="2500" b="1" dirty="0">
                <a:solidFill>
                  <a:prstClr val="black"/>
                </a:solidFill>
              </a:rPr>
              <a:t>You should be able to</a:t>
            </a:r>
            <a:r>
              <a:rPr lang="en-US" sz="2500" b="1" dirty="0" smtClean="0">
                <a:solidFill>
                  <a:prstClr val="black"/>
                </a:solidFill>
              </a:rPr>
              <a:t>…</a:t>
            </a:r>
            <a:endParaRPr lang="en-US" sz="2500" i="1" dirty="0" smtClean="0">
              <a:solidFill>
                <a:prstClr val="black"/>
              </a:solidFill>
            </a:endParaRPr>
          </a:p>
          <a:p>
            <a:pPr marL="0" lvl="0" indent="0" algn="ctr">
              <a:buClr>
                <a:srgbClr val="83992A"/>
              </a:buClr>
              <a:buNone/>
            </a:pPr>
            <a:r>
              <a:rPr lang="en-US" sz="3600" i="1" dirty="0" smtClean="0">
                <a:solidFill>
                  <a:prstClr val="black"/>
                </a:solidFill>
              </a:rPr>
              <a:t>1. Explain </a:t>
            </a:r>
            <a:r>
              <a:rPr lang="en-US" sz="3600" i="1" dirty="0">
                <a:solidFill>
                  <a:prstClr val="black"/>
                </a:solidFill>
              </a:rPr>
              <a:t>how instability in the banking system led </a:t>
            </a:r>
            <a:r>
              <a:rPr lang="en-US" sz="3600" i="1" dirty="0" smtClean="0">
                <a:solidFill>
                  <a:prstClr val="black"/>
                </a:solidFill>
              </a:rPr>
              <a:t>to</a:t>
            </a:r>
          </a:p>
          <a:p>
            <a:pPr marL="0" lvl="0" indent="0" algn="ctr">
              <a:buClr>
                <a:srgbClr val="83992A"/>
              </a:buClr>
              <a:buNone/>
            </a:pPr>
            <a:r>
              <a:rPr lang="en-US" sz="3600" i="1" dirty="0" smtClean="0">
                <a:solidFill>
                  <a:prstClr val="black"/>
                </a:solidFill>
              </a:rPr>
              <a:t>business </a:t>
            </a:r>
            <a:r>
              <a:rPr lang="en-US" sz="3600" i="1" dirty="0">
                <a:solidFill>
                  <a:prstClr val="black"/>
                </a:solidFill>
              </a:rPr>
              <a:t>fluctuations </a:t>
            </a:r>
          </a:p>
          <a:p>
            <a:pPr marL="0" lvl="0" indent="0" algn="ctr">
              <a:buClr>
                <a:srgbClr val="83992A"/>
              </a:buClr>
              <a:buNone/>
            </a:pPr>
            <a:r>
              <a:rPr lang="en-US" sz="3600" i="1" dirty="0">
                <a:solidFill>
                  <a:prstClr val="black"/>
                </a:solidFill>
              </a:rPr>
              <a:t>2. Identify the different services banks offer to their customers</a:t>
            </a:r>
          </a:p>
          <a:p>
            <a:pPr marL="0" lvl="0" indent="0" algn="ctr">
              <a:buClr>
                <a:srgbClr val="83992A"/>
              </a:buClr>
              <a:buNone/>
            </a:pPr>
            <a:r>
              <a:rPr lang="en-US" sz="3600" i="1" dirty="0">
                <a:solidFill>
                  <a:prstClr val="black"/>
                </a:solidFill>
              </a:rPr>
              <a:t>3. Describe how the banking system has become more </a:t>
            </a:r>
            <a:r>
              <a:rPr lang="en-US" sz="3600" i="1" dirty="0" smtClean="0">
                <a:solidFill>
                  <a:prstClr val="black"/>
                </a:solidFill>
              </a:rPr>
              <a:t>efficient</a:t>
            </a:r>
            <a:endParaRPr lang="en-US" sz="3600" i="1" dirty="0">
              <a:solidFill>
                <a:prstClr val="black"/>
              </a:solidFill>
            </a:endParaRPr>
          </a:p>
          <a:p>
            <a:pPr marL="0" lvl="0" indent="0" algn="ctr">
              <a:buClr>
                <a:srgbClr val="83992A"/>
              </a:buClr>
              <a:buNone/>
            </a:pPr>
            <a:endParaRPr lang="en-US" sz="3600" i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3096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140608"/>
            <a:ext cx="12192000" cy="5416868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lvl="0" algn="ctr"/>
            <a:r>
              <a:rPr lang="en-US" sz="3600" dirty="0" smtClean="0"/>
              <a:t>What did the Coinage Act do?</a:t>
            </a:r>
          </a:p>
          <a:p>
            <a:pPr lvl="0" algn="ctr"/>
            <a:r>
              <a:rPr lang="en-US" sz="3600" dirty="0" smtClean="0">
                <a:solidFill>
                  <a:schemeClr val="bg1"/>
                </a:solidFill>
              </a:rPr>
              <a:t>How long has the Federal Reserve been around? </a:t>
            </a:r>
          </a:p>
          <a:p>
            <a:pPr lvl="0" algn="ctr"/>
            <a:r>
              <a:rPr lang="en-US" sz="3600" dirty="0" smtClean="0"/>
              <a:t>What is the purpose of the FED?</a:t>
            </a:r>
            <a:endParaRPr lang="en-US" sz="3600" dirty="0"/>
          </a:p>
          <a:p>
            <a:pPr lvl="0" algn="ctr"/>
            <a:r>
              <a:rPr lang="en-US" sz="3600" dirty="0" smtClean="0">
                <a:solidFill>
                  <a:schemeClr val="bg1"/>
                </a:solidFill>
              </a:rPr>
              <a:t>What is a safety deposit box?</a:t>
            </a:r>
          </a:p>
          <a:p>
            <a:pPr lvl="0" algn="ctr"/>
            <a:endParaRPr lang="en-US" sz="3600" dirty="0">
              <a:solidFill>
                <a:schemeClr val="bg1"/>
              </a:solidFill>
              <a:latin typeface="Bradley Hand ITC TT-Bold" charset="0"/>
              <a:sym typeface="Bradley Hand ITC TT-Bold" charset="0"/>
            </a:endParaRPr>
          </a:p>
          <a:p>
            <a:pPr lvl="0" algn="ctr"/>
            <a:endParaRPr lang="en-US" sz="1200" dirty="0" smtClean="0">
              <a:solidFill>
                <a:prstClr val="black">
                  <a:lumMod val="85000"/>
                  <a:lumOff val="15000"/>
                </a:prstClr>
              </a:solidFill>
              <a:latin typeface="Bradley Hand ITC TT-Bold" charset="0"/>
              <a:sym typeface="Bradley Hand ITC TT-Bold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Bradley Hand ITC TT-Bold" charset="0"/>
                <a:sym typeface="Bradley Hand ITC TT-Bold" charset="0"/>
              </a:rPr>
              <a:t>Are </a:t>
            </a:r>
            <a:r>
              <a:rPr lang="en-US" sz="2400" dirty="0">
                <a:solidFill>
                  <a:prstClr val="black">
                    <a:lumMod val="85000"/>
                    <a:lumOff val="15000"/>
                  </a:prstClr>
                </a:solidFill>
                <a:latin typeface="Bradley Hand ITC TT-Bold" charset="0"/>
                <a:sym typeface="Bradley Hand ITC TT-Bold" charset="0"/>
              </a:rPr>
              <a:t>you on target (</a:t>
            </a:r>
            <a:r>
              <a:rPr lang="en-US" sz="2400" dirty="0">
                <a:solidFill>
                  <a:schemeClr val="bg2"/>
                </a:solidFill>
                <a:latin typeface="Bradley Hand ITC TT-Bold" charset="0"/>
                <a:sym typeface="Bradley Hand ITC TT-Bold" charset="0"/>
              </a:rPr>
              <a:t>white</a:t>
            </a:r>
            <a:r>
              <a:rPr lang="en-US" sz="2400" dirty="0">
                <a:solidFill>
                  <a:prstClr val="black">
                    <a:lumMod val="85000"/>
                    <a:lumOff val="15000"/>
                  </a:prstClr>
                </a:solidFill>
                <a:latin typeface="Bradley Hand ITC TT-Bold" charset="0"/>
                <a:sym typeface="Bradley Hand ITC TT-Bold" charset="0"/>
              </a:rPr>
              <a:t>,</a:t>
            </a:r>
            <a:r>
              <a:rPr lang="en-US" sz="2400" dirty="0">
                <a:solidFill>
                  <a:srgbClr val="000000"/>
                </a:solidFill>
                <a:latin typeface="Bradley Hand ITC TT-Bold" charset="0"/>
                <a:sym typeface="Bradley Hand ITC TT-Bold" charset="0"/>
              </a:rPr>
              <a:t> black</a:t>
            </a:r>
            <a:r>
              <a:rPr lang="en-US" sz="2400" dirty="0">
                <a:solidFill>
                  <a:prstClr val="black">
                    <a:lumMod val="85000"/>
                    <a:lumOff val="15000"/>
                  </a:prstClr>
                </a:solidFill>
                <a:latin typeface="Bradley Hand ITC TT-Bold" charset="0"/>
                <a:sym typeface="Bradley Hand ITC TT-Bold" charset="0"/>
              </a:rPr>
              <a:t>, </a:t>
            </a:r>
            <a:r>
              <a:rPr lang="en-US" sz="2400" dirty="0">
                <a:solidFill>
                  <a:srgbClr val="0070C0"/>
                </a:solidFill>
                <a:latin typeface="Bradley Hand ITC TT-Bold" charset="0"/>
                <a:sym typeface="Bradley Hand ITC TT-Bold" charset="0"/>
              </a:rPr>
              <a:t>blue</a:t>
            </a:r>
            <a:r>
              <a:rPr lang="en-US" sz="2400" dirty="0">
                <a:solidFill>
                  <a:prstClr val="black">
                    <a:lumMod val="85000"/>
                    <a:lumOff val="15000"/>
                  </a:prstClr>
                </a:solidFill>
                <a:latin typeface="Bradley Hand ITC TT-Bold" charset="0"/>
                <a:sym typeface="Bradley Hand ITC TT-Bold" charset="0"/>
              </a:rPr>
              <a:t>,</a:t>
            </a:r>
            <a:r>
              <a:rPr lang="en-US" sz="2400" dirty="0">
                <a:solidFill>
                  <a:srgbClr val="000000"/>
                </a:solidFill>
                <a:latin typeface="Bradley Hand ITC TT-Bold" charset="0"/>
                <a:sym typeface="Bradley Hand ITC TT-Bold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Bradley Hand ITC TT-Bold" charset="0"/>
                <a:sym typeface="Bradley Hand ITC TT-Bold" charset="0"/>
              </a:rPr>
              <a:t>red</a:t>
            </a:r>
            <a:r>
              <a:rPr lang="en-US" sz="2400" dirty="0">
                <a:solidFill>
                  <a:srgbClr val="000000"/>
                </a:solidFill>
                <a:latin typeface="Bradley Hand ITC TT-Bold" charset="0"/>
                <a:sym typeface="Bradley Hand ITC TT-Bold" charset="0"/>
              </a:rPr>
              <a:t> </a:t>
            </a:r>
            <a:r>
              <a:rPr lang="en-US" sz="2400" dirty="0">
                <a:solidFill>
                  <a:prstClr val="black">
                    <a:lumMod val="85000"/>
                    <a:lumOff val="15000"/>
                  </a:prstClr>
                </a:solidFill>
                <a:latin typeface="Bradley Hand ITC TT-Bold" charset="0"/>
                <a:sym typeface="Bradley Hand ITC TT-Bold" charset="0"/>
              </a:rPr>
              <a:t>or</a:t>
            </a:r>
            <a:r>
              <a:rPr lang="en-US" sz="2400" dirty="0">
                <a:solidFill>
                  <a:srgbClr val="000000"/>
                </a:solidFill>
                <a:latin typeface="Bradley Hand ITC TT-Bold" charset="0"/>
                <a:sym typeface="Bradley Hand ITC TT-Bold" charset="0"/>
              </a:rPr>
              <a:t> </a:t>
            </a:r>
            <a:r>
              <a:rPr lang="en-US" sz="2400" dirty="0">
                <a:solidFill>
                  <a:srgbClr val="FFFF00"/>
                </a:solidFill>
                <a:latin typeface="Bradley Hand ITC TT-Bold" charset="0"/>
                <a:sym typeface="Bradley Hand ITC TT-Bold" charset="0"/>
              </a:rPr>
              <a:t>yellow</a:t>
            </a:r>
            <a:r>
              <a:rPr lang="en-US" sz="2400" dirty="0">
                <a:solidFill>
                  <a:prstClr val="black">
                    <a:lumMod val="85000"/>
                    <a:lumOff val="15000"/>
                  </a:prstClr>
                </a:solidFill>
                <a:latin typeface="Bradley Hand ITC TT-Bold" charset="0"/>
                <a:sym typeface="Bradley Hand ITC TT-Bold" charset="0"/>
              </a:rPr>
              <a:t>)?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000" dirty="0" smtClean="0">
              <a:solidFill>
                <a:schemeClr val="accent2">
                  <a:lumMod val="75000"/>
                </a:schemeClr>
              </a:solidFill>
              <a:latin typeface="Bradley Hand ITC TT-Bold" charset="0"/>
              <a:sym typeface="Bradley Hand ITC TT-Bold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 smtClean="0">
                <a:solidFill>
                  <a:srgbClr val="C00000"/>
                </a:solidFill>
                <a:latin typeface="Bradley Hand ITC TT-Bold" charset="0"/>
                <a:sym typeface="Bradley Hand ITC TT-Bold" charset="0"/>
              </a:rPr>
              <a:t>Did </a:t>
            </a:r>
            <a:r>
              <a:rPr lang="en-US" sz="2400" dirty="0">
                <a:solidFill>
                  <a:srgbClr val="C00000"/>
                </a:solidFill>
                <a:latin typeface="Bradley Hand ITC TT-Bold" charset="0"/>
                <a:sym typeface="Bradley Hand ITC TT-Bold" charset="0"/>
              </a:rPr>
              <a:t>you hit the bullseye? </a:t>
            </a:r>
            <a:endParaRPr lang="en-US" sz="2400" dirty="0" smtClean="0">
              <a:solidFill>
                <a:srgbClr val="C00000"/>
              </a:solidFill>
              <a:latin typeface="Bradley Hand ITC TT-Bold" charset="0"/>
              <a:sym typeface="Bradley Hand ITC TT-Bold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 smtClean="0">
              <a:solidFill>
                <a:srgbClr val="C00000"/>
              </a:solidFill>
              <a:latin typeface="Bradley Hand ITC TT-Bold" charset="0"/>
              <a:sym typeface="Bradley Hand ITC TT-Bold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 smtClean="0">
              <a:solidFill>
                <a:srgbClr val="C00000"/>
              </a:solidFill>
              <a:latin typeface="Bradley Hand ITC TT-Bold" charset="0"/>
              <a:sym typeface="Bradley Hand ITC TT-Bold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C00000"/>
              </a:solidFill>
              <a:latin typeface="Bradley Hand ITC TT-Bold" charset="0"/>
              <a:sym typeface="Bradley Hand ITC TT-Bold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 smtClean="0">
              <a:solidFill>
                <a:srgbClr val="C00000"/>
              </a:solidFill>
              <a:latin typeface="Bradley Hand ITC TT-Bold" charset="0"/>
              <a:sym typeface="Bradley Hand ITC TT-Bold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52600" y="693084"/>
            <a:ext cx="8610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17500" algn="ctr">
              <a:spcBef>
                <a:spcPts val="2000"/>
              </a:spcBef>
              <a:buSzPct val="46000"/>
              <a:defRPr/>
            </a:pPr>
            <a:r>
              <a:rPr lang="en-US" sz="2400" i="1" kern="0" dirty="0">
                <a:solidFill>
                  <a:prstClr val="black"/>
                </a:solidFill>
                <a:latin typeface="Georgia"/>
                <a:sym typeface="Times" panose="02020603050405020304" pitchFamily="18" charset="0"/>
              </a:rPr>
              <a:t>Discuss at your </a:t>
            </a:r>
            <a:r>
              <a:rPr lang="en-US" sz="2400" i="1" kern="0" dirty="0" smtClean="0">
                <a:solidFill>
                  <a:prstClr val="black"/>
                </a:solidFill>
                <a:latin typeface="Georgia"/>
                <a:sym typeface="Times" panose="02020603050405020304" pitchFamily="18" charset="0"/>
              </a:rPr>
              <a:t>table.</a:t>
            </a:r>
            <a:endParaRPr lang="en-US" sz="2400" i="1" kern="0" dirty="0">
              <a:solidFill>
                <a:prstClr val="black"/>
              </a:solidFill>
              <a:latin typeface="Georgia"/>
              <a:sym typeface="Times" panose="02020603050405020304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23876"/>
            <a:ext cx="2133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4750" y="4423876"/>
            <a:ext cx="212725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819400" y="32869"/>
            <a:ext cx="6781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u="sng" dirty="0" smtClean="0">
                <a:solidFill>
                  <a:schemeClr val="accent2"/>
                </a:solidFill>
              </a:rPr>
              <a:t>Let’s Review</a:t>
            </a:r>
            <a:endParaRPr lang="en-US" sz="4000" b="1" u="sng" dirty="0">
              <a:solidFill>
                <a:schemeClr val="accent2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48813" y="4987816"/>
            <a:ext cx="772297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3200" i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Learning Target: Understand key events in the history of U.S. money &amp; banking; Understand present-day banking services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1495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8" y="1745673"/>
            <a:ext cx="10515600" cy="623454"/>
          </a:xfrm>
        </p:spPr>
        <p:txBody>
          <a:bodyPr>
            <a:normAutofit fontScale="90000"/>
          </a:bodyPr>
          <a:lstStyle/>
          <a:p>
            <a:pPr lvl="0" algn="ctr">
              <a:spcBef>
                <a:spcPts val="1000"/>
              </a:spcBef>
            </a:pPr>
            <a:r>
              <a:rPr lang="en-US" b="1" u="sng" dirty="0" smtClean="0">
                <a:solidFill>
                  <a:schemeClr val="accent5"/>
                </a:solidFill>
              </a:rPr>
              <a:t>ECONOMICS</a:t>
            </a:r>
            <a:r>
              <a:rPr lang="en-US" u="sng" dirty="0" smtClean="0">
                <a:solidFill>
                  <a:schemeClr val="accent5"/>
                </a:solidFill>
              </a:rPr>
              <a:t/>
            </a:r>
            <a:br>
              <a:rPr lang="en-US" u="sng" dirty="0" smtClean="0">
                <a:solidFill>
                  <a:schemeClr val="accent5"/>
                </a:solidFill>
              </a:rPr>
            </a:br>
            <a:r>
              <a:rPr lang="en-US" dirty="0">
                <a:solidFill>
                  <a:srgbClr val="70AD47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rPr>
              <a:t>Chapter 14.2:   History of American Money</a:t>
            </a:r>
            <a:br>
              <a:rPr lang="en-US" dirty="0">
                <a:solidFill>
                  <a:srgbClr val="70AD47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rPr>
            </a:br>
            <a:r>
              <a:rPr lang="en-US" dirty="0">
                <a:solidFill>
                  <a:srgbClr val="70AD47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rPr>
              <a:t>and Banking</a:t>
            </a:r>
            <a:br>
              <a:rPr lang="en-US" dirty="0">
                <a:solidFill>
                  <a:srgbClr val="70AD47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rPr>
            </a:br>
            <a:r>
              <a:rPr lang="en-US" sz="3400" i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Learning </a:t>
            </a:r>
            <a:r>
              <a:rPr lang="en-US" sz="3400" i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Target: Understand key events in the history of U.S. money &amp; banking; Understand present-day banking services</a:t>
            </a:r>
            <a:r>
              <a:rPr lang="en-US" sz="3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/>
            </a:r>
            <a:br>
              <a:rPr lang="en-US" sz="3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</a:br>
            <a:r>
              <a:rPr lang="en-US" sz="4000" dirty="0" smtClean="0">
                <a:solidFill>
                  <a:srgbClr val="70AD47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rPr>
              <a:t/>
            </a:r>
            <a:br>
              <a:rPr lang="en-US" sz="4000" dirty="0" smtClean="0">
                <a:solidFill>
                  <a:srgbClr val="70AD47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rPr>
            </a:b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744" y="3071698"/>
            <a:ext cx="11762509" cy="3387437"/>
          </a:xfrm>
        </p:spPr>
        <p:txBody>
          <a:bodyPr>
            <a:normAutofit fontScale="92500"/>
          </a:bodyPr>
          <a:lstStyle/>
          <a:p>
            <a:pPr marL="0" lvl="0" indent="0" algn="ctr">
              <a:spcBef>
                <a:spcPts val="0"/>
              </a:spcBef>
              <a:buClr>
                <a:srgbClr val="83992A"/>
              </a:buClr>
              <a:buNone/>
            </a:pPr>
            <a:r>
              <a:rPr lang="en-US" sz="2800" b="1" i="1" u="sng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Success </a:t>
            </a:r>
            <a:r>
              <a:rPr lang="en-US" sz="2800" b="1" i="1" u="sng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Criteria</a:t>
            </a:r>
          </a:p>
          <a:p>
            <a:pPr marL="0" lvl="0" indent="0" algn="ctr">
              <a:buClr>
                <a:srgbClr val="83992A"/>
              </a:buClr>
              <a:buNone/>
            </a:pPr>
            <a:r>
              <a:rPr lang="en-US" sz="2500" b="1" dirty="0">
                <a:solidFill>
                  <a:prstClr val="black"/>
                </a:solidFill>
              </a:rPr>
              <a:t>You should be able to</a:t>
            </a:r>
            <a:r>
              <a:rPr lang="en-US" sz="2500" b="1" dirty="0" smtClean="0">
                <a:solidFill>
                  <a:prstClr val="black"/>
                </a:solidFill>
              </a:rPr>
              <a:t>…</a:t>
            </a:r>
            <a:endParaRPr lang="en-US" sz="2500" i="1" dirty="0" smtClean="0">
              <a:solidFill>
                <a:prstClr val="black"/>
              </a:solidFill>
            </a:endParaRPr>
          </a:p>
          <a:p>
            <a:pPr marL="0" lvl="0" indent="0" algn="ctr">
              <a:buClr>
                <a:srgbClr val="83992A"/>
              </a:buClr>
              <a:buNone/>
            </a:pPr>
            <a:r>
              <a:rPr lang="en-US" sz="3600" i="1" dirty="0" smtClean="0">
                <a:solidFill>
                  <a:prstClr val="black"/>
                </a:solidFill>
              </a:rPr>
              <a:t>1. Explain </a:t>
            </a:r>
            <a:r>
              <a:rPr lang="en-US" sz="3600" i="1" dirty="0">
                <a:solidFill>
                  <a:prstClr val="black"/>
                </a:solidFill>
              </a:rPr>
              <a:t>how instability in the banking system led </a:t>
            </a:r>
            <a:r>
              <a:rPr lang="en-US" sz="3600" i="1" dirty="0" smtClean="0">
                <a:solidFill>
                  <a:prstClr val="black"/>
                </a:solidFill>
              </a:rPr>
              <a:t>to</a:t>
            </a:r>
          </a:p>
          <a:p>
            <a:pPr marL="0" lvl="0" indent="0" algn="ctr">
              <a:buClr>
                <a:srgbClr val="83992A"/>
              </a:buClr>
              <a:buNone/>
            </a:pPr>
            <a:r>
              <a:rPr lang="en-US" sz="3600" i="1" dirty="0" smtClean="0">
                <a:solidFill>
                  <a:prstClr val="black"/>
                </a:solidFill>
              </a:rPr>
              <a:t>business </a:t>
            </a:r>
            <a:r>
              <a:rPr lang="en-US" sz="3600" i="1" dirty="0">
                <a:solidFill>
                  <a:prstClr val="black"/>
                </a:solidFill>
              </a:rPr>
              <a:t>fluctuations </a:t>
            </a:r>
          </a:p>
          <a:p>
            <a:pPr marL="0" lvl="0" indent="0" algn="ctr">
              <a:buClr>
                <a:srgbClr val="83992A"/>
              </a:buClr>
              <a:buNone/>
            </a:pPr>
            <a:r>
              <a:rPr lang="en-US" sz="3600" i="1" dirty="0">
                <a:solidFill>
                  <a:prstClr val="black"/>
                </a:solidFill>
              </a:rPr>
              <a:t>2. Identify the different services banks offer to their customers</a:t>
            </a:r>
          </a:p>
          <a:p>
            <a:pPr marL="0" lvl="0" indent="0" algn="ctr">
              <a:buClr>
                <a:srgbClr val="83992A"/>
              </a:buClr>
              <a:buNone/>
            </a:pPr>
            <a:r>
              <a:rPr lang="en-US" sz="3600" i="1" dirty="0">
                <a:solidFill>
                  <a:prstClr val="black"/>
                </a:solidFill>
              </a:rPr>
              <a:t>3. Describe how the banking system has become more </a:t>
            </a:r>
            <a:r>
              <a:rPr lang="en-US" sz="3600" i="1" dirty="0" smtClean="0">
                <a:solidFill>
                  <a:prstClr val="black"/>
                </a:solidFill>
              </a:rPr>
              <a:t>efficient</a:t>
            </a:r>
            <a:endParaRPr lang="en-US" sz="3600" i="1" dirty="0">
              <a:solidFill>
                <a:prstClr val="black"/>
              </a:solidFill>
            </a:endParaRPr>
          </a:p>
          <a:p>
            <a:pPr marL="0" lvl="0" indent="0" algn="ctr">
              <a:buClr>
                <a:srgbClr val="83992A"/>
              </a:buClr>
              <a:buNone/>
            </a:pPr>
            <a:endParaRPr lang="en-US" sz="3600" i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8129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9260500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582562"/>
                <a:gridCol w="9609438"/>
              </a:tblGrid>
              <a:tr h="68580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Overdraft checking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3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 </a:t>
                      </a:r>
                      <a:r>
                        <a:rPr lang="en-US" sz="3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checking account that allows customers to write checks for more money than they have in their accounts.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3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The bank lends you the additional money and may charge a fee and/or a high interest rate.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3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You must sign up for this.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3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This is different from overdraft protection on a checking account</a:t>
                      </a:r>
                      <a:r>
                        <a:rPr lang="en-US" sz="3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3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Some </a:t>
                      </a:r>
                      <a:r>
                        <a:rPr lang="en-US" sz="3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banks/credit unions will take the additional money from your savings account so you don’t “bounce” the check</a:t>
                      </a:r>
                      <a:r>
                        <a:rPr lang="en-US" sz="3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</a:t>
                      </a:r>
                      <a:endParaRPr lang="en-US" sz="3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9343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4893189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109804"/>
                <a:gridCol w="8082196"/>
              </a:tblGrid>
              <a:tr h="68580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Electronic funds transfer (</a:t>
                      </a:r>
                      <a:r>
                        <a:rPr lang="en-US" sz="4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EFT</a:t>
                      </a: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 </a:t>
                      </a: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system of transferring funds (money) from one bank account to another without any paperwork or paper money changing hands.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Example: You can transfer money from your savings to your checking account using the internet </a:t>
                      </a:r>
                      <a:r>
                        <a:rPr lang="en-US" sz="4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or </a:t>
                      </a: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an ATM</a:t>
                      </a:r>
                      <a:r>
                        <a:rPr lang="en-US" sz="4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</a:t>
                      </a: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3677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8916321"/>
              </p:ext>
            </p:extLst>
          </p:nvPr>
        </p:nvGraphicFramePr>
        <p:xfrm>
          <a:off x="0" y="1"/>
          <a:ext cx="12192000" cy="3978876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109804"/>
                <a:gridCol w="8082196"/>
              </a:tblGrid>
              <a:tr h="397887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Automated teller machine (ATM)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Fees?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3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 </a:t>
                      </a: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machine that allows customers to access their banking without the help of a teller.  An easy way to get cash or transfer money.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3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If you use an ATM not owned by your bank or credit union you may be charged a fee</a:t>
                      </a:r>
                      <a:r>
                        <a:rPr lang="en-US" sz="3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</a:t>
                      </a:r>
                      <a:endParaRPr lang="en-US" sz="3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4958474"/>
              </p:ext>
            </p:extLst>
          </p:nvPr>
        </p:nvGraphicFramePr>
        <p:xfrm>
          <a:off x="0" y="3978877"/>
          <a:ext cx="12192000" cy="2879123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109804"/>
                <a:gridCol w="8082196"/>
              </a:tblGrid>
              <a:tr h="287912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What are some concerns or disadvantages of using electronic banking</a:t>
                      </a:r>
                      <a:r>
                        <a:rPr lang="en-US" sz="3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?</a:t>
                      </a: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3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The </a:t>
                      </a: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possibility of tampering or hacking where someone could get your private information.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5991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5868880"/>
              </p:ext>
            </p:extLst>
          </p:nvPr>
        </p:nvGraphicFramePr>
        <p:xfrm>
          <a:off x="0" y="0"/>
          <a:ext cx="12192000" cy="384048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109804"/>
                <a:gridCol w="8082196"/>
              </a:tblGrid>
              <a:tr h="384048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3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Electronic Funds Transfer Act of 1978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3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3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3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3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Customers </a:t>
                      </a:r>
                      <a:r>
                        <a:rPr lang="en-US" sz="37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are responsible for only $50 in losses if someone steals or illegally uses their ATM card, as long as it is reported missing within two days.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37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If reported after two days, they may be responsible for up to $500</a:t>
                      </a:r>
                      <a:r>
                        <a:rPr lang="en-US" sz="3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</a:t>
                      </a:r>
                      <a:endParaRPr lang="en-US" sz="3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1546666"/>
              </p:ext>
            </p:extLst>
          </p:nvPr>
        </p:nvGraphicFramePr>
        <p:xfrm>
          <a:off x="0" y="3840480"/>
          <a:ext cx="12192000" cy="301752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109804"/>
                <a:gridCol w="8082196"/>
              </a:tblGrid>
              <a:tr h="301752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Service charges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Fees </a:t>
                      </a: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charged by banks or credit unions for certain services.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They follow rules set by the state but can vary by bank</a:t>
                      </a:r>
                      <a:r>
                        <a:rPr lang="en-US" sz="4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</a:t>
                      </a:r>
                      <a:endParaRPr lang="en-US" sz="4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9015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140608"/>
            <a:ext cx="12192000" cy="5416868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lvl="0" algn="ctr"/>
            <a:r>
              <a:rPr lang="en-US" sz="3600" dirty="0" smtClean="0"/>
              <a:t>What does it mean to “bounce” a check?</a:t>
            </a:r>
          </a:p>
          <a:p>
            <a:pPr lvl="0" algn="ctr"/>
            <a:r>
              <a:rPr lang="en-US" sz="3600" dirty="0" smtClean="0">
                <a:solidFill>
                  <a:schemeClr val="bg1"/>
                </a:solidFill>
              </a:rPr>
              <a:t>Explain overdraft protection. </a:t>
            </a:r>
          </a:p>
          <a:p>
            <a:pPr lvl="0" algn="ctr"/>
            <a:r>
              <a:rPr lang="en-US" sz="3600" dirty="0" smtClean="0"/>
              <a:t>Describe at least one negative to ATMs.</a:t>
            </a:r>
          </a:p>
          <a:p>
            <a:pPr lvl="0" algn="ctr"/>
            <a:r>
              <a:rPr lang="en-US" sz="3600" dirty="0" smtClean="0">
                <a:solidFill>
                  <a:schemeClr val="bg1"/>
                </a:solidFill>
              </a:rPr>
              <a:t>How might the Electronic </a:t>
            </a:r>
            <a:r>
              <a:rPr lang="en-US" sz="3600" dirty="0">
                <a:solidFill>
                  <a:schemeClr val="bg1"/>
                </a:solidFill>
              </a:rPr>
              <a:t>Funds Transfer Act of </a:t>
            </a:r>
            <a:r>
              <a:rPr lang="en-US" sz="3600" dirty="0" smtClean="0">
                <a:solidFill>
                  <a:schemeClr val="bg1"/>
                </a:solidFill>
              </a:rPr>
              <a:t>1978 help you?</a:t>
            </a:r>
          </a:p>
          <a:p>
            <a:pPr algn="ctr"/>
            <a:r>
              <a:rPr lang="en-US" sz="3600" dirty="0" smtClean="0"/>
              <a:t>Explain how you could </a:t>
            </a:r>
            <a:r>
              <a:rPr lang="en-US" sz="3600" dirty="0"/>
              <a:t>a</a:t>
            </a:r>
            <a:r>
              <a:rPr lang="en-US" sz="3600" dirty="0" smtClean="0"/>
              <a:t>void bank/credit union service charges.</a:t>
            </a:r>
            <a:endParaRPr lang="en-US" sz="3600" dirty="0"/>
          </a:p>
          <a:p>
            <a:pPr lvl="0" algn="ctr"/>
            <a:endParaRPr lang="en-US" sz="1200" dirty="0" smtClean="0">
              <a:solidFill>
                <a:prstClr val="black">
                  <a:lumMod val="85000"/>
                  <a:lumOff val="15000"/>
                </a:prstClr>
              </a:solidFill>
              <a:latin typeface="Bradley Hand ITC TT-Bold" charset="0"/>
              <a:sym typeface="Bradley Hand ITC TT-Bold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Bradley Hand ITC TT-Bold" charset="0"/>
                <a:sym typeface="Bradley Hand ITC TT-Bold" charset="0"/>
              </a:rPr>
              <a:t>Are </a:t>
            </a:r>
            <a:r>
              <a:rPr lang="en-US" sz="2400" dirty="0">
                <a:solidFill>
                  <a:prstClr val="black">
                    <a:lumMod val="85000"/>
                    <a:lumOff val="15000"/>
                  </a:prstClr>
                </a:solidFill>
                <a:latin typeface="Bradley Hand ITC TT-Bold" charset="0"/>
                <a:sym typeface="Bradley Hand ITC TT-Bold" charset="0"/>
              </a:rPr>
              <a:t>you on target (</a:t>
            </a:r>
            <a:r>
              <a:rPr lang="en-US" sz="2400" dirty="0">
                <a:solidFill>
                  <a:schemeClr val="bg2"/>
                </a:solidFill>
                <a:latin typeface="Bradley Hand ITC TT-Bold" charset="0"/>
                <a:sym typeface="Bradley Hand ITC TT-Bold" charset="0"/>
              </a:rPr>
              <a:t>white</a:t>
            </a:r>
            <a:r>
              <a:rPr lang="en-US" sz="2400" dirty="0">
                <a:solidFill>
                  <a:prstClr val="black">
                    <a:lumMod val="85000"/>
                    <a:lumOff val="15000"/>
                  </a:prstClr>
                </a:solidFill>
                <a:latin typeface="Bradley Hand ITC TT-Bold" charset="0"/>
                <a:sym typeface="Bradley Hand ITC TT-Bold" charset="0"/>
              </a:rPr>
              <a:t>,</a:t>
            </a:r>
            <a:r>
              <a:rPr lang="en-US" sz="2400" dirty="0">
                <a:solidFill>
                  <a:srgbClr val="000000"/>
                </a:solidFill>
                <a:latin typeface="Bradley Hand ITC TT-Bold" charset="0"/>
                <a:sym typeface="Bradley Hand ITC TT-Bold" charset="0"/>
              </a:rPr>
              <a:t> black</a:t>
            </a:r>
            <a:r>
              <a:rPr lang="en-US" sz="2400" dirty="0">
                <a:solidFill>
                  <a:prstClr val="black">
                    <a:lumMod val="85000"/>
                    <a:lumOff val="15000"/>
                  </a:prstClr>
                </a:solidFill>
                <a:latin typeface="Bradley Hand ITC TT-Bold" charset="0"/>
                <a:sym typeface="Bradley Hand ITC TT-Bold" charset="0"/>
              </a:rPr>
              <a:t>, </a:t>
            </a:r>
            <a:r>
              <a:rPr lang="en-US" sz="2400" dirty="0">
                <a:solidFill>
                  <a:srgbClr val="0070C0"/>
                </a:solidFill>
                <a:latin typeface="Bradley Hand ITC TT-Bold" charset="0"/>
                <a:sym typeface="Bradley Hand ITC TT-Bold" charset="0"/>
              </a:rPr>
              <a:t>blue</a:t>
            </a:r>
            <a:r>
              <a:rPr lang="en-US" sz="2400" dirty="0">
                <a:solidFill>
                  <a:prstClr val="black">
                    <a:lumMod val="85000"/>
                    <a:lumOff val="15000"/>
                  </a:prstClr>
                </a:solidFill>
                <a:latin typeface="Bradley Hand ITC TT-Bold" charset="0"/>
                <a:sym typeface="Bradley Hand ITC TT-Bold" charset="0"/>
              </a:rPr>
              <a:t>,</a:t>
            </a:r>
            <a:r>
              <a:rPr lang="en-US" sz="2400" dirty="0">
                <a:solidFill>
                  <a:srgbClr val="000000"/>
                </a:solidFill>
                <a:latin typeface="Bradley Hand ITC TT-Bold" charset="0"/>
                <a:sym typeface="Bradley Hand ITC TT-Bold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Bradley Hand ITC TT-Bold" charset="0"/>
                <a:sym typeface="Bradley Hand ITC TT-Bold" charset="0"/>
              </a:rPr>
              <a:t>red</a:t>
            </a:r>
            <a:r>
              <a:rPr lang="en-US" sz="2400" dirty="0">
                <a:solidFill>
                  <a:srgbClr val="000000"/>
                </a:solidFill>
                <a:latin typeface="Bradley Hand ITC TT-Bold" charset="0"/>
                <a:sym typeface="Bradley Hand ITC TT-Bold" charset="0"/>
              </a:rPr>
              <a:t> </a:t>
            </a:r>
            <a:r>
              <a:rPr lang="en-US" sz="2400" dirty="0">
                <a:solidFill>
                  <a:prstClr val="black">
                    <a:lumMod val="85000"/>
                    <a:lumOff val="15000"/>
                  </a:prstClr>
                </a:solidFill>
                <a:latin typeface="Bradley Hand ITC TT-Bold" charset="0"/>
                <a:sym typeface="Bradley Hand ITC TT-Bold" charset="0"/>
              </a:rPr>
              <a:t>or</a:t>
            </a:r>
            <a:r>
              <a:rPr lang="en-US" sz="2400" dirty="0">
                <a:solidFill>
                  <a:srgbClr val="000000"/>
                </a:solidFill>
                <a:latin typeface="Bradley Hand ITC TT-Bold" charset="0"/>
                <a:sym typeface="Bradley Hand ITC TT-Bold" charset="0"/>
              </a:rPr>
              <a:t> </a:t>
            </a:r>
            <a:r>
              <a:rPr lang="en-US" sz="2400" dirty="0">
                <a:solidFill>
                  <a:srgbClr val="FFFF00"/>
                </a:solidFill>
                <a:latin typeface="Bradley Hand ITC TT-Bold" charset="0"/>
                <a:sym typeface="Bradley Hand ITC TT-Bold" charset="0"/>
              </a:rPr>
              <a:t>yellow</a:t>
            </a:r>
            <a:r>
              <a:rPr lang="en-US" sz="2400" dirty="0">
                <a:solidFill>
                  <a:prstClr val="black">
                    <a:lumMod val="85000"/>
                    <a:lumOff val="15000"/>
                  </a:prstClr>
                </a:solidFill>
                <a:latin typeface="Bradley Hand ITC TT-Bold" charset="0"/>
                <a:sym typeface="Bradley Hand ITC TT-Bold" charset="0"/>
              </a:rPr>
              <a:t>)?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000" dirty="0" smtClean="0">
              <a:solidFill>
                <a:schemeClr val="accent2">
                  <a:lumMod val="75000"/>
                </a:schemeClr>
              </a:solidFill>
              <a:latin typeface="Bradley Hand ITC TT-Bold" charset="0"/>
              <a:sym typeface="Bradley Hand ITC TT-Bold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 smtClean="0">
                <a:solidFill>
                  <a:srgbClr val="C00000"/>
                </a:solidFill>
                <a:latin typeface="Bradley Hand ITC TT-Bold" charset="0"/>
                <a:sym typeface="Bradley Hand ITC TT-Bold" charset="0"/>
              </a:rPr>
              <a:t>Did </a:t>
            </a:r>
            <a:r>
              <a:rPr lang="en-US" sz="2400" dirty="0">
                <a:solidFill>
                  <a:srgbClr val="C00000"/>
                </a:solidFill>
                <a:latin typeface="Bradley Hand ITC TT-Bold" charset="0"/>
                <a:sym typeface="Bradley Hand ITC TT-Bold" charset="0"/>
              </a:rPr>
              <a:t>you hit the bullseye? </a:t>
            </a:r>
            <a:endParaRPr lang="en-US" sz="2400" dirty="0" smtClean="0">
              <a:solidFill>
                <a:srgbClr val="C00000"/>
              </a:solidFill>
              <a:latin typeface="Bradley Hand ITC TT-Bold" charset="0"/>
              <a:sym typeface="Bradley Hand ITC TT-Bold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 smtClean="0">
              <a:solidFill>
                <a:srgbClr val="C00000"/>
              </a:solidFill>
              <a:latin typeface="Bradley Hand ITC TT-Bold" charset="0"/>
              <a:sym typeface="Bradley Hand ITC TT-Bold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 smtClean="0">
              <a:solidFill>
                <a:srgbClr val="C00000"/>
              </a:solidFill>
              <a:latin typeface="Bradley Hand ITC TT-Bold" charset="0"/>
              <a:sym typeface="Bradley Hand ITC TT-Bold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C00000"/>
              </a:solidFill>
              <a:latin typeface="Bradley Hand ITC TT-Bold" charset="0"/>
              <a:sym typeface="Bradley Hand ITC TT-Bold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 smtClean="0">
              <a:solidFill>
                <a:srgbClr val="C00000"/>
              </a:solidFill>
              <a:latin typeface="Bradley Hand ITC TT-Bold" charset="0"/>
              <a:sym typeface="Bradley Hand ITC TT-Bold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52600" y="693084"/>
            <a:ext cx="8610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17500" algn="ctr">
              <a:spcBef>
                <a:spcPts val="2000"/>
              </a:spcBef>
              <a:buSzPct val="46000"/>
              <a:defRPr/>
            </a:pPr>
            <a:r>
              <a:rPr lang="en-US" sz="2400" i="1" kern="0" dirty="0">
                <a:solidFill>
                  <a:prstClr val="black"/>
                </a:solidFill>
                <a:latin typeface="Georgia"/>
                <a:sym typeface="Times" panose="02020603050405020304" pitchFamily="18" charset="0"/>
              </a:rPr>
              <a:t>Discuss at your </a:t>
            </a:r>
            <a:r>
              <a:rPr lang="en-US" sz="2400" i="1" kern="0" dirty="0" smtClean="0">
                <a:solidFill>
                  <a:prstClr val="black"/>
                </a:solidFill>
                <a:latin typeface="Georgia"/>
                <a:sym typeface="Times" panose="02020603050405020304" pitchFamily="18" charset="0"/>
              </a:rPr>
              <a:t>table.</a:t>
            </a:r>
            <a:endParaRPr lang="en-US" sz="2400" i="1" kern="0" dirty="0">
              <a:solidFill>
                <a:prstClr val="black"/>
              </a:solidFill>
              <a:latin typeface="Georgia"/>
              <a:sym typeface="Times" panose="02020603050405020304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23876"/>
            <a:ext cx="2133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4750" y="4423876"/>
            <a:ext cx="212725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819400" y="32869"/>
            <a:ext cx="6781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u="sng" dirty="0" smtClean="0">
                <a:solidFill>
                  <a:schemeClr val="accent2"/>
                </a:solidFill>
              </a:rPr>
              <a:t>Let’s Review</a:t>
            </a:r>
            <a:endParaRPr lang="en-US" sz="4000" b="1" u="sng" dirty="0">
              <a:solidFill>
                <a:schemeClr val="accent2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48813" y="4987816"/>
            <a:ext cx="772297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3200" i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Learning Target: Understand key events in the history of U.S. money &amp; banking; Understand present-day banking services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318234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8" y="1745673"/>
            <a:ext cx="10515600" cy="623454"/>
          </a:xfrm>
        </p:spPr>
        <p:txBody>
          <a:bodyPr>
            <a:normAutofit fontScale="90000"/>
          </a:bodyPr>
          <a:lstStyle/>
          <a:p>
            <a:pPr lvl="0" algn="ctr">
              <a:spcBef>
                <a:spcPts val="1000"/>
              </a:spcBef>
            </a:pPr>
            <a:r>
              <a:rPr lang="en-US" b="1" u="sng" dirty="0" smtClean="0">
                <a:solidFill>
                  <a:schemeClr val="accent5"/>
                </a:solidFill>
              </a:rPr>
              <a:t>ECONOMICS</a:t>
            </a:r>
            <a:r>
              <a:rPr lang="en-US" u="sng" dirty="0" smtClean="0">
                <a:solidFill>
                  <a:schemeClr val="accent5"/>
                </a:solidFill>
              </a:rPr>
              <a:t/>
            </a:r>
            <a:br>
              <a:rPr lang="en-US" u="sng" dirty="0" smtClean="0">
                <a:solidFill>
                  <a:schemeClr val="accent5"/>
                </a:solidFill>
              </a:rPr>
            </a:br>
            <a:r>
              <a:rPr lang="en-US" dirty="0">
                <a:solidFill>
                  <a:srgbClr val="70AD47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rPr>
              <a:t>Chapter 14.2:   History of American Money</a:t>
            </a:r>
            <a:br>
              <a:rPr lang="en-US" dirty="0">
                <a:solidFill>
                  <a:srgbClr val="70AD47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rPr>
            </a:br>
            <a:r>
              <a:rPr lang="en-US" dirty="0">
                <a:solidFill>
                  <a:srgbClr val="70AD47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rPr>
              <a:t>and Banking</a:t>
            </a:r>
            <a:br>
              <a:rPr lang="en-US" dirty="0">
                <a:solidFill>
                  <a:srgbClr val="70AD47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rPr>
            </a:br>
            <a:r>
              <a:rPr lang="en-US" sz="3400" i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Learning </a:t>
            </a:r>
            <a:r>
              <a:rPr lang="en-US" sz="3400" i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Target: Understand key events in the history of U.S. money &amp; banking; Understand present-day banking services</a:t>
            </a:r>
            <a:r>
              <a:rPr lang="en-US" sz="3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/>
            </a:r>
            <a:br>
              <a:rPr lang="en-US" sz="3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</a:br>
            <a:r>
              <a:rPr lang="en-US" sz="4000" dirty="0" smtClean="0">
                <a:solidFill>
                  <a:srgbClr val="70AD47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rPr>
              <a:t/>
            </a:r>
            <a:br>
              <a:rPr lang="en-US" sz="4000" dirty="0" smtClean="0">
                <a:solidFill>
                  <a:srgbClr val="70AD47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rPr>
            </a:b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744" y="3071698"/>
            <a:ext cx="11762509" cy="3387437"/>
          </a:xfrm>
        </p:spPr>
        <p:txBody>
          <a:bodyPr>
            <a:normAutofit fontScale="92500"/>
          </a:bodyPr>
          <a:lstStyle/>
          <a:p>
            <a:pPr marL="0" lvl="0" indent="0" algn="ctr">
              <a:spcBef>
                <a:spcPts val="0"/>
              </a:spcBef>
              <a:buClr>
                <a:srgbClr val="83992A"/>
              </a:buClr>
              <a:buNone/>
            </a:pPr>
            <a:r>
              <a:rPr lang="en-US" sz="2800" b="1" i="1" u="sng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Success </a:t>
            </a:r>
            <a:r>
              <a:rPr lang="en-US" sz="2800" b="1" i="1" u="sng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Criteria</a:t>
            </a:r>
          </a:p>
          <a:p>
            <a:pPr marL="0" lvl="0" indent="0" algn="ctr">
              <a:buClr>
                <a:srgbClr val="83992A"/>
              </a:buClr>
              <a:buNone/>
            </a:pPr>
            <a:r>
              <a:rPr lang="en-US" sz="2500" b="1" dirty="0">
                <a:solidFill>
                  <a:prstClr val="black"/>
                </a:solidFill>
              </a:rPr>
              <a:t>You should be able to</a:t>
            </a:r>
            <a:r>
              <a:rPr lang="en-US" sz="2500" b="1" dirty="0" smtClean="0">
                <a:solidFill>
                  <a:prstClr val="black"/>
                </a:solidFill>
              </a:rPr>
              <a:t>…</a:t>
            </a:r>
            <a:endParaRPr lang="en-US" sz="2500" i="1" dirty="0" smtClean="0">
              <a:solidFill>
                <a:prstClr val="black"/>
              </a:solidFill>
            </a:endParaRPr>
          </a:p>
          <a:p>
            <a:pPr marL="0" lvl="0" indent="0" algn="ctr">
              <a:buClr>
                <a:srgbClr val="83992A"/>
              </a:buClr>
              <a:buNone/>
            </a:pPr>
            <a:r>
              <a:rPr lang="en-US" sz="3600" i="1" dirty="0" smtClean="0">
                <a:solidFill>
                  <a:prstClr val="black"/>
                </a:solidFill>
              </a:rPr>
              <a:t>1. Explain </a:t>
            </a:r>
            <a:r>
              <a:rPr lang="en-US" sz="3600" i="1" dirty="0">
                <a:solidFill>
                  <a:prstClr val="black"/>
                </a:solidFill>
              </a:rPr>
              <a:t>how instability in the banking system led </a:t>
            </a:r>
            <a:r>
              <a:rPr lang="en-US" sz="3600" i="1" dirty="0" smtClean="0">
                <a:solidFill>
                  <a:prstClr val="black"/>
                </a:solidFill>
              </a:rPr>
              <a:t>to</a:t>
            </a:r>
          </a:p>
          <a:p>
            <a:pPr marL="0" lvl="0" indent="0" algn="ctr">
              <a:buClr>
                <a:srgbClr val="83992A"/>
              </a:buClr>
              <a:buNone/>
            </a:pPr>
            <a:r>
              <a:rPr lang="en-US" sz="3600" i="1" dirty="0" smtClean="0">
                <a:solidFill>
                  <a:prstClr val="black"/>
                </a:solidFill>
              </a:rPr>
              <a:t>business </a:t>
            </a:r>
            <a:r>
              <a:rPr lang="en-US" sz="3600" i="1" dirty="0">
                <a:solidFill>
                  <a:prstClr val="black"/>
                </a:solidFill>
              </a:rPr>
              <a:t>fluctuations </a:t>
            </a:r>
          </a:p>
          <a:p>
            <a:pPr marL="0" lvl="0" indent="0" algn="ctr">
              <a:buClr>
                <a:srgbClr val="83992A"/>
              </a:buClr>
              <a:buNone/>
            </a:pPr>
            <a:r>
              <a:rPr lang="en-US" sz="3600" i="1" dirty="0">
                <a:solidFill>
                  <a:prstClr val="black"/>
                </a:solidFill>
              </a:rPr>
              <a:t>2. Identify the different services banks offer to their customers</a:t>
            </a:r>
          </a:p>
          <a:p>
            <a:pPr marL="0" lvl="0" indent="0" algn="ctr">
              <a:buClr>
                <a:srgbClr val="83992A"/>
              </a:buClr>
              <a:buNone/>
            </a:pPr>
            <a:r>
              <a:rPr lang="en-US" sz="3600" i="1" dirty="0">
                <a:solidFill>
                  <a:prstClr val="black"/>
                </a:solidFill>
              </a:rPr>
              <a:t>3. Describe how the banking system has become more </a:t>
            </a:r>
            <a:r>
              <a:rPr lang="en-US" sz="3600" i="1" dirty="0" smtClean="0">
                <a:solidFill>
                  <a:prstClr val="black"/>
                </a:solidFill>
              </a:rPr>
              <a:t>efficient</a:t>
            </a:r>
            <a:endParaRPr lang="en-US" sz="3600" i="1" dirty="0">
              <a:solidFill>
                <a:prstClr val="black"/>
              </a:solidFill>
            </a:endParaRPr>
          </a:p>
          <a:p>
            <a:pPr marL="0" lvl="0" indent="0" algn="ctr">
              <a:buClr>
                <a:srgbClr val="83992A"/>
              </a:buClr>
              <a:buNone/>
            </a:pPr>
            <a:endParaRPr lang="en-US" sz="3600" i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2441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6312" y="0"/>
            <a:ext cx="9688052" cy="6875020"/>
          </a:xfrm>
          <a:prstGeom prst="rect">
            <a:avLst/>
          </a:prstGeom>
          <a:solidFill>
            <a:schemeClr val="accent1"/>
          </a:solidFill>
        </p:spPr>
      </p:pic>
    </p:spTree>
    <p:extLst>
      <p:ext uri="{BB962C8B-B14F-4D97-AF65-F5344CB8AC3E}">
        <p14:creationId xmlns:p14="http://schemas.microsoft.com/office/powerpoint/2010/main" val="3160311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0304663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109804"/>
                <a:gridCol w="8082196"/>
              </a:tblGrid>
              <a:tr h="68580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How is the history of money tied to the development of the nation’s banking system?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 </a:t>
                      </a: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form of legal tender (money) needed to be established in order to have a reliable medium of exchange, pay </a:t>
                      </a:r>
                      <a:r>
                        <a:rPr lang="en-US" sz="4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debts </a:t>
                      </a: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and to build a strong economy</a:t>
                      </a:r>
                      <a:r>
                        <a:rPr lang="en-US" sz="4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</a:t>
                      </a:r>
                      <a:endParaRPr lang="en-US" sz="32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endParaRPr lang="en-US" sz="3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See Figure 14.3, page 374-375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2647" y="4501211"/>
            <a:ext cx="2944677" cy="2208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663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5538355"/>
              </p:ext>
            </p:extLst>
          </p:nvPr>
        </p:nvGraphicFramePr>
        <p:xfrm>
          <a:off x="28973" y="0"/>
          <a:ext cx="12163027" cy="68580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100038"/>
                <a:gridCol w="8062989"/>
              </a:tblGrid>
              <a:tr h="68580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Early colonial period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England </a:t>
                      </a:r>
                      <a:r>
                        <a:rPr lang="en-US" sz="4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did not allow the colonies to print money or mint coins.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Bartering (trading) was common.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Colonists used native American wampum (a string of beads made from shells), tobacco, and to a lesser extent European coins (the Spanish </a:t>
                      </a:r>
                      <a:r>
                        <a:rPr lang="en-US" sz="42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dolar</a:t>
                      </a:r>
                      <a:r>
                        <a:rPr lang="en-US" sz="4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being the most common</a:t>
                      </a:r>
                      <a:r>
                        <a:rPr lang="en-US" sz="4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).</a:t>
                      </a:r>
                      <a:r>
                        <a:rPr lang="en-US" sz="4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293" y="4496980"/>
            <a:ext cx="3438365" cy="157018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3536" y="5177648"/>
            <a:ext cx="4856248" cy="1570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82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7446288"/>
              </p:ext>
            </p:extLst>
          </p:nvPr>
        </p:nvGraphicFramePr>
        <p:xfrm>
          <a:off x="0" y="0"/>
          <a:ext cx="12192000" cy="33528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109804"/>
                <a:gridCol w="8082196"/>
              </a:tblGrid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Revolutionary War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During </a:t>
                      </a: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the war the Continental Congress printed bills of credit called Continentals.  So many were issued that they became worthless</a:t>
                      </a:r>
                      <a:r>
                        <a:rPr lang="en-US" sz="4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</a:t>
                      </a: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9746906"/>
              </p:ext>
            </p:extLst>
          </p:nvPr>
        </p:nvGraphicFramePr>
        <p:xfrm>
          <a:off x="0" y="3352800"/>
          <a:ext cx="12192000" cy="35052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109804"/>
                <a:gridCol w="8082196"/>
              </a:tblGrid>
              <a:tr h="35052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Constitution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The Constitution (after its ratification in 1788) gave Congress the power to mint coins</a:t>
                      </a:r>
                      <a:r>
                        <a:rPr lang="en-US" sz="4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</a:t>
                      </a:r>
                      <a:endParaRPr lang="en-US" sz="4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3350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140608"/>
            <a:ext cx="12192000" cy="5416868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lvl="0" algn="ctr"/>
            <a:r>
              <a:rPr lang="en-US" sz="3600" dirty="0" smtClean="0"/>
              <a:t>Why is money needed in a society?</a:t>
            </a:r>
          </a:p>
          <a:p>
            <a:pPr lvl="0" algn="ctr"/>
            <a:r>
              <a:rPr lang="en-US" sz="3600" dirty="0" smtClean="0">
                <a:solidFill>
                  <a:schemeClr val="bg1"/>
                </a:solidFill>
              </a:rPr>
              <a:t>Describe “money” during the colonial years. </a:t>
            </a:r>
          </a:p>
          <a:p>
            <a:pPr lvl="0" algn="ctr"/>
            <a:r>
              <a:rPr lang="en-US" sz="3600" dirty="0" smtClean="0"/>
              <a:t>What were Continentals?</a:t>
            </a:r>
            <a:endParaRPr lang="en-US" sz="3600" dirty="0"/>
          </a:p>
          <a:p>
            <a:pPr lvl="0" algn="ctr"/>
            <a:r>
              <a:rPr lang="en-US" sz="3600" dirty="0" smtClean="0">
                <a:solidFill>
                  <a:schemeClr val="bg1"/>
                </a:solidFill>
              </a:rPr>
              <a:t>Why does Congress have the power to make money?</a:t>
            </a:r>
          </a:p>
          <a:p>
            <a:pPr lvl="0" algn="ctr"/>
            <a:endParaRPr lang="en-US" sz="3600" dirty="0">
              <a:solidFill>
                <a:schemeClr val="bg1"/>
              </a:solidFill>
              <a:latin typeface="Bradley Hand ITC TT-Bold" charset="0"/>
              <a:sym typeface="Bradley Hand ITC TT-Bold" charset="0"/>
            </a:endParaRPr>
          </a:p>
          <a:p>
            <a:pPr lvl="0" algn="ctr"/>
            <a:endParaRPr lang="en-US" sz="1200" dirty="0" smtClean="0">
              <a:solidFill>
                <a:prstClr val="black">
                  <a:lumMod val="85000"/>
                  <a:lumOff val="15000"/>
                </a:prstClr>
              </a:solidFill>
              <a:latin typeface="Bradley Hand ITC TT-Bold" charset="0"/>
              <a:sym typeface="Bradley Hand ITC TT-Bold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Bradley Hand ITC TT-Bold" charset="0"/>
                <a:sym typeface="Bradley Hand ITC TT-Bold" charset="0"/>
              </a:rPr>
              <a:t>Are </a:t>
            </a:r>
            <a:r>
              <a:rPr lang="en-US" sz="2400" dirty="0">
                <a:solidFill>
                  <a:prstClr val="black">
                    <a:lumMod val="85000"/>
                    <a:lumOff val="15000"/>
                  </a:prstClr>
                </a:solidFill>
                <a:latin typeface="Bradley Hand ITC TT-Bold" charset="0"/>
                <a:sym typeface="Bradley Hand ITC TT-Bold" charset="0"/>
              </a:rPr>
              <a:t>you on target (</a:t>
            </a:r>
            <a:r>
              <a:rPr lang="en-US" sz="2400" dirty="0">
                <a:solidFill>
                  <a:schemeClr val="bg2"/>
                </a:solidFill>
                <a:latin typeface="Bradley Hand ITC TT-Bold" charset="0"/>
                <a:sym typeface="Bradley Hand ITC TT-Bold" charset="0"/>
              </a:rPr>
              <a:t>white</a:t>
            </a:r>
            <a:r>
              <a:rPr lang="en-US" sz="2400" dirty="0">
                <a:solidFill>
                  <a:prstClr val="black">
                    <a:lumMod val="85000"/>
                    <a:lumOff val="15000"/>
                  </a:prstClr>
                </a:solidFill>
                <a:latin typeface="Bradley Hand ITC TT-Bold" charset="0"/>
                <a:sym typeface="Bradley Hand ITC TT-Bold" charset="0"/>
              </a:rPr>
              <a:t>,</a:t>
            </a:r>
            <a:r>
              <a:rPr lang="en-US" sz="2400" dirty="0">
                <a:solidFill>
                  <a:srgbClr val="000000"/>
                </a:solidFill>
                <a:latin typeface="Bradley Hand ITC TT-Bold" charset="0"/>
                <a:sym typeface="Bradley Hand ITC TT-Bold" charset="0"/>
              </a:rPr>
              <a:t> black</a:t>
            </a:r>
            <a:r>
              <a:rPr lang="en-US" sz="2400" dirty="0">
                <a:solidFill>
                  <a:prstClr val="black">
                    <a:lumMod val="85000"/>
                    <a:lumOff val="15000"/>
                  </a:prstClr>
                </a:solidFill>
                <a:latin typeface="Bradley Hand ITC TT-Bold" charset="0"/>
                <a:sym typeface="Bradley Hand ITC TT-Bold" charset="0"/>
              </a:rPr>
              <a:t>, </a:t>
            </a:r>
            <a:r>
              <a:rPr lang="en-US" sz="2400" dirty="0">
                <a:solidFill>
                  <a:srgbClr val="0070C0"/>
                </a:solidFill>
                <a:latin typeface="Bradley Hand ITC TT-Bold" charset="0"/>
                <a:sym typeface="Bradley Hand ITC TT-Bold" charset="0"/>
              </a:rPr>
              <a:t>blue</a:t>
            </a:r>
            <a:r>
              <a:rPr lang="en-US" sz="2400" dirty="0">
                <a:solidFill>
                  <a:prstClr val="black">
                    <a:lumMod val="85000"/>
                    <a:lumOff val="15000"/>
                  </a:prstClr>
                </a:solidFill>
                <a:latin typeface="Bradley Hand ITC TT-Bold" charset="0"/>
                <a:sym typeface="Bradley Hand ITC TT-Bold" charset="0"/>
              </a:rPr>
              <a:t>,</a:t>
            </a:r>
            <a:r>
              <a:rPr lang="en-US" sz="2400" dirty="0">
                <a:solidFill>
                  <a:srgbClr val="000000"/>
                </a:solidFill>
                <a:latin typeface="Bradley Hand ITC TT-Bold" charset="0"/>
                <a:sym typeface="Bradley Hand ITC TT-Bold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Bradley Hand ITC TT-Bold" charset="0"/>
                <a:sym typeface="Bradley Hand ITC TT-Bold" charset="0"/>
              </a:rPr>
              <a:t>red</a:t>
            </a:r>
            <a:r>
              <a:rPr lang="en-US" sz="2400" dirty="0">
                <a:solidFill>
                  <a:srgbClr val="000000"/>
                </a:solidFill>
                <a:latin typeface="Bradley Hand ITC TT-Bold" charset="0"/>
                <a:sym typeface="Bradley Hand ITC TT-Bold" charset="0"/>
              </a:rPr>
              <a:t> </a:t>
            </a:r>
            <a:r>
              <a:rPr lang="en-US" sz="2400" dirty="0">
                <a:solidFill>
                  <a:prstClr val="black">
                    <a:lumMod val="85000"/>
                    <a:lumOff val="15000"/>
                  </a:prstClr>
                </a:solidFill>
                <a:latin typeface="Bradley Hand ITC TT-Bold" charset="0"/>
                <a:sym typeface="Bradley Hand ITC TT-Bold" charset="0"/>
              </a:rPr>
              <a:t>or</a:t>
            </a:r>
            <a:r>
              <a:rPr lang="en-US" sz="2400" dirty="0">
                <a:solidFill>
                  <a:srgbClr val="000000"/>
                </a:solidFill>
                <a:latin typeface="Bradley Hand ITC TT-Bold" charset="0"/>
                <a:sym typeface="Bradley Hand ITC TT-Bold" charset="0"/>
              </a:rPr>
              <a:t> </a:t>
            </a:r>
            <a:r>
              <a:rPr lang="en-US" sz="2400" dirty="0">
                <a:solidFill>
                  <a:srgbClr val="FFFF00"/>
                </a:solidFill>
                <a:latin typeface="Bradley Hand ITC TT-Bold" charset="0"/>
                <a:sym typeface="Bradley Hand ITC TT-Bold" charset="0"/>
              </a:rPr>
              <a:t>yellow</a:t>
            </a:r>
            <a:r>
              <a:rPr lang="en-US" sz="2400" dirty="0">
                <a:solidFill>
                  <a:prstClr val="black">
                    <a:lumMod val="85000"/>
                    <a:lumOff val="15000"/>
                  </a:prstClr>
                </a:solidFill>
                <a:latin typeface="Bradley Hand ITC TT-Bold" charset="0"/>
                <a:sym typeface="Bradley Hand ITC TT-Bold" charset="0"/>
              </a:rPr>
              <a:t>)?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000" dirty="0" smtClean="0">
              <a:solidFill>
                <a:schemeClr val="accent2">
                  <a:lumMod val="75000"/>
                </a:schemeClr>
              </a:solidFill>
              <a:latin typeface="Bradley Hand ITC TT-Bold" charset="0"/>
              <a:sym typeface="Bradley Hand ITC TT-Bold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 smtClean="0">
                <a:solidFill>
                  <a:srgbClr val="C00000"/>
                </a:solidFill>
                <a:latin typeface="Bradley Hand ITC TT-Bold" charset="0"/>
                <a:sym typeface="Bradley Hand ITC TT-Bold" charset="0"/>
              </a:rPr>
              <a:t>Did </a:t>
            </a:r>
            <a:r>
              <a:rPr lang="en-US" sz="2400" dirty="0">
                <a:solidFill>
                  <a:srgbClr val="C00000"/>
                </a:solidFill>
                <a:latin typeface="Bradley Hand ITC TT-Bold" charset="0"/>
                <a:sym typeface="Bradley Hand ITC TT-Bold" charset="0"/>
              </a:rPr>
              <a:t>you hit the bullseye? </a:t>
            </a:r>
            <a:endParaRPr lang="en-US" sz="2400" dirty="0" smtClean="0">
              <a:solidFill>
                <a:srgbClr val="C00000"/>
              </a:solidFill>
              <a:latin typeface="Bradley Hand ITC TT-Bold" charset="0"/>
              <a:sym typeface="Bradley Hand ITC TT-Bold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 smtClean="0">
              <a:solidFill>
                <a:srgbClr val="C00000"/>
              </a:solidFill>
              <a:latin typeface="Bradley Hand ITC TT-Bold" charset="0"/>
              <a:sym typeface="Bradley Hand ITC TT-Bold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 smtClean="0">
              <a:solidFill>
                <a:srgbClr val="C00000"/>
              </a:solidFill>
              <a:latin typeface="Bradley Hand ITC TT-Bold" charset="0"/>
              <a:sym typeface="Bradley Hand ITC TT-Bold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C00000"/>
              </a:solidFill>
              <a:latin typeface="Bradley Hand ITC TT-Bold" charset="0"/>
              <a:sym typeface="Bradley Hand ITC TT-Bold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 smtClean="0">
              <a:solidFill>
                <a:srgbClr val="C00000"/>
              </a:solidFill>
              <a:latin typeface="Bradley Hand ITC TT-Bold" charset="0"/>
              <a:sym typeface="Bradley Hand ITC TT-Bold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52600" y="693084"/>
            <a:ext cx="8610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17500" algn="ctr">
              <a:spcBef>
                <a:spcPts val="2000"/>
              </a:spcBef>
              <a:buSzPct val="46000"/>
              <a:defRPr/>
            </a:pPr>
            <a:r>
              <a:rPr lang="en-US" sz="2400" i="1" kern="0" dirty="0">
                <a:solidFill>
                  <a:prstClr val="black"/>
                </a:solidFill>
                <a:latin typeface="Georgia"/>
                <a:sym typeface="Times" panose="02020603050405020304" pitchFamily="18" charset="0"/>
              </a:rPr>
              <a:t>Discuss at your </a:t>
            </a:r>
            <a:r>
              <a:rPr lang="en-US" sz="2400" i="1" kern="0" dirty="0" smtClean="0">
                <a:solidFill>
                  <a:prstClr val="black"/>
                </a:solidFill>
                <a:latin typeface="Georgia"/>
                <a:sym typeface="Times" panose="02020603050405020304" pitchFamily="18" charset="0"/>
              </a:rPr>
              <a:t>table.</a:t>
            </a:r>
            <a:endParaRPr lang="en-US" sz="2400" i="1" kern="0" dirty="0">
              <a:solidFill>
                <a:prstClr val="black"/>
              </a:solidFill>
              <a:latin typeface="Georgia"/>
              <a:sym typeface="Times" panose="02020603050405020304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23876"/>
            <a:ext cx="2133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4750" y="4423876"/>
            <a:ext cx="212725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819400" y="32869"/>
            <a:ext cx="6781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u="sng" dirty="0" smtClean="0">
                <a:solidFill>
                  <a:schemeClr val="accent2"/>
                </a:solidFill>
              </a:rPr>
              <a:t>Let’s Review</a:t>
            </a:r>
            <a:endParaRPr lang="en-US" sz="4000" b="1" u="sng" dirty="0">
              <a:solidFill>
                <a:schemeClr val="accent2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48813" y="4987816"/>
            <a:ext cx="772297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3200" i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Learning Target: Understand key events in the history of U.S. money &amp; banking; Understand present-day banking services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198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8" y="1745673"/>
            <a:ext cx="10515600" cy="623454"/>
          </a:xfrm>
        </p:spPr>
        <p:txBody>
          <a:bodyPr>
            <a:normAutofit fontScale="90000"/>
          </a:bodyPr>
          <a:lstStyle/>
          <a:p>
            <a:pPr lvl="0" algn="ctr">
              <a:spcBef>
                <a:spcPts val="1000"/>
              </a:spcBef>
            </a:pPr>
            <a:r>
              <a:rPr lang="en-US" b="1" u="sng" dirty="0" smtClean="0">
                <a:solidFill>
                  <a:schemeClr val="accent5"/>
                </a:solidFill>
              </a:rPr>
              <a:t>ECONOMICS</a:t>
            </a:r>
            <a:r>
              <a:rPr lang="en-US" u="sng" dirty="0" smtClean="0">
                <a:solidFill>
                  <a:schemeClr val="accent5"/>
                </a:solidFill>
              </a:rPr>
              <a:t/>
            </a:r>
            <a:br>
              <a:rPr lang="en-US" u="sng" dirty="0" smtClean="0">
                <a:solidFill>
                  <a:schemeClr val="accent5"/>
                </a:solidFill>
              </a:rPr>
            </a:br>
            <a:r>
              <a:rPr lang="en-US" dirty="0">
                <a:solidFill>
                  <a:srgbClr val="70AD47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rPr>
              <a:t>Chapter 14.2:   History of American Money</a:t>
            </a:r>
            <a:br>
              <a:rPr lang="en-US" dirty="0">
                <a:solidFill>
                  <a:srgbClr val="70AD47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rPr>
            </a:br>
            <a:r>
              <a:rPr lang="en-US" dirty="0">
                <a:solidFill>
                  <a:srgbClr val="70AD47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rPr>
              <a:t>and Banking</a:t>
            </a:r>
            <a:br>
              <a:rPr lang="en-US" dirty="0">
                <a:solidFill>
                  <a:srgbClr val="70AD47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rPr>
            </a:br>
            <a:r>
              <a:rPr lang="en-US" sz="3400" i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Learning </a:t>
            </a:r>
            <a:r>
              <a:rPr lang="en-US" sz="3400" i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Target: Understand key events in the history of U.S. money &amp; banking; Understand present-day banking services</a:t>
            </a:r>
            <a:r>
              <a:rPr lang="en-US" sz="3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/>
            </a:r>
            <a:br>
              <a:rPr lang="en-US" sz="3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</a:br>
            <a:r>
              <a:rPr lang="en-US" sz="4000" dirty="0" smtClean="0">
                <a:solidFill>
                  <a:srgbClr val="70AD47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rPr>
              <a:t/>
            </a:r>
            <a:br>
              <a:rPr lang="en-US" sz="4000" dirty="0" smtClean="0">
                <a:solidFill>
                  <a:srgbClr val="70AD47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rPr>
            </a:b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744" y="3071698"/>
            <a:ext cx="11762509" cy="3387437"/>
          </a:xfrm>
        </p:spPr>
        <p:txBody>
          <a:bodyPr>
            <a:normAutofit fontScale="92500"/>
          </a:bodyPr>
          <a:lstStyle/>
          <a:p>
            <a:pPr marL="0" lvl="0" indent="0" algn="ctr">
              <a:spcBef>
                <a:spcPts val="0"/>
              </a:spcBef>
              <a:buClr>
                <a:srgbClr val="83992A"/>
              </a:buClr>
              <a:buNone/>
            </a:pPr>
            <a:r>
              <a:rPr lang="en-US" sz="2800" b="1" i="1" u="sng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Success </a:t>
            </a:r>
            <a:r>
              <a:rPr lang="en-US" sz="2800" b="1" i="1" u="sng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Criteria</a:t>
            </a:r>
          </a:p>
          <a:p>
            <a:pPr marL="0" lvl="0" indent="0" algn="ctr">
              <a:buClr>
                <a:srgbClr val="83992A"/>
              </a:buClr>
              <a:buNone/>
            </a:pPr>
            <a:r>
              <a:rPr lang="en-US" sz="2500" b="1" dirty="0">
                <a:solidFill>
                  <a:prstClr val="black"/>
                </a:solidFill>
              </a:rPr>
              <a:t>You should be able to</a:t>
            </a:r>
            <a:r>
              <a:rPr lang="en-US" sz="2500" b="1" dirty="0" smtClean="0">
                <a:solidFill>
                  <a:prstClr val="black"/>
                </a:solidFill>
              </a:rPr>
              <a:t>…</a:t>
            </a:r>
            <a:endParaRPr lang="en-US" sz="2500" i="1" dirty="0" smtClean="0">
              <a:solidFill>
                <a:prstClr val="black"/>
              </a:solidFill>
            </a:endParaRPr>
          </a:p>
          <a:p>
            <a:pPr marL="0" lvl="0" indent="0" algn="ctr">
              <a:buClr>
                <a:srgbClr val="83992A"/>
              </a:buClr>
              <a:buNone/>
            </a:pPr>
            <a:r>
              <a:rPr lang="en-US" sz="3600" i="1" dirty="0" smtClean="0">
                <a:solidFill>
                  <a:prstClr val="black"/>
                </a:solidFill>
              </a:rPr>
              <a:t>1. Explain </a:t>
            </a:r>
            <a:r>
              <a:rPr lang="en-US" sz="3600" i="1" dirty="0">
                <a:solidFill>
                  <a:prstClr val="black"/>
                </a:solidFill>
              </a:rPr>
              <a:t>how instability in the banking system led </a:t>
            </a:r>
            <a:r>
              <a:rPr lang="en-US" sz="3600" i="1" dirty="0" smtClean="0">
                <a:solidFill>
                  <a:prstClr val="black"/>
                </a:solidFill>
              </a:rPr>
              <a:t>to</a:t>
            </a:r>
          </a:p>
          <a:p>
            <a:pPr marL="0" lvl="0" indent="0" algn="ctr">
              <a:buClr>
                <a:srgbClr val="83992A"/>
              </a:buClr>
              <a:buNone/>
            </a:pPr>
            <a:r>
              <a:rPr lang="en-US" sz="3600" i="1" dirty="0" smtClean="0">
                <a:solidFill>
                  <a:prstClr val="black"/>
                </a:solidFill>
              </a:rPr>
              <a:t>business </a:t>
            </a:r>
            <a:r>
              <a:rPr lang="en-US" sz="3600" i="1" dirty="0">
                <a:solidFill>
                  <a:prstClr val="black"/>
                </a:solidFill>
              </a:rPr>
              <a:t>fluctuations </a:t>
            </a:r>
          </a:p>
          <a:p>
            <a:pPr marL="0" lvl="0" indent="0" algn="ctr">
              <a:buClr>
                <a:srgbClr val="83992A"/>
              </a:buClr>
              <a:buNone/>
            </a:pPr>
            <a:r>
              <a:rPr lang="en-US" sz="3600" i="1" dirty="0">
                <a:solidFill>
                  <a:prstClr val="black"/>
                </a:solidFill>
              </a:rPr>
              <a:t>2. Identify the different services banks offer to their customers</a:t>
            </a:r>
          </a:p>
          <a:p>
            <a:pPr marL="0" lvl="0" indent="0" algn="ctr">
              <a:buClr>
                <a:srgbClr val="83992A"/>
              </a:buClr>
              <a:buNone/>
            </a:pPr>
            <a:r>
              <a:rPr lang="en-US" sz="3600" i="1" dirty="0">
                <a:solidFill>
                  <a:prstClr val="black"/>
                </a:solidFill>
              </a:rPr>
              <a:t>3. Describe how the banking system has become more </a:t>
            </a:r>
            <a:r>
              <a:rPr lang="en-US" sz="3600" i="1" dirty="0" smtClean="0">
                <a:solidFill>
                  <a:prstClr val="black"/>
                </a:solidFill>
              </a:rPr>
              <a:t>efficient</a:t>
            </a:r>
            <a:endParaRPr lang="en-US" sz="3600" i="1" dirty="0">
              <a:solidFill>
                <a:prstClr val="black"/>
              </a:solidFill>
            </a:endParaRPr>
          </a:p>
          <a:p>
            <a:pPr marL="0" lvl="0" indent="0" algn="ctr">
              <a:buClr>
                <a:srgbClr val="83992A"/>
              </a:buClr>
              <a:buNone/>
            </a:pPr>
            <a:endParaRPr lang="en-US" sz="3600" i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620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2241067"/>
              </p:ext>
            </p:extLst>
          </p:nvPr>
        </p:nvGraphicFramePr>
        <p:xfrm>
          <a:off x="0" y="0"/>
          <a:ext cx="12192000" cy="33528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109804"/>
                <a:gridCol w="8082196"/>
              </a:tblGrid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Coinage Act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In </a:t>
                      </a: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1792 Congress passed the Coinage Act, establishing the dollar as our basic unit of currency.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0658843"/>
              </p:ext>
            </p:extLst>
          </p:nvPr>
        </p:nvGraphicFramePr>
        <p:xfrm>
          <a:off x="0" y="3352800"/>
          <a:ext cx="12192000" cy="35052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109804"/>
                <a:gridCol w="8082196"/>
              </a:tblGrid>
              <a:tr h="35052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What effects did </a:t>
                      </a:r>
                      <a:r>
                        <a:rPr lang="en-US" sz="4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the</a:t>
                      </a:r>
                      <a:r>
                        <a:rPr lang="en-US" sz="40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4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Revolutionary </a:t>
                      </a: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War have on the colonial money system?  Why?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It </a:t>
                      </a:r>
                      <a:r>
                        <a:rPr lang="en-US" sz="4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made the system more unstable.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The Continental Congress issued so many bills of credit (Continentals) that they became worthless</a:t>
                      </a:r>
                      <a:r>
                        <a:rPr lang="en-US" sz="4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</a:t>
                      </a:r>
                      <a:endParaRPr lang="en-US" sz="4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9541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021355"/>
              </p:ext>
            </p:extLst>
          </p:nvPr>
        </p:nvGraphicFramePr>
        <p:xfrm>
          <a:off x="0" y="0"/>
          <a:ext cx="12192000" cy="33528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109804"/>
                <a:gridCol w="8082196"/>
              </a:tblGrid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Federal Reserve System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The </a:t>
                      </a: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Federal Reserve System was created in 1913 to control the amount of money in circulation and make loans to member banks</a:t>
                      </a:r>
                      <a:r>
                        <a:rPr lang="en-US" sz="4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</a:t>
                      </a:r>
                      <a:endParaRPr lang="en-US" sz="4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216202"/>
              </p:ext>
            </p:extLst>
          </p:nvPr>
        </p:nvGraphicFramePr>
        <p:xfrm>
          <a:off x="0" y="3352800"/>
          <a:ext cx="12192000" cy="35052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109804"/>
                <a:gridCol w="8082196"/>
              </a:tblGrid>
              <a:tr h="35052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What are some modern banking services</a:t>
                      </a:r>
                      <a:r>
                        <a:rPr lang="en-US" sz="4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?</a:t>
                      </a:r>
                      <a:endParaRPr lang="en-US" sz="4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Checking </a:t>
                      </a: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accounts (including interest baring),  automatic deposits and payment, safety deposit boxes, wire transfers, overdraft checking, ATMs, </a:t>
                      </a:r>
                      <a:r>
                        <a:rPr lang="en-US" sz="4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…</a:t>
                      </a:r>
                      <a:endParaRPr lang="en-US" sz="4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2822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6115298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109804"/>
                <a:gridCol w="8082196"/>
              </a:tblGrid>
              <a:tr h="68580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Why have banks become more efficient?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Computers and the internet; less paper, banking done electronically.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7459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2357</TotalTime>
  <Words>966</Words>
  <Application>Microsoft Office PowerPoint</Application>
  <PresentationFormat>Widescreen</PresentationFormat>
  <Paragraphs>144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Bradley Hand ITC TT-Bold</vt:lpstr>
      <vt:lpstr>Calibri</vt:lpstr>
      <vt:lpstr>Calibri Light</vt:lpstr>
      <vt:lpstr>Georgia</vt:lpstr>
      <vt:lpstr>Times</vt:lpstr>
      <vt:lpstr>Times New Roman</vt:lpstr>
      <vt:lpstr>Office Theme</vt:lpstr>
      <vt:lpstr>ECONOMICS Chapter 14.2:   History of American Money and Banking Learning Target: Understand key events in the history of U.S. money &amp; banking; Understand present-day banking services  </vt:lpstr>
      <vt:lpstr>PowerPoint Presentation</vt:lpstr>
      <vt:lpstr>PowerPoint Presentation</vt:lpstr>
      <vt:lpstr>PowerPoint Presentation</vt:lpstr>
      <vt:lpstr>PowerPoint Presentation</vt:lpstr>
      <vt:lpstr>ECONOMICS Chapter 14.2:   History of American Money and Banking Learning Target: Understand key events in the history of U.S. money &amp; banking; Understand present-day banking services  </vt:lpstr>
      <vt:lpstr>PowerPoint Presentation</vt:lpstr>
      <vt:lpstr>PowerPoint Presentation</vt:lpstr>
      <vt:lpstr>PowerPoint Presentation</vt:lpstr>
      <vt:lpstr>PowerPoint Presentation</vt:lpstr>
      <vt:lpstr>ECONOMICS Chapter 14.2:   History of American Money and Banking Learning Target: Understand key events in the history of U.S. money &amp; banking; Understand present-day banking services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ECONOMICS Chapter 14.2:   History of American Money and Banking Learning Target: Understand key events in the history of U.S. money &amp; banking; Understand present-day banking services  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ECONOMICS</dc:title>
  <dc:creator>Richard Davis</dc:creator>
  <cp:lastModifiedBy>Richard Davis</cp:lastModifiedBy>
  <cp:revision>72</cp:revision>
  <dcterms:created xsi:type="dcterms:W3CDTF">2015-09-14T18:35:59Z</dcterms:created>
  <dcterms:modified xsi:type="dcterms:W3CDTF">2018-11-29T15:08:52Z</dcterms:modified>
</cp:coreProperties>
</file>