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258" r:id="rId3"/>
    <p:sldId id="362" r:id="rId4"/>
    <p:sldId id="331" r:id="rId5"/>
    <p:sldId id="332" r:id="rId6"/>
    <p:sldId id="333" r:id="rId7"/>
    <p:sldId id="334" r:id="rId8"/>
    <p:sldId id="353" r:id="rId9"/>
    <p:sldId id="364" r:id="rId10"/>
    <p:sldId id="335" r:id="rId11"/>
    <p:sldId id="336" r:id="rId12"/>
    <p:sldId id="356" r:id="rId13"/>
    <p:sldId id="357" r:id="rId14"/>
    <p:sldId id="358" r:id="rId15"/>
    <p:sldId id="354" r:id="rId16"/>
    <p:sldId id="365" r:id="rId17"/>
    <p:sldId id="360" r:id="rId18"/>
    <p:sldId id="349" r:id="rId19"/>
    <p:sldId id="344" r:id="rId20"/>
    <p:sldId id="345" r:id="rId21"/>
    <p:sldId id="346" r:id="rId22"/>
    <p:sldId id="361" r:id="rId23"/>
    <p:sldId id="355" r:id="rId24"/>
    <p:sldId id="366" r:id="rId25"/>
    <p:sldId id="348" r:id="rId26"/>
    <p:sldId id="342" r:id="rId27"/>
    <p:sldId id="369" r:id="rId28"/>
    <p:sldId id="370" r:id="rId29"/>
    <p:sldId id="371" r:id="rId30"/>
    <p:sldId id="372" r:id="rId31"/>
    <p:sldId id="367" r:id="rId32"/>
    <p:sldId id="3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92" d="100"/>
          <a:sy n="92" d="100"/>
        </p:scale>
        <p:origin x="3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9802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178064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19307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3524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B6837-392C-4871-99C6-1F67DD41EF8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11512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B6837-392C-4871-99C6-1F67DD41EF8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428383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B6837-392C-4871-99C6-1F67DD41EF81}"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8851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B6837-392C-4871-99C6-1F67DD41EF81}"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70778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6837-392C-4871-99C6-1F67DD41EF81}"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01144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6837-392C-4871-99C6-1F67DD41EF8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68310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6837-392C-4871-99C6-1F67DD41EF8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54774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B6837-392C-4871-99C6-1F67DD41EF81}" type="datetimeFigureOut">
              <a:rPr lang="en-US" smtClean="0"/>
              <a:t>11/26/2018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DED6-EBE5-4326-9C7B-38267CBA2A38}" type="slidenum">
              <a:rPr lang="en-US" smtClean="0"/>
              <a:t>‹#›</a:t>
            </a:fld>
            <a:endParaRPr lang="en-US"/>
          </a:p>
        </p:txBody>
      </p:sp>
    </p:spTree>
    <p:extLst>
      <p:ext uri="{BB962C8B-B14F-4D97-AF65-F5344CB8AC3E}">
        <p14:creationId xmlns:p14="http://schemas.microsoft.com/office/powerpoint/2010/main" val="299076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19727"/>
            <a:ext cx="10515600" cy="569494"/>
          </a:xfrm>
        </p:spPr>
        <p:txBody>
          <a:bodyPr>
            <a:normAutofit fontScale="90000"/>
          </a:bodyPr>
          <a:lstStyle/>
          <a:p>
            <a:pPr lvl="0" algn="ctr">
              <a:spcBef>
                <a:spcPts val="1000"/>
              </a:spcBef>
            </a:pPr>
            <a:r>
              <a:rPr lang="en-US" u="sng" dirty="0">
                <a:solidFill>
                  <a:schemeClr val="accent5"/>
                </a:solidFill>
              </a:rPr>
              <a:t>ECONOMICS</a:t>
            </a:r>
            <a:br>
              <a:rPr lang="en-US" u="sng" dirty="0">
                <a:solidFill>
                  <a:schemeClr val="accent5"/>
                </a:solidFill>
              </a:rPr>
            </a:br>
            <a:r>
              <a:rPr lang="en-US" sz="4800" dirty="0">
                <a:solidFill>
                  <a:srgbClr val="70AD47">
                    <a:lumMod val="75000"/>
                  </a:srgbClr>
                </a:solidFill>
                <a:latin typeface="Calibri" panose="020F0502020204030204"/>
                <a:ea typeface="+mn-ea"/>
                <a:cs typeface="+mn-cs"/>
              </a:rPr>
              <a:t>Chapter 13.4:  Business Fluctuations</a:t>
            </a:r>
            <a:br>
              <a:rPr lang="en-US" sz="4800" dirty="0">
                <a:solidFill>
                  <a:srgbClr val="70AD47">
                    <a:lumMod val="75000"/>
                  </a:srgbClr>
                </a:solidFill>
                <a:latin typeface="Calibri" panose="020F0502020204030204"/>
                <a:ea typeface="+mn-ea"/>
                <a:cs typeface="+mn-cs"/>
              </a:rPr>
            </a:br>
            <a:r>
              <a:rPr lang="en-US" sz="4800" dirty="0">
                <a:solidFill>
                  <a:srgbClr val="70AD47">
                    <a:lumMod val="75000"/>
                  </a:srgbClr>
                </a:solidFill>
                <a:latin typeface="Calibri" panose="020F0502020204030204"/>
                <a:ea typeface="+mn-ea"/>
                <a:cs typeface="+mn-cs"/>
              </a:rPr>
              <a:t/>
            </a:r>
            <a:br>
              <a:rPr lang="en-US" sz="4800" dirty="0">
                <a:solidFill>
                  <a:srgbClr val="70AD47">
                    <a:lumMod val="75000"/>
                  </a:srgbClr>
                </a:solidFill>
                <a:latin typeface="Calibri" panose="020F0502020204030204"/>
                <a:ea typeface="+mn-ea"/>
                <a:cs typeface="+mn-cs"/>
              </a:rPr>
            </a:br>
            <a:r>
              <a:rPr lang="en-US" sz="4000" i="1" dirty="0" smtClean="0">
                <a:solidFill>
                  <a:srgbClr val="7030A0"/>
                </a:solidFill>
                <a:latin typeface="Times New Roman" panose="02020603050405020304" pitchFamily="18" charset="0"/>
                <a:ea typeface="Times New Roman" panose="02020603050405020304" pitchFamily="18" charset="0"/>
                <a:cs typeface="+mn-cs"/>
              </a:rPr>
              <a:t>Learning </a:t>
            </a:r>
            <a:r>
              <a:rPr lang="en-US" sz="4000" i="1" dirty="0">
                <a:solidFill>
                  <a:srgbClr val="7030A0"/>
                </a:solidFill>
                <a:latin typeface="Times New Roman" panose="02020603050405020304" pitchFamily="18" charset="0"/>
                <a:ea typeface="Times New Roman" panose="02020603050405020304" pitchFamily="18" charset="0"/>
                <a:cs typeface="+mn-cs"/>
              </a:rPr>
              <a:t>Target: Understand the forces that cause business fluctuations &amp; the Model of the Business Cycle</a:t>
            </a:r>
            <a:r>
              <a:rPr lang="en-US" sz="4000" dirty="0">
                <a:solidFill>
                  <a:prstClr val="black"/>
                </a:solidFill>
                <a:latin typeface="Times New Roman" panose="02020603050405020304" pitchFamily="18" charset="0"/>
                <a:ea typeface="Times New Roman" panose="02020603050405020304" pitchFamily="18" charset="0"/>
                <a:cs typeface="+mn-cs"/>
              </a:rPr>
              <a:t/>
            </a:r>
            <a:br>
              <a:rPr lang="en-US" sz="4000" dirty="0">
                <a:solidFill>
                  <a:prstClr val="black"/>
                </a:solidFill>
                <a:latin typeface="Times New Roman" panose="02020603050405020304" pitchFamily="18" charset="0"/>
                <a:ea typeface="Times New Roman" panose="02020603050405020304" pitchFamily="18" charset="0"/>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4" y="3071698"/>
            <a:ext cx="11762509" cy="3387437"/>
          </a:xfrm>
        </p:spPr>
        <p:txBody>
          <a:bodyPr>
            <a:normAutofit lnSpcReduction="10000"/>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lvl="0" indent="0" algn="ctr">
              <a:buClr>
                <a:srgbClr val="83992A"/>
              </a:buClr>
              <a:buNone/>
            </a:pPr>
            <a:r>
              <a:rPr lang="en-US" sz="3200" i="1" dirty="0" smtClean="0">
                <a:solidFill>
                  <a:prstClr val="black"/>
                </a:solidFill>
              </a:rPr>
              <a:t>1</a:t>
            </a:r>
            <a:r>
              <a:rPr lang="en-US" sz="3200" i="1" dirty="0">
                <a:solidFill>
                  <a:prstClr val="black"/>
                </a:solidFill>
              </a:rPr>
              <a:t>. </a:t>
            </a:r>
            <a:r>
              <a:rPr lang="en-US" sz="3200" i="1" dirty="0" smtClean="0">
                <a:solidFill>
                  <a:prstClr val="black"/>
                </a:solidFill>
              </a:rPr>
              <a:t>Describe </a:t>
            </a:r>
            <a:r>
              <a:rPr lang="en-US" sz="3200" i="1" dirty="0">
                <a:solidFill>
                  <a:prstClr val="black"/>
                </a:solidFill>
              </a:rPr>
              <a:t>business fluctuations in the economy.</a:t>
            </a:r>
          </a:p>
          <a:p>
            <a:pPr marL="0" lvl="0" indent="0" algn="ctr">
              <a:buClr>
                <a:srgbClr val="83992A"/>
              </a:buClr>
              <a:buNone/>
            </a:pPr>
            <a:r>
              <a:rPr lang="en-US" sz="3200" i="1" dirty="0" smtClean="0">
                <a:solidFill>
                  <a:prstClr val="black"/>
                </a:solidFill>
              </a:rPr>
              <a:t>2. Explain </a:t>
            </a:r>
            <a:r>
              <a:rPr lang="en-US" sz="3200" i="1" dirty="0">
                <a:solidFill>
                  <a:prstClr val="black"/>
                </a:solidFill>
              </a:rPr>
              <a:t>the business cycle and </a:t>
            </a:r>
            <a:r>
              <a:rPr lang="en-US" sz="3200" i="1" dirty="0" smtClean="0">
                <a:solidFill>
                  <a:prstClr val="black"/>
                </a:solidFill>
              </a:rPr>
              <a:t>identify the </a:t>
            </a:r>
            <a:r>
              <a:rPr lang="en-US" sz="3200" i="1" dirty="0">
                <a:solidFill>
                  <a:prstClr val="black"/>
                </a:solidFill>
              </a:rPr>
              <a:t>different parts of the business cycle.</a:t>
            </a:r>
          </a:p>
          <a:p>
            <a:pPr marL="0" lvl="0" indent="0" algn="ctr">
              <a:buClr>
                <a:srgbClr val="83992A"/>
              </a:buClr>
              <a:buNone/>
            </a:pPr>
            <a:r>
              <a:rPr lang="en-US" sz="3200" i="1" dirty="0" smtClean="0">
                <a:solidFill>
                  <a:prstClr val="black"/>
                </a:solidFill>
              </a:rPr>
              <a:t>3. Provide examples of </a:t>
            </a:r>
            <a:r>
              <a:rPr lang="en-US" sz="3200" i="1" dirty="0">
                <a:solidFill>
                  <a:prstClr val="black"/>
                </a:solidFill>
              </a:rPr>
              <a:t>past </a:t>
            </a:r>
            <a:r>
              <a:rPr lang="en-US" sz="3200" i="1" dirty="0" smtClean="0">
                <a:solidFill>
                  <a:prstClr val="black"/>
                </a:solidFill>
              </a:rPr>
              <a:t>recessions </a:t>
            </a:r>
            <a:r>
              <a:rPr lang="en-US" sz="3200" i="1" dirty="0">
                <a:solidFill>
                  <a:prstClr val="black"/>
                </a:solidFill>
              </a:rPr>
              <a:t>and expansions in the U.S. economy.</a:t>
            </a:r>
          </a:p>
        </p:txBody>
      </p:sp>
    </p:spTree>
    <p:extLst>
      <p:ext uri="{BB962C8B-B14F-4D97-AF65-F5344CB8AC3E}">
        <p14:creationId xmlns:p14="http://schemas.microsoft.com/office/powerpoint/2010/main" val="423595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2670461"/>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Trough</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The lowest point at which the downward spiral levels off.</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4899439" y="2945591"/>
            <a:ext cx="5408304" cy="3659619"/>
          </a:xfrm>
          <a:prstGeom prst="rect">
            <a:avLst/>
          </a:prstGeom>
        </p:spPr>
      </p:pic>
    </p:spTree>
    <p:extLst>
      <p:ext uri="{BB962C8B-B14F-4D97-AF65-F5344CB8AC3E}">
        <p14:creationId xmlns:p14="http://schemas.microsoft.com/office/powerpoint/2010/main" val="2537698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8296762"/>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Expansion / recovery</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The point when economic activity </a:t>
                      </a:r>
                      <a:r>
                        <a:rPr lang="en-US" sz="4400" dirty="0" smtClean="0">
                          <a:effectLst/>
                          <a:latin typeface="Times New Roman" panose="02020603050405020304" pitchFamily="18" charset="0"/>
                          <a:ea typeface="Times New Roman" panose="02020603050405020304" pitchFamily="18" charset="0"/>
                        </a:rPr>
                        <a:t>slowly </a:t>
                      </a:r>
                      <a:r>
                        <a:rPr lang="en-US" sz="4400" dirty="0">
                          <a:effectLst/>
                          <a:latin typeface="Times New Roman" panose="02020603050405020304" pitchFamily="18" charset="0"/>
                          <a:ea typeface="Times New Roman" panose="02020603050405020304" pitchFamily="18" charset="0"/>
                        </a:rPr>
                        <a:t>increases.</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5344148" y="3053243"/>
            <a:ext cx="5385399" cy="3644120"/>
          </a:xfrm>
          <a:prstGeom prst="rect">
            <a:avLst/>
          </a:prstGeom>
        </p:spPr>
      </p:pic>
    </p:spTree>
    <p:extLst>
      <p:ext uri="{BB962C8B-B14F-4D97-AF65-F5344CB8AC3E}">
        <p14:creationId xmlns:p14="http://schemas.microsoft.com/office/powerpoint/2010/main" val="14127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8608022"/>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are the positives and negatives for people when the economy hits a trough?</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solidFill>
                            <a:schemeClr val="tx1"/>
                          </a:solidFill>
                          <a:effectLst/>
                          <a:latin typeface="Times New Roman" panose="02020603050405020304" pitchFamily="18" charset="0"/>
                          <a:ea typeface="Times New Roman" panose="02020603050405020304" pitchFamily="18" charset="0"/>
                        </a:rPr>
                        <a:t>Negatives: </a:t>
                      </a:r>
                      <a:r>
                        <a:rPr lang="en-US" sz="4400" dirty="0">
                          <a:effectLst/>
                          <a:latin typeface="Times New Roman" panose="02020603050405020304" pitchFamily="18" charset="0"/>
                          <a:ea typeface="Times New Roman" panose="02020603050405020304" pitchFamily="18" charset="0"/>
                        </a:rPr>
                        <a:t>the economy has reached a low point, people experience hard times.</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r>
            </a:tbl>
          </a:graphicData>
        </a:graphic>
      </p:graphicFrame>
    </p:spTree>
    <p:extLst>
      <p:ext uri="{BB962C8B-B14F-4D97-AF65-F5344CB8AC3E}">
        <p14:creationId xmlns:p14="http://schemas.microsoft.com/office/powerpoint/2010/main" val="235370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8767920"/>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are the positives and negatives for people when the economy hits a trough?</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Negatives: the economy has reached a low point, people experience hard times.</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solidFill>
                            <a:schemeClr val="tx1"/>
                          </a:solidFill>
                          <a:effectLst/>
                          <a:latin typeface="Times New Roman" panose="02020603050405020304" pitchFamily="18" charset="0"/>
                          <a:ea typeface="Times New Roman" panose="02020603050405020304" pitchFamily="18" charset="0"/>
                        </a:rPr>
                        <a:t>Positives: </a:t>
                      </a:r>
                      <a:r>
                        <a:rPr lang="en-US" sz="4400" dirty="0">
                          <a:effectLst/>
                          <a:latin typeface="Times New Roman" panose="02020603050405020304" pitchFamily="18" charset="0"/>
                          <a:ea typeface="Times New Roman" panose="02020603050405020304" pitchFamily="18" charset="0"/>
                        </a:rPr>
                        <a:t>the GDP has stopped falling, recovery will soon follow.</a:t>
                      </a:r>
                    </a:p>
                  </a:txBody>
                  <a:tcPr marL="68580" marR="68580" marT="0" marB="0"/>
                </a:tc>
              </a:tr>
            </a:tbl>
          </a:graphicData>
        </a:graphic>
      </p:graphicFrame>
    </p:spTree>
    <p:extLst>
      <p:ext uri="{BB962C8B-B14F-4D97-AF65-F5344CB8AC3E}">
        <p14:creationId xmlns:p14="http://schemas.microsoft.com/office/powerpoint/2010/main" val="2771511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90646046"/>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factors might cause a recession to deepen into a depression?</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smtClean="0">
                          <a:effectLst/>
                          <a:latin typeface="Times New Roman" panose="02020603050405020304" pitchFamily="18" charset="0"/>
                          <a:ea typeface="Times New Roman" panose="02020603050405020304" pitchFamily="18" charset="0"/>
                        </a:rPr>
                        <a:t>Failing </a:t>
                      </a:r>
                      <a:r>
                        <a:rPr lang="en-US" sz="4400" dirty="0">
                          <a:effectLst/>
                          <a:latin typeface="Times New Roman" panose="02020603050405020304" pitchFamily="18" charset="0"/>
                          <a:ea typeface="Times New Roman" panose="02020603050405020304" pitchFamily="18" charset="0"/>
                        </a:rPr>
                        <a:t>businesses will close plants and lay off workers, leaving some with less money for purchases.  More businesses will then fail due to less demand and few new ones will open.  More people will become unemployed…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See Figure 13.6, page </a:t>
                      </a:r>
                      <a:r>
                        <a:rPr lang="en-US" sz="4400" dirty="0" smtClean="0">
                          <a:effectLst/>
                          <a:latin typeface="Times New Roman" panose="02020603050405020304" pitchFamily="18" charset="0"/>
                          <a:ea typeface="Times New Roman" panose="02020603050405020304" pitchFamily="18" charset="0"/>
                        </a:rPr>
                        <a:t>353                                                                      </a:t>
                      </a:r>
                      <a:endParaRPr lang="en-US" sz="4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99264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0608"/>
            <a:ext cx="12192000" cy="5416868"/>
          </a:xfrm>
          <a:prstGeom prst="rect">
            <a:avLst/>
          </a:prstGeom>
          <a:solidFill>
            <a:srgbClr val="00B0F0"/>
          </a:solidFill>
        </p:spPr>
        <p:txBody>
          <a:bodyPr wrap="square">
            <a:spAutoFit/>
          </a:bodyPr>
          <a:lstStyle/>
          <a:p>
            <a:pPr lvl="0" algn="ctr"/>
            <a:r>
              <a:rPr lang="en-US" sz="3600" dirty="0" smtClean="0"/>
              <a:t>What is the lowest point of the business cycle known as?</a:t>
            </a:r>
          </a:p>
          <a:p>
            <a:pPr lvl="0" algn="ctr"/>
            <a:r>
              <a:rPr lang="en-US" sz="3600" dirty="0" smtClean="0">
                <a:solidFill>
                  <a:schemeClr val="bg1"/>
                </a:solidFill>
              </a:rPr>
              <a:t>What could be good about the low point mentioned above?</a:t>
            </a:r>
          </a:p>
          <a:p>
            <a:pPr lvl="0" algn="ctr"/>
            <a:r>
              <a:rPr lang="en-US" sz="3600" dirty="0" smtClean="0"/>
              <a:t>The point when the economy begins to rebound is knows as this. </a:t>
            </a:r>
            <a:r>
              <a:rPr lang="en-US" sz="3600" dirty="0" smtClean="0">
                <a:solidFill>
                  <a:schemeClr val="bg1"/>
                </a:solidFill>
              </a:rPr>
              <a:t>How might a recession turn into a depression?</a:t>
            </a:r>
          </a:p>
          <a:p>
            <a:pPr lvl="0" algn="ctr"/>
            <a:endParaRPr lang="en-US" sz="3600" dirty="0">
              <a:solidFill>
                <a:schemeClr val="bg1"/>
              </a:solidFill>
            </a:endParaRPr>
          </a:p>
          <a:p>
            <a:pPr algn="ctr" eaLnBrk="0" fontAlgn="base" hangingPunct="0">
              <a:spcBef>
                <a:spcPct val="0"/>
              </a:spcBef>
              <a:spcAft>
                <a:spcPct val="0"/>
              </a:spcAft>
              <a:defRPr/>
            </a:pPr>
            <a:endParaRPr lang="en-US" sz="1200" dirty="0" smtClean="0">
              <a:solidFill>
                <a:prstClr val="black">
                  <a:lumMod val="85000"/>
                  <a:lumOff val="15000"/>
                </a:prst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prstClr val="black">
                    <a:lumMod val="85000"/>
                    <a:lumOff val="15000"/>
                  </a:prstClr>
                </a:solidFill>
                <a:latin typeface="Bradley Hand ITC TT-Bold" charset="0"/>
                <a:sym typeface="Bradley Hand ITC TT-Bold" charset="0"/>
              </a:rPr>
              <a:t>Are </a:t>
            </a:r>
            <a:r>
              <a:rPr lang="en-US" sz="2400" dirty="0">
                <a:solidFill>
                  <a:prstClr val="black">
                    <a:lumMod val="85000"/>
                    <a:lumOff val="15000"/>
                  </a:prstClr>
                </a:solidFill>
                <a:latin typeface="Bradley Hand ITC TT-Bold" charset="0"/>
                <a:sym typeface="Bradley Hand ITC TT-Bold" charset="0"/>
              </a:rPr>
              <a:t>you on target (</a:t>
            </a:r>
            <a:r>
              <a:rPr lang="en-US" sz="2400" dirty="0">
                <a:solidFill>
                  <a:schemeClr val="bg2"/>
                </a:solidFill>
                <a:latin typeface="Bradley Hand ITC TT-Bold" charset="0"/>
                <a:sym typeface="Bradley Hand ITC TT-Bold" charset="0"/>
              </a:rPr>
              <a:t>white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black</a:t>
            </a:r>
            <a:r>
              <a:rPr lang="en-US" sz="2400" dirty="0">
                <a:solidFill>
                  <a:prstClr val="black">
                    <a:lumMod val="85000"/>
                    <a:lumOff val="15000"/>
                  </a:prstClr>
                </a:solidFill>
                <a:latin typeface="Bradley Hand ITC TT-Bold" charset="0"/>
                <a:sym typeface="Bradley Hand ITC TT-Bold" charset="0"/>
              </a:rPr>
              <a:t>, </a:t>
            </a:r>
            <a:r>
              <a:rPr lang="en-US" sz="2400" dirty="0">
                <a:solidFill>
                  <a:srgbClr val="0070C0"/>
                </a:solidFill>
                <a:latin typeface="Bradley Hand ITC TT-Bold" charset="0"/>
                <a:sym typeface="Bradley Hand ITC TT-Bold" charset="0"/>
              </a:rPr>
              <a:t>blue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a:t>
            </a:r>
            <a:r>
              <a:rPr lang="en-US" sz="2400" dirty="0">
                <a:solidFill>
                  <a:srgbClr val="FF0000"/>
                </a:solidFill>
                <a:latin typeface="Bradley Hand ITC TT-Bold" charset="0"/>
                <a:sym typeface="Bradley Hand ITC TT-Bold" charset="0"/>
              </a:rPr>
              <a:t>red</a:t>
            </a:r>
            <a:r>
              <a:rPr lang="en-US" sz="2400" dirty="0">
                <a:solidFill>
                  <a:srgbClr val="000000"/>
                </a:solidFill>
                <a:latin typeface="Bradley Hand ITC TT-Bold" charset="0"/>
                <a:sym typeface="Bradley Hand ITC TT-Bold" charset="0"/>
              </a:rPr>
              <a:t> </a:t>
            </a:r>
            <a:r>
              <a:rPr lang="en-US" sz="2400" dirty="0">
                <a:solidFill>
                  <a:prstClr val="black">
                    <a:lumMod val="85000"/>
                    <a:lumOff val="15000"/>
                  </a:prstClr>
                </a:solidFill>
                <a:latin typeface="Bradley Hand ITC TT-Bold" charset="0"/>
                <a:sym typeface="Bradley Hand ITC TT-Bold" charset="0"/>
              </a:rPr>
              <a:t>or</a:t>
            </a:r>
            <a:r>
              <a:rPr lang="en-US" sz="2400" dirty="0">
                <a:solidFill>
                  <a:srgbClr val="000000"/>
                </a:solidFill>
                <a:latin typeface="Bradley Hand ITC TT-Bold" charset="0"/>
                <a:sym typeface="Bradley Hand ITC TT-Bold" charset="0"/>
              </a:rPr>
              <a:t> </a:t>
            </a:r>
            <a:r>
              <a:rPr lang="en-US" sz="2400" dirty="0">
                <a:solidFill>
                  <a:srgbClr val="FFFF00"/>
                </a:solidFill>
                <a:latin typeface="Bradley Hand ITC TT-Bold" charset="0"/>
                <a:sym typeface="Bradley Hand ITC TT-Bold" charset="0"/>
              </a:rPr>
              <a:t>yellow</a:t>
            </a:r>
            <a:r>
              <a:rPr lang="en-US" sz="2400" dirty="0">
                <a:solidFill>
                  <a:prstClr val="black">
                    <a:lumMod val="85000"/>
                    <a:lumOff val="15000"/>
                  </a:prstClr>
                </a:solidFill>
                <a:latin typeface="Bradley Hand ITC TT-Bold" charset="0"/>
                <a:sym typeface="Bradley Hand ITC TT-Bold" charset="0"/>
              </a:rPr>
              <a:t>)?</a:t>
            </a:r>
          </a:p>
          <a:p>
            <a:pPr algn="ctr" eaLnBrk="0" fontAlgn="base" hangingPunct="0">
              <a:spcBef>
                <a:spcPct val="0"/>
              </a:spcBef>
              <a:spcAft>
                <a:spcPct val="0"/>
              </a:spcAft>
              <a:defRPr/>
            </a:pPr>
            <a:endParaRPr lang="en-US" sz="1000" dirty="0" smtClean="0">
              <a:solidFill>
                <a:schemeClr val="accent2">
                  <a:lumMod val="75000"/>
                </a:scheme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srgbClr val="C00000"/>
                </a:solidFill>
                <a:latin typeface="Bradley Hand ITC TT-Bold" charset="0"/>
                <a:sym typeface="Bradley Hand ITC TT-Bold" charset="0"/>
              </a:rPr>
              <a:t>Did </a:t>
            </a:r>
            <a:r>
              <a:rPr lang="en-US" sz="2400" dirty="0">
                <a:solidFill>
                  <a:srgbClr val="C00000"/>
                </a:solidFill>
                <a:latin typeface="Bradley Hand ITC TT-Bold" charset="0"/>
                <a:sym typeface="Bradley Hand ITC TT-Bold" charset="0"/>
              </a:rPr>
              <a:t>you hit the bullseye? </a:t>
            </a: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p:txBody>
      </p:sp>
      <p:sp>
        <p:nvSpPr>
          <p:cNvPr id="3" name="Rectangle 2"/>
          <p:cNvSpPr/>
          <p:nvPr/>
        </p:nvSpPr>
        <p:spPr>
          <a:xfrm>
            <a:off x="1752600" y="693084"/>
            <a:ext cx="8610600" cy="461665"/>
          </a:xfrm>
          <a:prstGeom prst="rect">
            <a:avLst/>
          </a:prstGeom>
        </p:spPr>
        <p:txBody>
          <a:bodyPr wrap="square">
            <a:spAutoFit/>
          </a:bodyPr>
          <a:lstStyle/>
          <a:p>
            <a:pPr marL="317500" algn="ctr">
              <a:spcBef>
                <a:spcPts val="2000"/>
              </a:spcBef>
              <a:buSzPct val="46000"/>
              <a:defRPr/>
            </a:pPr>
            <a:r>
              <a:rPr lang="en-US" sz="2400" i="1" kern="0" dirty="0">
                <a:solidFill>
                  <a:prstClr val="black"/>
                </a:solidFill>
                <a:latin typeface="Georgia"/>
                <a:sym typeface="Times" panose="02020603050405020304" pitchFamily="18" charset="0"/>
              </a:rPr>
              <a:t>Discuss at your </a:t>
            </a:r>
            <a:r>
              <a:rPr lang="en-US" sz="2400" i="1" kern="0" dirty="0" smtClean="0">
                <a:solidFill>
                  <a:prstClr val="black"/>
                </a:solidFill>
                <a:latin typeface="Georgia"/>
                <a:sym typeface="Times" panose="02020603050405020304" pitchFamily="18" charset="0"/>
              </a:rPr>
              <a:t>table.</a:t>
            </a:r>
            <a:endParaRPr lang="en-US" sz="2400" i="1" kern="0" dirty="0">
              <a:solidFill>
                <a:prstClr val="black"/>
              </a:solidFill>
              <a:latin typeface="Georgia"/>
              <a:sym typeface="Times"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87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423876"/>
            <a:ext cx="21272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32869"/>
            <a:ext cx="6781800" cy="707886"/>
          </a:xfrm>
          <a:prstGeom prst="rect">
            <a:avLst/>
          </a:prstGeom>
          <a:noFill/>
        </p:spPr>
        <p:txBody>
          <a:bodyPr wrap="square" rtlCol="0">
            <a:spAutoFit/>
          </a:bodyPr>
          <a:lstStyle/>
          <a:p>
            <a:pPr algn="ctr"/>
            <a:r>
              <a:rPr lang="en-US" sz="4000" b="1" u="sng" dirty="0" smtClean="0">
                <a:solidFill>
                  <a:schemeClr val="accent2"/>
                </a:solidFill>
              </a:rPr>
              <a:t>Let’s Review</a:t>
            </a:r>
            <a:endParaRPr lang="en-US" sz="4000" b="1" u="sng" dirty="0">
              <a:solidFill>
                <a:schemeClr val="accent2"/>
              </a:solidFill>
            </a:endParaRPr>
          </a:p>
        </p:txBody>
      </p:sp>
      <p:sp>
        <p:nvSpPr>
          <p:cNvPr id="5" name="Rectangle 4"/>
          <p:cNvSpPr/>
          <p:nvPr/>
        </p:nvSpPr>
        <p:spPr>
          <a:xfrm>
            <a:off x="2409567" y="5108714"/>
            <a:ext cx="7722973" cy="1477328"/>
          </a:xfrm>
          <a:prstGeom prst="rect">
            <a:avLst/>
          </a:prstGeom>
        </p:spPr>
        <p:txBody>
          <a:bodyPr wrap="square">
            <a:spAutoFit/>
          </a:bodyPr>
          <a:lstStyle/>
          <a:p>
            <a:pPr algn="ctr">
              <a:spcBef>
                <a:spcPts val="0"/>
              </a:spcBef>
            </a:pPr>
            <a:r>
              <a:rPr lang="en-US" sz="3000" i="1" dirty="0">
                <a:solidFill>
                  <a:srgbClr val="7030A0"/>
                </a:solidFill>
                <a:latin typeface="Times New Roman" panose="02020603050405020304" pitchFamily="18" charset="0"/>
                <a:ea typeface="Times New Roman" panose="02020603050405020304" pitchFamily="18" charset="0"/>
              </a:rPr>
              <a:t>Learning Target: Understand the forces that cause business fluctuations &amp; the Model of the Business </a:t>
            </a:r>
            <a:r>
              <a:rPr lang="en-US" sz="3000" i="1" dirty="0" smtClean="0">
                <a:solidFill>
                  <a:srgbClr val="7030A0"/>
                </a:solidFill>
                <a:latin typeface="Times New Roman" panose="02020603050405020304" pitchFamily="18" charset="0"/>
                <a:ea typeface="Times New Roman" panose="02020603050405020304" pitchFamily="18" charset="0"/>
              </a:rPr>
              <a:t>Cycle</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928000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19727"/>
            <a:ext cx="10515600" cy="569494"/>
          </a:xfrm>
        </p:spPr>
        <p:txBody>
          <a:bodyPr>
            <a:normAutofit fontScale="90000"/>
          </a:bodyPr>
          <a:lstStyle/>
          <a:p>
            <a:pPr lvl="0" algn="ctr">
              <a:spcBef>
                <a:spcPts val="1000"/>
              </a:spcBef>
            </a:pPr>
            <a:r>
              <a:rPr lang="en-US" u="sng" dirty="0">
                <a:solidFill>
                  <a:schemeClr val="accent5"/>
                </a:solidFill>
              </a:rPr>
              <a:t>ECONOMICS</a:t>
            </a:r>
            <a:br>
              <a:rPr lang="en-US" u="sng" dirty="0">
                <a:solidFill>
                  <a:schemeClr val="accent5"/>
                </a:solidFill>
              </a:rPr>
            </a:br>
            <a:r>
              <a:rPr lang="en-US" sz="4800" dirty="0">
                <a:solidFill>
                  <a:srgbClr val="70AD47">
                    <a:lumMod val="75000"/>
                  </a:srgbClr>
                </a:solidFill>
                <a:latin typeface="Calibri" panose="020F0502020204030204"/>
                <a:ea typeface="+mn-ea"/>
                <a:cs typeface="+mn-cs"/>
              </a:rPr>
              <a:t>Chapter 13.4:  Business Fluctuations</a:t>
            </a:r>
            <a:br>
              <a:rPr lang="en-US" sz="4800" dirty="0">
                <a:solidFill>
                  <a:srgbClr val="70AD47">
                    <a:lumMod val="75000"/>
                  </a:srgbClr>
                </a:solidFill>
                <a:latin typeface="Calibri" panose="020F0502020204030204"/>
                <a:ea typeface="+mn-ea"/>
                <a:cs typeface="+mn-cs"/>
              </a:rPr>
            </a:br>
            <a:r>
              <a:rPr lang="en-US" sz="4800" dirty="0">
                <a:solidFill>
                  <a:srgbClr val="70AD47">
                    <a:lumMod val="75000"/>
                  </a:srgbClr>
                </a:solidFill>
                <a:latin typeface="Calibri" panose="020F0502020204030204"/>
                <a:ea typeface="+mn-ea"/>
                <a:cs typeface="+mn-cs"/>
              </a:rPr>
              <a:t/>
            </a:r>
            <a:br>
              <a:rPr lang="en-US" sz="4800" dirty="0">
                <a:solidFill>
                  <a:srgbClr val="70AD47">
                    <a:lumMod val="75000"/>
                  </a:srgbClr>
                </a:solidFill>
                <a:latin typeface="Calibri" panose="020F0502020204030204"/>
                <a:ea typeface="+mn-ea"/>
                <a:cs typeface="+mn-cs"/>
              </a:rPr>
            </a:br>
            <a:r>
              <a:rPr lang="en-US" sz="4000" i="1" dirty="0" smtClean="0">
                <a:solidFill>
                  <a:srgbClr val="7030A0"/>
                </a:solidFill>
                <a:latin typeface="Times New Roman" panose="02020603050405020304" pitchFamily="18" charset="0"/>
                <a:ea typeface="Times New Roman" panose="02020603050405020304" pitchFamily="18" charset="0"/>
                <a:cs typeface="+mn-cs"/>
              </a:rPr>
              <a:t>Learning </a:t>
            </a:r>
            <a:r>
              <a:rPr lang="en-US" sz="4000" i="1" dirty="0">
                <a:solidFill>
                  <a:srgbClr val="7030A0"/>
                </a:solidFill>
                <a:latin typeface="Times New Roman" panose="02020603050405020304" pitchFamily="18" charset="0"/>
                <a:ea typeface="Times New Roman" panose="02020603050405020304" pitchFamily="18" charset="0"/>
                <a:cs typeface="+mn-cs"/>
              </a:rPr>
              <a:t>Target: Understand the forces that cause business fluctuations &amp; the Model of the Business Cycle</a:t>
            </a:r>
            <a:r>
              <a:rPr lang="en-US" sz="4000" dirty="0">
                <a:solidFill>
                  <a:prstClr val="black"/>
                </a:solidFill>
                <a:latin typeface="Times New Roman" panose="02020603050405020304" pitchFamily="18" charset="0"/>
                <a:ea typeface="Times New Roman" panose="02020603050405020304" pitchFamily="18" charset="0"/>
                <a:cs typeface="+mn-cs"/>
              </a:rPr>
              <a:t/>
            </a:r>
            <a:br>
              <a:rPr lang="en-US" sz="4000" dirty="0">
                <a:solidFill>
                  <a:prstClr val="black"/>
                </a:solidFill>
                <a:latin typeface="Times New Roman" panose="02020603050405020304" pitchFamily="18" charset="0"/>
                <a:ea typeface="Times New Roman" panose="02020603050405020304" pitchFamily="18" charset="0"/>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4" y="3071698"/>
            <a:ext cx="11762509" cy="3387437"/>
          </a:xfrm>
        </p:spPr>
        <p:txBody>
          <a:bodyPr>
            <a:normAutofit lnSpcReduction="10000"/>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lvl="0" indent="0" algn="ctr">
              <a:buClr>
                <a:srgbClr val="83992A"/>
              </a:buClr>
              <a:buNone/>
            </a:pPr>
            <a:r>
              <a:rPr lang="en-US" sz="3200" i="1" dirty="0" smtClean="0">
                <a:solidFill>
                  <a:prstClr val="black"/>
                </a:solidFill>
              </a:rPr>
              <a:t>1</a:t>
            </a:r>
            <a:r>
              <a:rPr lang="en-US" sz="3200" i="1" dirty="0">
                <a:solidFill>
                  <a:prstClr val="black"/>
                </a:solidFill>
              </a:rPr>
              <a:t>. </a:t>
            </a:r>
            <a:r>
              <a:rPr lang="en-US" sz="3200" i="1" dirty="0" smtClean="0">
                <a:solidFill>
                  <a:prstClr val="black"/>
                </a:solidFill>
              </a:rPr>
              <a:t>Describe </a:t>
            </a:r>
            <a:r>
              <a:rPr lang="en-US" sz="3200" i="1" dirty="0">
                <a:solidFill>
                  <a:prstClr val="black"/>
                </a:solidFill>
              </a:rPr>
              <a:t>business fluctuations in the economy.</a:t>
            </a:r>
          </a:p>
          <a:p>
            <a:pPr marL="0" lvl="0" indent="0" algn="ctr">
              <a:buClr>
                <a:srgbClr val="83992A"/>
              </a:buClr>
              <a:buNone/>
            </a:pPr>
            <a:r>
              <a:rPr lang="en-US" sz="3200" i="1" dirty="0" smtClean="0">
                <a:solidFill>
                  <a:prstClr val="black"/>
                </a:solidFill>
              </a:rPr>
              <a:t>2. Explain </a:t>
            </a:r>
            <a:r>
              <a:rPr lang="en-US" sz="3200" i="1" dirty="0">
                <a:solidFill>
                  <a:prstClr val="black"/>
                </a:solidFill>
              </a:rPr>
              <a:t>the business cycle and </a:t>
            </a:r>
            <a:r>
              <a:rPr lang="en-US" sz="3200" i="1" dirty="0" smtClean="0">
                <a:solidFill>
                  <a:prstClr val="black"/>
                </a:solidFill>
              </a:rPr>
              <a:t>identify the </a:t>
            </a:r>
            <a:r>
              <a:rPr lang="en-US" sz="3200" i="1" dirty="0">
                <a:solidFill>
                  <a:prstClr val="black"/>
                </a:solidFill>
              </a:rPr>
              <a:t>different parts of the business cycle.</a:t>
            </a:r>
          </a:p>
          <a:p>
            <a:pPr marL="0" lvl="0" indent="0" algn="ctr">
              <a:buClr>
                <a:srgbClr val="83992A"/>
              </a:buClr>
              <a:buNone/>
            </a:pPr>
            <a:r>
              <a:rPr lang="en-US" sz="3200" i="1" dirty="0" smtClean="0">
                <a:solidFill>
                  <a:prstClr val="black"/>
                </a:solidFill>
              </a:rPr>
              <a:t>3. Provide examples of </a:t>
            </a:r>
            <a:r>
              <a:rPr lang="en-US" sz="3200" i="1" dirty="0">
                <a:solidFill>
                  <a:prstClr val="black"/>
                </a:solidFill>
              </a:rPr>
              <a:t>past </a:t>
            </a:r>
            <a:r>
              <a:rPr lang="en-US" sz="3200" i="1" dirty="0" smtClean="0">
                <a:solidFill>
                  <a:prstClr val="black"/>
                </a:solidFill>
              </a:rPr>
              <a:t>recessions </a:t>
            </a:r>
            <a:r>
              <a:rPr lang="en-US" sz="3200" i="1" dirty="0">
                <a:solidFill>
                  <a:prstClr val="black"/>
                </a:solidFill>
              </a:rPr>
              <a:t>and expansions in the U.S. economy.</a:t>
            </a:r>
          </a:p>
        </p:txBody>
      </p:sp>
    </p:spTree>
    <p:extLst>
      <p:ext uri="{BB962C8B-B14F-4D97-AF65-F5344CB8AC3E}">
        <p14:creationId xmlns:p14="http://schemas.microsoft.com/office/powerpoint/2010/main" val="3233546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8320272"/>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How have wars generally affected the American economy?</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Why?</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Business activity increases during wars but falls off after.</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War production and fewer workers (less unemployment</a:t>
                      </a:r>
                      <a:r>
                        <a:rPr lang="en-US" sz="4400" dirty="0" smtClean="0">
                          <a:effectLst/>
                          <a:latin typeface="Times New Roman" panose="02020603050405020304" pitchFamily="18" charset="0"/>
                          <a:ea typeface="Times New Roman" panose="02020603050405020304" pitchFamily="18" charset="0"/>
                        </a:rPr>
                        <a:t>).</a:t>
                      </a:r>
                    </a:p>
                    <a:p>
                      <a:pPr marL="0" marR="0">
                        <a:spcBef>
                          <a:spcPts val="0"/>
                        </a:spcBef>
                        <a:spcAft>
                          <a:spcPts val="0"/>
                        </a:spcAft>
                        <a:tabLst>
                          <a:tab pos="4162425" algn="l"/>
                        </a:tabLst>
                      </a:pPr>
                      <a:endParaRPr lang="en-US" sz="4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4721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7299691"/>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was the largest drop in the business cycle historically?</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The stock market crash in October 1929.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People became nervous and sold stocks quickly, causing the value of all stocks to drop by $14 billion in one day.</a:t>
                      </a:r>
                    </a:p>
                  </a:txBody>
                  <a:tcPr marL="68580" marR="68580" marT="0" marB="0"/>
                </a:tc>
              </a:tr>
            </a:tbl>
          </a:graphicData>
        </a:graphic>
      </p:graphicFrame>
    </p:spTree>
    <p:extLst>
      <p:ext uri="{BB962C8B-B14F-4D97-AF65-F5344CB8AC3E}">
        <p14:creationId xmlns:p14="http://schemas.microsoft.com/office/powerpoint/2010/main" val="365295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174" y="370774"/>
            <a:ext cx="4797775" cy="5827257"/>
          </a:xfrm>
          <a:prstGeom prst="rect">
            <a:avLst/>
          </a:prstGeom>
        </p:spPr>
      </p:pic>
      <p:pic>
        <p:nvPicPr>
          <p:cNvPr id="3" name="Picture 2"/>
          <p:cNvPicPr>
            <a:picLocks noChangeAspect="1"/>
          </p:cNvPicPr>
          <p:nvPr/>
        </p:nvPicPr>
        <p:blipFill>
          <a:blip r:embed="rId3"/>
          <a:stretch>
            <a:fillRect/>
          </a:stretch>
        </p:blipFill>
        <p:spPr>
          <a:xfrm>
            <a:off x="6292312" y="962869"/>
            <a:ext cx="5649455" cy="5235162"/>
          </a:xfrm>
          <a:prstGeom prst="rect">
            <a:avLst/>
          </a:prstGeom>
        </p:spPr>
      </p:pic>
    </p:spTree>
    <p:extLst>
      <p:ext uri="{BB962C8B-B14F-4D97-AF65-F5344CB8AC3E}">
        <p14:creationId xmlns:p14="http://schemas.microsoft.com/office/powerpoint/2010/main" val="110104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3123049"/>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Business fluctuations</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Ups and downs in an economy.</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2605975" y="3203387"/>
            <a:ext cx="6647404" cy="3212912"/>
          </a:xfrm>
          <a:prstGeom prst="rect">
            <a:avLst/>
          </a:prstGeom>
        </p:spPr>
      </p:pic>
    </p:spTree>
    <p:extLst>
      <p:ext uri="{BB962C8B-B14F-4D97-AF65-F5344CB8AC3E}">
        <p14:creationId xmlns:p14="http://schemas.microsoft.com/office/powerpoint/2010/main" val="262218009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567" y="202122"/>
            <a:ext cx="7777889" cy="6429723"/>
          </a:xfrm>
          <a:prstGeom prst="rect">
            <a:avLst/>
          </a:prstGeom>
        </p:spPr>
      </p:pic>
    </p:spTree>
    <p:extLst>
      <p:ext uri="{BB962C8B-B14F-4D97-AF65-F5344CB8AC3E}">
        <p14:creationId xmlns:p14="http://schemas.microsoft.com/office/powerpoint/2010/main" val="270521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65423" y="270197"/>
            <a:ext cx="9126930" cy="6388851"/>
          </a:xfrm>
          <a:prstGeom prst="rect">
            <a:avLst/>
          </a:prstGeom>
        </p:spPr>
      </p:pic>
    </p:spTree>
    <p:extLst>
      <p:ext uri="{BB962C8B-B14F-4D97-AF65-F5344CB8AC3E}">
        <p14:creationId xmlns:p14="http://schemas.microsoft.com/office/powerpoint/2010/main" val="316705432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680627"/>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brought about the end of the Great Depression?</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World War II and the increased production as a result of it.</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5291162" y="2371261"/>
            <a:ext cx="6042079" cy="4350814"/>
          </a:xfrm>
          <a:prstGeom prst="rect">
            <a:avLst/>
          </a:prstGeom>
        </p:spPr>
      </p:pic>
    </p:spTree>
    <p:extLst>
      <p:ext uri="{BB962C8B-B14F-4D97-AF65-F5344CB8AC3E}">
        <p14:creationId xmlns:p14="http://schemas.microsoft.com/office/powerpoint/2010/main" val="34121144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0608"/>
            <a:ext cx="12192000" cy="5416868"/>
          </a:xfrm>
          <a:prstGeom prst="rect">
            <a:avLst/>
          </a:prstGeom>
          <a:solidFill>
            <a:srgbClr val="00B0F0"/>
          </a:solidFill>
        </p:spPr>
        <p:txBody>
          <a:bodyPr wrap="square">
            <a:spAutoFit/>
          </a:bodyPr>
          <a:lstStyle/>
          <a:p>
            <a:pPr lvl="0" algn="ctr"/>
            <a:r>
              <a:rPr lang="en-US" sz="3600" dirty="0" smtClean="0"/>
              <a:t>How do wars generally impact the business cycle?</a:t>
            </a:r>
          </a:p>
          <a:p>
            <a:pPr lvl="0" algn="ctr"/>
            <a:r>
              <a:rPr lang="en-US" sz="3600" dirty="0" smtClean="0">
                <a:solidFill>
                  <a:schemeClr val="bg1"/>
                </a:solidFill>
              </a:rPr>
              <a:t>What caused the largest drop in the business cycle in the U.S.?</a:t>
            </a:r>
          </a:p>
          <a:p>
            <a:pPr lvl="0" algn="ctr"/>
            <a:r>
              <a:rPr lang="en-US" sz="3600" dirty="0" smtClean="0"/>
              <a:t>What did the above drop lead to?</a:t>
            </a:r>
          </a:p>
          <a:p>
            <a:pPr lvl="0" algn="ctr"/>
            <a:r>
              <a:rPr lang="en-US" sz="3600" dirty="0" smtClean="0"/>
              <a:t> </a:t>
            </a:r>
            <a:r>
              <a:rPr lang="en-US" sz="3600" dirty="0" smtClean="0">
                <a:solidFill>
                  <a:schemeClr val="bg1"/>
                </a:solidFill>
              </a:rPr>
              <a:t>What brought an end to this drop?</a:t>
            </a:r>
          </a:p>
          <a:p>
            <a:pPr lvl="0" algn="ctr"/>
            <a:endParaRPr lang="en-US" sz="3600" dirty="0">
              <a:solidFill>
                <a:schemeClr val="bg1"/>
              </a:solidFill>
            </a:endParaRPr>
          </a:p>
          <a:p>
            <a:pPr algn="ctr" eaLnBrk="0" fontAlgn="base" hangingPunct="0">
              <a:spcBef>
                <a:spcPct val="0"/>
              </a:spcBef>
              <a:spcAft>
                <a:spcPct val="0"/>
              </a:spcAft>
              <a:defRPr/>
            </a:pPr>
            <a:endParaRPr lang="en-US" sz="1200" dirty="0" smtClean="0">
              <a:solidFill>
                <a:prstClr val="black">
                  <a:lumMod val="85000"/>
                  <a:lumOff val="15000"/>
                </a:prst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prstClr val="black">
                    <a:lumMod val="85000"/>
                    <a:lumOff val="15000"/>
                  </a:prstClr>
                </a:solidFill>
                <a:latin typeface="Bradley Hand ITC TT-Bold" charset="0"/>
                <a:sym typeface="Bradley Hand ITC TT-Bold" charset="0"/>
              </a:rPr>
              <a:t>Are </a:t>
            </a:r>
            <a:r>
              <a:rPr lang="en-US" sz="2400" dirty="0">
                <a:solidFill>
                  <a:prstClr val="black">
                    <a:lumMod val="85000"/>
                    <a:lumOff val="15000"/>
                  </a:prstClr>
                </a:solidFill>
                <a:latin typeface="Bradley Hand ITC TT-Bold" charset="0"/>
                <a:sym typeface="Bradley Hand ITC TT-Bold" charset="0"/>
              </a:rPr>
              <a:t>you on target (</a:t>
            </a:r>
            <a:r>
              <a:rPr lang="en-US" sz="2400" dirty="0">
                <a:solidFill>
                  <a:schemeClr val="bg2"/>
                </a:solidFill>
                <a:latin typeface="Bradley Hand ITC TT-Bold" charset="0"/>
                <a:sym typeface="Bradley Hand ITC TT-Bold" charset="0"/>
              </a:rPr>
              <a:t>white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black</a:t>
            </a:r>
            <a:r>
              <a:rPr lang="en-US" sz="2400" dirty="0">
                <a:solidFill>
                  <a:prstClr val="black">
                    <a:lumMod val="85000"/>
                    <a:lumOff val="15000"/>
                  </a:prstClr>
                </a:solidFill>
                <a:latin typeface="Bradley Hand ITC TT-Bold" charset="0"/>
                <a:sym typeface="Bradley Hand ITC TT-Bold" charset="0"/>
              </a:rPr>
              <a:t>, </a:t>
            </a:r>
            <a:r>
              <a:rPr lang="en-US" sz="2400" dirty="0">
                <a:solidFill>
                  <a:srgbClr val="0070C0"/>
                </a:solidFill>
                <a:latin typeface="Bradley Hand ITC TT-Bold" charset="0"/>
                <a:sym typeface="Bradley Hand ITC TT-Bold" charset="0"/>
              </a:rPr>
              <a:t>blue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a:t>
            </a:r>
            <a:r>
              <a:rPr lang="en-US" sz="2400" dirty="0">
                <a:solidFill>
                  <a:srgbClr val="FF0000"/>
                </a:solidFill>
                <a:latin typeface="Bradley Hand ITC TT-Bold" charset="0"/>
                <a:sym typeface="Bradley Hand ITC TT-Bold" charset="0"/>
              </a:rPr>
              <a:t>red</a:t>
            </a:r>
            <a:r>
              <a:rPr lang="en-US" sz="2400" dirty="0">
                <a:solidFill>
                  <a:srgbClr val="000000"/>
                </a:solidFill>
                <a:latin typeface="Bradley Hand ITC TT-Bold" charset="0"/>
                <a:sym typeface="Bradley Hand ITC TT-Bold" charset="0"/>
              </a:rPr>
              <a:t> </a:t>
            </a:r>
            <a:r>
              <a:rPr lang="en-US" sz="2400" dirty="0">
                <a:solidFill>
                  <a:prstClr val="black">
                    <a:lumMod val="85000"/>
                    <a:lumOff val="15000"/>
                  </a:prstClr>
                </a:solidFill>
                <a:latin typeface="Bradley Hand ITC TT-Bold" charset="0"/>
                <a:sym typeface="Bradley Hand ITC TT-Bold" charset="0"/>
              </a:rPr>
              <a:t>or</a:t>
            </a:r>
            <a:r>
              <a:rPr lang="en-US" sz="2400" dirty="0">
                <a:solidFill>
                  <a:srgbClr val="000000"/>
                </a:solidFill>
                <a:latin typeface="Bradley Hand ITC TT-Bold" charset="0"/>
                <a:sym typeface="Bradley Hand ITC TT-Bold" charset="0"/>
              </a:rPr>
              <a:t> </a:t>
            </a:r>
            <a:r>
              <a:rPr lang="en-US" sz="2400" dirty="0">
                <a:solidFill>
                  <a:srgbClr val="FFFF00"/>
                </a:solidFill>
                <a:latin typeface="Bradley Hand ITC TT-Bold" charset="0"/>
                <a:sym typeface="Bradley Hand ITC TT-Bold" charset="0"/>
              </a:rPr>
              <a:t>yellow</a:t>
            </a:r>
            <a:r>
              <a:rPr lang="en-US" sz="2400" dirty="0">
                <a:solidFill>
                  <a:prstClr val="black">
                    <a:lumMod val="85000"/>
                    <a:lumOff val="15000"/>
                  </a:prstClr>
                </a:solidFill>
                <a:latin typeface="Bradley Hand ITC TT-Bold" charset="0"/>
                <a:sym typeface="Bradley Hand ITC TT-Bold" charset="0"/>
              </a:rPr>
              <a:t>)?</a:t>
            </a:r>
          </a:p>
          <a:p>
            <a:pPr algn="ctr" eaLnBrk="0" fontAlgn="base" hangingPunct="0">
              <a:spcBef>
                <a:spcPct val="0"/>
              </a:spcBef>
              <a:spcAft>
                <a:spcPct val="0"/>
              </a:spcAft>
              <a:defRPr/>
            </a:pPr>
            <a:endParaRPr lang="en-US" sz="1000" dirty="0" smtClean="0">
              <a:solidFill>
                <a:schemeClr val="accent2">
                  <a:lumMod val="75000"/>
                </a:scheme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srgbClr val="C00000"/>
                </a:solidFill>
                <a:latin typeface="Bradley Hand ITC TT-Bold" charset="0"/>
                <a:sym typeface="Bradley Hand ITC TT-Bold" charset="0"/>
              </a:rPr>
              <a:t>Did </a:t>
            </a:r>
            <a:r>
              <a:rPr lang="en-US" sz="2400" dirty="0">
                <a:solidFill>
                  <a:srgbClr val="C00000"/>
                </a:solidFill>
                <a:latin typeface="Bradley Hand ITC TT-Bold" charset="0"/>
                <a:sym typeface="Bradley Hand ITC TT-Bold" charset="0"/>
              </a:rPr>
              <a:t>you hit the bullseye? </a:t>
            </a: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p:txBody>
      </p:sp>
      <p:sp>
        <p:nvSpPr>
          <p:cNvPr id="3" name="Rectangle 2"/>
          <p:cNvSpPr/>
          <p:nvPr/>
        </p:nvSpPr>
        <p:spPr>
          <a:xfrm>
            <a:off x="1752600" y="693084"/>
            <a:ext cx="8610600" cy="461665"/>
          </a:xfrm>
          <a:prstGeom prst="rect">
            <a:avLst/>
          </a:prstGeom>
        </p:spPr>
        <p:txBody>
          <a:bodyPr wrap="square">
            <a:spAutoFit/>
          </a:bodyPr>
          <a:lstStyle/>
          <a:p>
            <a:pPr marL="317500" algn="ctr">
              <a:spcBef>
                <a:spcPts val="2000"/>
              </a:spcBef>
              <a:buSzPct val="46000"/>
              <a:defRPr/>
            </a:pPr>
            <a:r>
              <a:rPr lang="en-US" sz="2400" i="1" kern="0" dirty="0">
                <a:solidFill>
                  <a:prstClr val="black"/>
                </a:solidFill>
                <a:latin typeface="Georgia"/>
                <a:sym typeface="Times" panose="02020603050405020304" pitchFamily="18" charset="0"/>
              </a:rPr>
              <a:t>Discuss at your </a:t>
            </a:r>
            <a:r>
              <a:rPr lang="en-US" sz="2400" i="1" kern="0" dirty="0" smtClean="0">
                <a:solidFill>
                  <a:prstClr val="black"/>
                </a:solidFill>
                <a:latin typeface="Georgia"/>
                <a:sym typeface="Times" panose="02020603050405020304" pitchFamily="18" charset="0"/>
              </a:rPr>
              <a:t>table.</a:t>
            </a:r>
            <a:endParaRPr lang="en-US" sz="2400" i="1" kern="0" dirty="0">
              <a:solidFill>
                <a:prstClr val="black"/>
              </a:solidFill>
              <a:latin typeface="Georgia"/>
              <a:sym typeface="Times"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87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423876"/>
            <a:ext cx="21272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32869"/>
            <a:ext cx="6781800" cy="707886"/>
          </a:xfrm>
          <a:prstGeom prst="rect">
            <a:avLst/>
          </a:prstGeom>
          <a:noFill/>
        </p:spPr>
        <p:txBody>
          <a:bodyPr wrap="square" rtlCol="0">
            <a:spAutoFit/>
          </a:bodyPr>
          <a:lstStyle/>
          <a:p>
            <a:pPr algn="ctr"/>
            <a:r>
              <a:rPr lang="en-US" sz="4000" b="1" u="sng" dirty="0" smtClean="0">
                <a:solidFill>
                  <a:schemeClr val="accent2"/>
                </a:solidFill>
              </a:rPr>
              <a:t>Let’s Review</a:t>
            </a:r>
            <a:endParaRPr lang="en-US" sz="4000" b="1" u="sng" dirty="0">
              <a:solidFill>
                <a:schemeClr val="accent2"/>
              </a:solidFill>
            </a:endParaRPr>
          </a:p>
        </p:txBody>
      </p:sp>
      <p:sp>
        <p:nvSpPr>
          <p:cNvPr id="5" name="Rectangle 4"/>
          <p:cNvSpPr/>
          <p:nvPr/>
        </p:nvSpPr>
        <p:spPr>
          <a:xfrm>
            <a:off x="2409567" y="5108714"/>
            <a:ext cx="7722973" cy="1477328"/>
          </a:xfrm>
          <a:prstGeom prst="rect">
            <a:avLst/>
          </a:prstGeom>
        </p:spPr>
        <p:txBody>
          <a:bodyPr wrap="square">
            <a:spAutoFit/>
          </a:bodyPr>
          <a:lstStyle/>
          <a:p>
            <a:pPr algn="ctr">
              <a:spcBef>
                <a:spcPts val="0"/>
              </a:spcBef>
            </a:pPr>
            <a:r>
              <a:rPr lang="en-US" sz="3000" i="1" dirty="0">
                <a:solidFill>
                  <a:srgbClr val="7030A0"/>
                </a:solidFill>
                <a:latin typeface="Times New Roman" panose="02020603050405020304" pitchFamily="18" charset="0"/>
                <a:ea typeface="Times New Roman" panose="02020603050405020304" pitchFamily="18" charset="0"/>
              </a:rPr>
              <a:t>Learning Target: Understand the forces that cause business fluctuations &amp; the Model of the Business </a:t>
            </a:r>
            <a:r>
              <a:rPr lang="en-US" sz="3000" i="1" dirty="0" smtClean="0">
                <a:solidFill>
                  <a:srgbClr val="7030A0"/>
                </a:solidFill>
                <a:latin typeface="Times New Roman" panose="02020603050405020304" pitchFamily="18" charset="0"/>
                <a:ea typeface="Times New Roman" panose="02020603050405020304" pitchFamily="18" charset="0"/>
              </a:rPr>
              <a:t>Cycle</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45238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19727"/>
            <a:ext cx="10515600" cy="569494"/>
          </a:xfrm>
        </p:spPr>
        <p:txBody>
          <a:bodyPr>
            <a:normAutofit fontScale="90000"/>
          </a:bodyPr>
          <a:lstStyle/>
          <a:p>
            <a:pPr lvl="0" algn="ctr">
              <a:spcBef>
                <a:spcPts val="1000"/>
              </a:spcBef>
            </a:pPr>
            <a:r>
              <a:rPr lang="en-US" u="sng" dirty="0">
                <a:solidFill>
                  <a:schemeClr val="accent5"/>
                </a:solidFill>
              </a:rPr>
              <a:t>ECONOMICS</a:t>
            </a:r>
            <a:br>
              <a:rPr lang="en-US" u="sng" dirty="0">
                <a:solidFill>
                  <a:schemeClr val="accent5"/>
                </a:solidFill>
              </a:rPr>
            </a:br>
            <a:r>
              <a:rPr lang="en-US" sz="4800" dirty="0">
                <a:solidFill>
                  <a:srgbClr val="70AD47">
                    <a:lumMod val="75000"/>
                  </a:srgbClr>
                </a:solidFill>
                <a:latin typeface="Calibri" panose="020F0502020204030204"/>
                <a:ea typeface="+mn-ea"/>
                <a:cs typeface="+mn-cs"/>
              </a:rPr>
              <a:t>Chapter 13.4:  Business Fluctuations</a:t>
            </a:r>
            <a:br>
              <a:rPr lang="en-US" sz="4800" dirty="0">
                <a:solidFill>
                  <a:srgbClr val="70AD47">
                    <a:lumMod val="75000"/>
                  </a:srgbClr>
                </a:solidFill>
                <a:latin typeface="Calibri" panose="020F0502020204030204"/>
                <a:ea typeface="+mn-ea"/>
                <a:cs typeface="+mn-cs"/>
              </a:rPr>
            </a:br>
            <a:r>
              <a:rPr lang="en-US" sz="4800" dirty="0">
                <a:solidFill>
                  <a:srgbClr val="70AD47">
                    <a:lumMod val="75000"/>
                  </a:srgbClr>
                </a:solidFill>
                <a:latin typeface="Calibri" panose="020F0502020204030204"/>
                <a:ea typeface="+mn-ea"/>
                <a:cs typeface="+mn-cs"/>
              </a:rPr>
              <a:t/>
            </a:r>
            <a:br>
              <a:rPr lang="en-US" sz="4800" dirty="0">
                <a:solidFill>
                  <a:srgbClr val="70AD47">
                    <a:lumMod val="75000"/>
                  </a:srgbClr>
                </a:solidFill>
                <a:latin typeface="Calibri" panose="020F0502020204030204"/>
                <a:ea typeface="+mn-ea"/>
                <a:cs typeface="+mn-cs"/>
              </a:rPr>
            </a:br>
            <a:r>
              <a:rPr lang="en-US" sz="4000" i="1" dirty="0" smtClean="0">
                <a:solidFill>
                  <a:srgbClr val="7030A0"/>
                </a:solidFill>
                <a:latin typeface="Times New Roman" panose="02020603050405020304" pitchFamily="18" charset="0"/>
                <a:ea typeface="Times New Roman" panose="02020603050405020304" pitchFamily="18" charset="0"/>
                <a:cs typeface="+mn-cs"/>
              </a:rPr>
              <a:t>Learning </a:t>
            </a:r>
            <a:r>
              <a:rPr lang="en-US" sz="4000" i="1" dirty="0">
                <a:solidFill>
                  <a:srgbClr val="7030A0"/>
                </a:solidFill>
                <a:latin typeface="Times New Roman" panose="02020603050405020304" pitchFamily="18" charset="0"/>
                <a:ea typeface="Times New Roman" panose="02020603050405020304" pitchFamily="18" charset="0"/>
                <a:cs typeface="+mn-cs"/>
              </a:rPr>
              <a:t>Target: Understand the forces that cause business fluctuations &amp; the Model of the Business Cycle</a:t>
            </a:r>
            <a:r>
              <a:rPr lang="en-US" sz="4000" dirty="0">
                <a:solidFill>
                  <a:prstClr val="black"/>
                </a:solidFill>
                <a:latin typeface="Times New Roman" panose="02020603050405020304" pitchFamily="18" charset="0"/>
                <a:ea typeface="Times New Roman" panose="02020603050405020304" pitchFamily="18" charset="0"/>
                <a:cs typeface="+mn-cs"/>
              </a:rPr>
              <a:t/>
            </a:r>
            <a:br>
              <a:rPr lang="en-US" sz="4000" dirty="0">
                <a:solidFill>
                  <a:prstClr val="black"/>
                </a:solidFill>
                <a:latin typeface="Times New Roman" panose="02020603050405020304" pitchFamily="18" charset="0"/>
                <a:ea typeface="Times New Roman" panose="02020603050405020304" pitchFamily="18" charset="0"/>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4" y="3071698"/>
            <a:ext cx="11762509" cy="3387437"/>
          </a:xfrm>
        </p:spPr>
        <p:txBody>
          <a:bodyPr>
            <a:normAutofit lnSpcReduction="10000"/>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lvl="0" indent="0" algn="ctr">
              <a:buClr>
                <a:srgbClr val="83992A"/>
              </a:buClr>
              <a:buNone/>
            </a:pPr>
            <a:r>
              <a:rPr lang="en-US" sz="3200" i="1" dirty="0" smtClean="0">
                <a:solidFill>
                  <a:prstClr val="black"/>
                </a:solidFill>
              </a:rPr>
              <a:t>1</a:t>
            </a:r>
            <a:r>
              <a:rPr lang="en-US" sz="3200" i="1" dirty="0">
                <a:solidFill>
                  <a:prstClr val="black"/>
                </a:solidFill>
              </a:rPr>
              <a:t>. </a:t>
            </a:r>
            <a:r>
              <a:rPr lang="en-US" sz="3200" i="1" dirty="0" smtClean="0">
                <a:solidFill>
                  <a:prstClr val="black"/>
                </a:solidFill>
              </a:rPr>
              <a:t>Describe </a:t>
            </a:r>
            <a:r>
              <a:rPr lang="en-US" sz="3200" i="1" dirty="0">
                <a:solidFill>
                  <a:prstClr val="black"/>
                </a:solidFill>
              </a:rPr>
              <a:t>business fluctuations in the economy.</a:t>
            </a:r>
          </a:p>
          <a:p>
            <a:pPr marL="0" lvl="0" indent="0" algn="ctr">
              <a:buClr>
                <a:srgbClr val="83992A"/>
              </a:buClr>
              <a:buNone/>
            </a:pPr>
            <a:r>
              <a:rPr lang="en-US" sz="3200" i="1" dirty="0" smtClean="0">
                <a:solidFill>
                  <a:prstClr val="black"/>
                </a:solidFill>
              </a:rPr>
              <a:t>2. Explain </a:t>
            </a:r>
            <a:r>
              <a:rPr lang="en-US" sz="3200" i="1" dirty="0">
                <a:solidFill>
                  <a:prstClr val="black"/>
                </a:solidFill>
              </a:rPr>
              <a:t>the business cycle and </a:t>
            </a:r>
            <a:r>
              <a:rPr lang="en-US" sz="3200" i="1" dirty="0" smtClean="0">
                <a:solidFill>
                  <a:prstClr val="black"/>
                </a:solidFill>
              </a:rPr>
              <a:t>identify the </a:t>
            </a:r>
            <a:r>
              <a:rPr lang="en-US" sz="3200" i="1" dirty="0">
                <a:solidFill>
                  <a:prstClr val="black"/>
                </a:solidFill>
              </a:rPr>
              <a:t>different parts of the business cycle.</a:t>
            </a:r>
          </a:p>
          <a:p>
            <a:pPr marL="0" lvl="0" indent="0" algn="ctr">
              <a:buClr>
                <a:srgbClr val="83992A"/>
              </a:buClr>
              <a:buNone/>
            </a:pPr>
            <a:r>
              <a:rPr lang="en-US" sz="3200" i="1" dirty="0" smtClean="0">
                <a:solidFill>
                  <a:prstClr val="black"/>
                </a:solidFill>
              </a:rPr>
              <a:t>3. Provide examples of </a:t>
            </a:r>
            <a:r>
              <a:rPr lang="en-US" sz="3200" i="1" dirty="0">
                <a:solidFill>
                  <a:prstClr val="black"/>
                </a:solidFill>
              </a:rPr>
              <a:t>past </a:t>
            </a:r>
            <a:r>
              <a:rPr lang="en-US" sz="3200" i="1" dirty="0" smtClean="0">
                <a:solidFill>
                  <a:prstClr val="black"/>
                </a:solidFill>
              </a:rPr>
              <a:t>recessions </a:t>
            </a:r>
            <a:r>
              <a:rPr lang="en-US" sz="3200" i="1" dirty="0">
                <a:solidFill>
                  <a:prstClr val="black"/>
                </a:solidFill>
              </a:rPr>
              <a:t>and expansions in the U.S. economy.</a:t>
            </a:r>
          </a:p>
        </p:txBody>
      </p:sp>
    </p:spTree>
    <p:extLst>
      <p:ext uri="{BB962C8B-B14F-4D97-AF65-F5344CB8AC3E}">
        <p14:creationId xmlns:p14="http://schemas.microsoft.com/office/powerpoint/2010/main" val="191954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1860" y="356462"/>
            <a:ext cx="8849426" cy="5861800"/>
          </a:xfrm>
          <a:prstGeom prst="rect">
            <a:avLst/>
          </a:prstGeom>
        </p:spPr>
      </p:pic>
    </p:spTree>
    <p:extLst>
      <p:ext uri="{BB962C8B-B14F-4D97-AF65-F5344CB8AC3E}">
        <p14:creationId xmlns:p14="http://schemas.microsoft.com/office/powerpoint/2010/main" val="1570982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8730388"/>
              </p:ext>
            </p:extLst>
          </p:nvPr>
        </p:nvGraphicFramePr>
        <p:xfrm>
          <a:off x="0" y="877328"/>
          <a:ext cx="12192000" cy="5980672"/>
        </p:xfrm>
        <a:graphic>
          <a:graphicData uri="http://schemas.openxmlformats.org/drawingml/2006/table">
            <a:tbl>
              <a:tblPr firstRow="1" firstCol="1" lastRow="1" lastCol="1" bandRow="1" bandCol="1">
                <a:tableStyleId>{5C22544A-7EE6-4342-B048-85BDC9FD1C3A}</a:tableStyleId>
              </a:tblPr>
              <a:tblGrid>
                <a:gridCol w="4109804"/>
                <a:gridCol w="8082196"/>
              </a:tblGrid>
              <a:tr h="1495168">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2800" dirty="0" smtClean="0">
                          <a:effectLst/>
                          <a:latin typeface="Times New Roman" panose="02020603050405020304" pitchFamily="18" charset="0"/>
                          <a:ea typeface="Times New Roman" panose="02020603050405020304" pitchFamily="18" charset="0"/>
                        </a:rPr>
                        <a:t>Great Depression</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1200">
                          <a:effectLst/>
                          <a:latin typeface="Times New Roman" panose="02020603050405020304" pitchFamily="18" charset="0"/>
                          <a:ea typeface="Times New Roman" panose="02020603050405020304" pitchFamily="18" charset="0"/>
                        </a:rPr>
                        <a:t> </a:t>
                      </a:r>
                    </a:p>
                  </a:txBody>
                  <a:tcPr marL="68580" marR="68580" marT="0" marB="0"/>
                </a:tc>
              </a:tr>
              <a:tr h="1495168">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2800" dirty="0">
                          <a:effectLst/>
                          <a:latin typeface="Times New Roman" panose="02020603050405020304" pitchFamily="18" charset="0"/>
                          <a:ea typeface="Times New Roman" panose="02020603050405020304" pitchFamily="18" charset="0"/>
                        </a:rPr>
                        <a:t>W.W. II</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r>
              <a:tr h="1495168">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2800" dirty="0">
                          <a:effectLst/>
                          <a:latin typeface="Times New Roman" panose="02020603050405020304" pitchFamily="18" charset="0"/>
                          <a:ea typeface="Times New Roman" panose="02020603050405020304" pitchFamily="18" charset="0"/>
                        </a:rPr>
                        <a:t>Tech Boom</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1200">
                          <a:effectLst/>
                          <a:latin typeface="Times New Roman" panose="02020603050405020304" pitchFamily="18" charset="0"/>
                          <a:ea typeface="Times New Roman" panose="02020603050405020304" pitchFamily="18" charset="0"/>
                        </a:rPr>
                        <a:t> </a:t>
                      </a:r>
                    </a:p>
                  </a:txBody>
                  <a:tcPr marL="68580" marR="68580" marT="0" marB="0"/>
                </a:tc>
              </a:tr>
              <a:tr h="1495168">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2800" dirty="0">
                          <a:effectLst/>
                          <a:latin typeface="Times New Roman" panose="02020603050405020304" pitchFamily="18" charset="0"/>
                          <a:ea typeface="Times New Roman" panose="02020603050405020304" pitchFamily="18" charset="0"/>
                        </a:rPr>
                        <a:t>9/11</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1200" dirty="0">
                          <a:effectLst/>
                          <a:latin typeface="Times New Roman" panose="02020603050405020304" pitchFamily="18" charset="0"/>
                          <a:ea typeface="Times New Roman" panose="02020603050405020304" pitchFamily="18" charset="0"/>
                        </a:rPr>
                        <a:t> </a:t>
                      </a:r>
                    </a:p>
                  </a:txBody>
                  <a:tcPr marL="68580" marR="68580" marT="0" marB="0"/>
                </a:tc>
              </a:tr>
            </a:tbl>
          </a:graphicData>
        </a:graphic>
      </p:graphicFrame>
      <p:sp>
        <p:nvSpPr>
          <p:cNvPr id="3" name="TextBox 2"/>
          <p:cNvSpPr txBox="1"/>
          <p:nvPr/>
        </p:nvSpPr>
        <p:spPr>
          <a:xfrm>
            <a:off x="936711" y="180116"/>
            <a:ext cx="10514738" cy="861774"/>
          </a:xfrm>
          <a:prstGeom prst="rect">
            <a:avLst/>
          </a:prstGeom>
          <a:noFill/>
        </p:spPr>
        <p:txBody>
          <a:bodyPr wrap="none" rtlCol="0">
            <a:spAutoFit/>
          </a:bodyPr>
          <a:lstStyle/>
          <a:p>
            <a:pPr algn="ctr"/>
            <a:r>
              <a:rPr lang="en-US" sz="3200" dirty="0" smtClean="0"/>
              <a:t>  </a:t>
            </a:r>
            <a:r>
              <a:rPr lang="en-US" sz="3200" dirty="0"/>
              <a:t>Explain how each event listed affected the nation’s economy</a:t>
            </a:r>
            <a:r>
              <a:rPr lang="en-US" sz="2800" dirty="0"/>
              <a:t>.</a:t>
            </a:r>
          </a:p>
          <a:p>
            <a:r>
              <a:rPr lang="en-US" dirty="0" smtClean="0"/>
              <a:t>                                </a:t>
            </a:r>
            <a:endParaRPr lang="en-US" dirty="0"/>
          </a:p>
        </p:txBody>
      </p:sp>
    </p:spTree>
    <p:extLst>
      <p:ext uri="{BB962C8B-B14F-4D97-AF65-F5344CB8AC3E}">
        <p14:creationId xmlns:p14="http://schemas.microsoft.com/office/powerpoint/2010/main" val="9040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7109639"/>
          </a:xfrm>
          <a:prstGeom prst="rect">
            <a:avLst/>
          </a:prstGeom>
        </p:spPr>
        <p:txBody>
          <a:bodyPr wrap="square">
            <a:spAutoFit/>
          </a:bodyPr>
          <a:lstStyle/>
          <a:p>
            <a:r>
              <a:rPr lang="en-US" sz="2800" b="1" dirty="0" smtClean="0">
                <a:solidFill>
                  <a:srgbClr val="FF0000"/>
                </a:solidFill>
              </a:rPr>
              <a:t>What </a:t>
            </a:r>
            <a:r>
              <a:rPr lang="en-US" sz="2800" b="1" dirty="0">
                <a:solidFill>
                  <a:srgbClr val="FF0000"/>
                </a:solidFill>
              </a:rPr>
              <a:t>was 'The Great </a:t>
            </a:r>
            <a:r>
              <a:rPr lang="en-US" sz="2800" b="1" dirty="0" smtClean="0">
                <a:solidFill>
                  <a:srgbClr val="FF0000"/>
                </a:solidFill>
              </a:rPr>
              <a:t>Recession‘?</a:t>
            </a:r>
            <a:endParaRPr lang="en-US" sz="2800" b="1" dirty="0">
              <a:solidFill>
                <a:srgbClr val="FF0000"/>
              </a:solidFill>
            </a:endParaRPr>
          </a:p>
          <a:p>
            <a:r>
              <a:rPr lang="en-US" sz="2400" dirty="0"/>
              <a:t>The Great Recession is a term that represents the sharp decline in economic activity during the late 2000s, which is considered the most significant downturn since the Great Depression. The term “Great Recession” applies to both the U.S. recession, officially lasting from December 2007 to June 2009, and the ensuing global recession in 2009. The economic slump began when the U.S. housing market went from boom to bust, and large amounts of mortgage-backed securities (MSBs) and derivatives lost significant value.</a:t>
            </a:r>
          </a:p>
          <a:p>
            <a:endParaRPr lang="en-US" sz="1200" dirty="0"/>
          </a:p>
          <a:p>
            <a:r>
              <a:rPr lang="en-US" sz="2800" b="1" dirty="0" smtClean="0">
                <a:solidFill>
                  <a:srgbClr val="FF0000"/>
                </a:solidFill>
              </a:rPr>
              <a:t>BREAKING </a:t>
            </a:r>
            <a:r>
              <a:rPr lang="en-US" sz="2800" b="1" dirty="0">
                <a:solidFill>
                  <a:srgbClr val="FF0000"/>
                </a:solidFill>
              </a:rPr>
              <a:t>DOWN 'The Great Recession'</a:t>
            </a:r>
          </a:p>
          <a:p>
            <a:r>
              <a:rPr lang="en-US" sz="2400" dirty="0"/>
              <a:t>The term "Great Recession" is a play on the term "Great Depression." The latter occurred during the 1930s and featured gross domestic product (GDP) decline of more than 10 percent and an unemployment rate that at one point reached 25 percent. While no explicit criteria exist to differentiate depression from a severe recession, there is near consensus among economists that the late-2000s downturn, during which U.S. GDP declined by 0.3 percent in 2008 and 2.8 percent in 2009, and unemployment briefly touched 10 percent, did not reach depression status. However, the event is unquestionably the worst economic downturn in the intervening years; the term accurately conveyed its severity by invoking such a well-known economic calamity.</a:t>
            </a:r>
          </a:p>
          <a:p>
            <a:endParaRPr lang="en-US" dirty="0"/>
          </a:p>
          <a:p>
            <a:r>
              <a:rPr lang="en-US" dirty="0" smtClean="0"/>
              <a:t>www.investopedia.com/terms/g/great-recession.asp#ixzz5XyprcgRP </a:t>
            </a:r>
            <a:endParaRPr lang="en-US" dirty="0"/>
          </a:p>
        </p:txBody>
      </p:sp>
    </p:spTree>
    <p:extLst>
      <p:ext uri="{BB962C8B-B14F-4D97-AF65-F5344CB8AC3E}">
        <p14:creationId xmlns:p14="http://schemas.microsoft.com/office/powerpoint/2010/main" val="920372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2333" y="0"/>
            <a:ext cx="9688512" cy="6858001"/>
          </a:xfrm>
          <a:prstGeom prst="rect">
            <a:avLst/>
          </a:prstGeom>
        </p:spPr>
      </p:pic>
    </p:spTree>
    <p:extLst>
      <p:ext uri="{BB962C8B-B14F-4D97-AF65-F5344CB8AC3E}">
        <p14:creationId xmlns:p14="http://schemas.microsoft.com/office/powerpoint/2010/main" val="3449414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9767"/>
            <a:ext cx="12192000" cy="5678466"/>
          </a:xfrm>
          <a:prstGeom prst="rect">
            <a:avLst/>
          </a:prstGeom>
        </p:spPr>
      </p:pic>
    </p:spTree>
    <p:extLst>
      <p:ext uri="{BB962C8B-B14F-4D97-AF65-F5344CB8AC3E}">
        <p14:creationId xmlns:p14="http://schemas.microsoft.com/office/powerpoint/2010/main" val="287456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2370322"/>
              </p:ext>
            </p:extLst>
          </p:nvPr>
        </p:nvGraphicFramePr>
        <p:xfrm>
          <a:off x="0" y="0"/>
          <a:ext cx="12192000" cy="335280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What is a Business Cycle?</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Irregular changes in the level of total output measured by real GDP.</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5728885" y="3069100"/>
            <a:ext cx="4321766" cy="3572660"/>
          </a:xfrm>
          <a:prstGeom prst="rect">
            <a:avLst/>
          </a:prstGeom>
        </p:spPr>
      </p:pic>
    </p:spTree>
    <p:extLst>
      <p:ext uri="{BB962C8B-B14F-4D97-AF65-F5344CB8AC3E}">
        <p14:creationId xmlns:p14="http://schemas.microsoft.com/office/powerpoint/2010/main" val="85392148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9767"/>
            <a:ext cx="12192000" cy="5678466"/>
          </a:xfrm>
          <a:prstGeom prst="rect">
            <a:avLst/>
          </a:prstGeom>
        </p:spPr>
      </p:pic>
    </p:spTree>
    <p:extLst>
      <p:ext uri="{BB962C8B-B14F-4D97-AF65-F5344CB8AC3E}">
        <p14:creationId xmlns:p14="http://schemas.microsoft.com/office/powerpoint/2010/main" val="47913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19727"/>
            <a:ext cx="10515600" cy="569494"/>
          </a:xfrm>
        </p:spPr>
        <p:txBody>
          <a:bodyPr>
            <a:normAutofit fontScale="90000"/>
          </a:bodyPr>
          <a:lstStyle/>
          <a:p>
            <a:pPr lvl="0" algn="ctr">
              <a:spcBef>
                <a:spcPts val="1000"/>
              </a:spcBef>
            </a:pPr>
            <a:r>
              <a:rPr lang="en-US" u="sng" dirty="0">
                <a:solidFill>
                  <a:schemeClr val="accent5"/>
                </a:solidFill>
              </a:rPr>
              <a:t>ECONOMICS</a:t>
            </a:r>
            <a:br>
              <a:rPr lang="en-US" u="sng" dirty="0">
                <a:solidFill>
                  <a:schemeClr val="accent5"/>
                </a:solidFill>
              </a:rPr>
            </a:br>
            <a:r>
              <a:rPr lang="en-US" sz="4800" dirty="0">
                <a:solidFill>
                  <a:srgbClr val="70AD47">
                    <a:lumMod val="75000"/>
                  </a:srgbClr>
                </a:solidFill>
                <a:latin typeface="Calibri" panose="020F0502020204030204"/>
                <a:ea typeface="+mn-ea"/>
                <a:cs typeface="+mn-cs"/>
              </a:rPr>
              <a:t>Chapter 13.4:  Business Fluctuations</a:t>
            </a:r>
            <a:br>
              <a:rPr lang="en-US" sz="4800" dirty="0">
                <a:solidFill>
                  <a:srgbClr val="70AD47">
                    <a:lumMod val="75000"/>
                  </a:srgbClr>
                </a:solidFill>
                <a:latin typeface="Calibri" panose="020F0502020204030204"/>
                <a:ea typeface="+mn-ea"/>
                <a:cs typeface="+mn-cs"/>
              </a:rPr>
            </a:br>
            <a:r>
              <a:rPr lang="en-US" sz="4800" dirty="0">
                <a:solidFill>
                  <a:srgbClr val="70AD47">
                    <a:lumMod val="75000"/>
                  </a:srgbClr>
                </a:solidFill>
                <a:latin typeface="Calibri" panose="020F0502020204030204"/>
                <a:ea typeface="+mn-ea"/>
                <a:cs typeface="+mn-cs"/>
              </a:rPr>
              <a:t/>
            </a:r>
            <a:br>
              <a:rPr lang="en-US" sz="4800" dirty="0">
                <a:solidFill>
                  <a:srgbClr val="70AD47">
                    <a:lumMod val="75000"/>
                  </a:srgbClr>
                </a:solidFill>
                <a:latin typeface="Calibri" panose="020F0502020204030204"/>
                <a:ea typeface="+mn-ea"/>
                <a:cs typeface="+mn-cs"/>
              </a:rPr>
            </a:br>
            <a:r>
              <a:rPr lang="en-US" sz="4000" i="1" dirty="0" smtClean="0">
                <a:solidFill>
                  <a:srgbClr val="7030A0"/>
                </a:solidFill>
                <a:latin typeface="Times New Roman" panose="02020603050405020304" pitchFamily="18" charset="0"/>
                <a:ea typeface="Times New Roman" panose="02020603050405020304" pitchFamily="18" charset="0"/>
                <a:cs typeface="+mn-cs"/>
              </a:rPr>
              <a:t>Learning </a:t>
            </a:r>
            <a:r>
              <a:rPr lang="en-US" sz="4000" i="1" dirty="0">
                <a:solidFill>
                  <a:srgbClr val="7030A0"/>
                </a:solidFill>
                <a:latin typeface="Times New Roman" panose="02020603050405020304" pitchFamily="18" charset="0"/>
                <a:ea typeface="Times New Roman" panose="02020603050405020304" pitchFamily="18" charset="0"/>
                <a:cs typeface="+mn-cs"/>
              </a:rPr>
              <a:t>Target: Understand the forces that cause business fluctuations &amp; the Model of the Business Cycle</a:t>
            </a:r>
            <a:r>
              <a:rPr lang="en-US" sz="4000" dirty="0">
                <a:solidFill>
                  <a:prstClr val="black"/>
                </a:solidFill>
                <a:latin typeface="Times New Roman" panose="02020603050405020304" pitchFamily="18" charset="0"/>
                <a:ea typeface="Times New Roman" panose="02020603050405020304" pitchFamily="18" charset="0"/>
                <a:cs typeface="+mn-cs"/>
              </a:rPr>
              <a:t/>
            </a:r>
            <a:br>
              <a:rPr lang="en-US" sz="4000" dirty="0">
                <a:solidFill>
                  <a:prstClr val="black"/>
                </a:solidFill>
                <a:latin typeface="Times New Roman" panose="02020603050405020304" pitchFamily="18" charset="0"/>
                <a:ea typeface="Times New Roman" panose="02020603050405020304" pitchFamily="18" charset="0"/>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4" y="3071698"/>
            <a:ext cx="11762509" cy="3387437"/>
          </a:xfrm>
        </p:spPr>
        <p:txBody>
          <a:bodyPr>
            <a:normAutofit lnSpcReduction="10000"/>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lvl="0" indent="0" algn="ctr">
              <a:buClr>
                <a:srgbClr val="83992A"/>
              </a:buClr>
              <a:buNone/>
            </a:pPr>
            <a:r>
              <a:rPr lang="en-US" sz="3200" i="1" dirty="0" smtClean="0">
                <a:solidFill>
                  <a:prstClr val="black"/>
                </a:solidFill>
              </a:rPr>
              <a:t>1</a:t>
            </a:r>
            <a:r>
              <a:rPr lang="en-US" sz="3200" i="1" dirty="0">
                <a:solidFill>
                  <a:prstClr val="black"/>
                </a:solidFill>
              </a:rPr>
              <a:t>. </a:t>
            </a:r>
            <a:r>
              <a:rPr lang="en-US" sz="3200" i="1" dirty="0" smtClean="0">
                <a:solidFill>
                  <a:prstClr val="black"/>
                </a:solidFill>
              </a:rPr>
              <a:t>Describe </a:t>
            </a:r>
            <a:r>
              <a:rPr lang="en-US" sz="3200" i="1" dirty="0">
                <a:solidFill>
                  <a:prstClr val="black"/>
                </a:solidFill>
              </a:rPr>
              <a:t>business fluctuations in the economy.</a:t>
            </a:r>
          </a:p>
          <a:p>
            <a:pPr marL="0" lvl="0" indent="0" algn="ctr">
              <a:buClr>
                <a:srgbClr val="83992A"/>
              </a:buClr>
              <a:buNone/>
            </a:pPr>
            <a:r>
              <a:rPr lang="en-US" sz="3200" i="1" dirty="0" smtClean="0">
                <a:solidFill>
                  <a:prstClr val="black"/>
                </a:solidFill>
              </a:rPr>
              <a:t>2. Explain </a:t>
            </a:r>
            <a:r>
              <a:rPr lang="en-US" sz="3200" i="1" dirty="0">
                <a:solidFill>
                  <a:prstClr val="black"/>
                </a:solidFill>
              </a:rPr>
              <a:t>the business cycle and </a:t>
            </a:r>
            <a:r>
              <a:rPr lang="en-US" sz="3200" i="1" dirty="0" smtClean="0">
                <a:solidFill>
                  <a:prstClr val="black"/>
                </a:solidFill>
              </a:rPr>
              <a:t>identify the </a:t>
            </a:r>
            <a:r>
              <a:rPr lang="en-US" sz="3200" i="1" dirty="0">
                <a:solidFill>
                  <a:prstClr val="black"/>
                </a:solidFill>
              </a:rPr>
              <a:t>different parts of the business cycle.</a:t>
            </a:r>
          </a:p>
          <a:p>
            <a:pPr marL="0" lvl="0" indent="0" algn="ctr">
              <a:buClr>
                <a:srgbClr val="83992A"/>
              </a:buClr>
              <a:buNone/>
            </a:pPr>
            <a:r>
              <a:rPr lang="en-US" sz="3200" i="1" dirty="0" smtClean="0">
                <a:solidFill>
                  <a:prstClr val="black"/>
                </a:solidFill>
              </a:rPr>
              <a:t>3. Provide examples of </a:t>
            </a:r>
            <a:r>
              <a:rPr lang="en-US" sz="3200" i="1" dirty="0">
                <a:solidFill>
                  <a:prstClr val="black"/>
                </a:solidFill>
              </a:rPr>
              <a:t>past </a:t>
            </a:r>
            <a:r>
              <a:rPr lang="en-US" sz="3200" i="1" dirty="0" smtClean="0">
                <a:solidFill>
                  <a:prstClr val="black"/>
                </a:solidFill>
              </a:rPr>
              <a:t>recessions </a:t>
            </a:r>
            <a:r>
              <a:rPr lang="en-US" sz="3200" i="1" dirty="0">
                <a:solidFill>
                  <a:prstClr val="black"/>
                </a:solidFill>
              </a:rPr>
              <a:t>and expansions in the U.S. economy.</a:t>
            </a:r>
          </a:p>
        </p:txBody>
      </p:sp>
    </p:spTree>
    <p:extLst>
      <p:ext uri="{BB962C8B-B14F-4D97-AF65-F5344CB8AC3E}">
        <p14:creationId xmlns:p14="http://schemas.microsoft.com/office/powerpoint/2010/main" val="2572851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63966" y="0"/>
            <a:ext cx="9688052" cy="6875020"/>
          </a:xfrm>
          <a:prstGeom prst="rect">
            <a:avLst/>
          </a:prstGeom>
          <a:solidFill>
            <a:schemeClr val="accent6">
              <a:lumMod val="40000"/>
              <a:lumOff val="60000"/>
            </a:schemeClr>
          </a:solidFill>
        </p:spPr>
      </p:pic>
    </p:spTree>
    <p:extLst>
      <p:ext uri="{BB962C8B-B14F-4D97-AF65-F5344CB8AC3E}">
        <p14:creationId xmlns:p14="http://schemas.microsoft.com/office/powerpoint/2010/main" val="388367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6903827"/>
              </p:ext>
            </p:extLst>
          </p:nvPr>
        </p:nvGraphicFramePr>
        <p:xfrm>
          <a:off x="0" y="0"/>
          <a:ext cx="12192000" cy="335280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Peak / boom</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A period of prosperity when economic activity is at its highest point</a:t>
                      </a:r>
                      <a:r>
                        <a:rPr lang="en-US" sz="4400" dirty="0" smtClean="0">
                          <a:effectLst/>
                          <a:latin typeface="Times New Roman" panose="02020603050405020304" pitchFamily="18" charset="0"/>
                          <a:ea typeface="Times New Roman" panose="02020603050405020304" pitchFamily="18" charset="0"/>
                        </a:rPr>
                        <a:t>.</a:t>
                      </a:r>
                    </a:p>
                    <a:p>
                      <a:pPr marL="0" marR="0">
                        <a:spcBef>
                          <a:spcPts val="0"/>
                        </a:spcBef>
                        <a:spcAft>
                          <a:spcPts val="0"/>
                        </a:spcAft>
                        <a:tabLst>
                          <a:tab pos="4162425" algn="l"/>
                        </a:tabLst>
                      </a:pPr>
                      <a:endParaRPr lang="en-US" sz="4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5509089" y="3367814"/>
            <a:ext cx="4632990" cy="3490186"/>
          </a:xfrm>
          <a:prstGeom prst="rect">
            <a:avLst/>
          </a:prstGeom>
        </p:spPr>
      </p:pic>
    </p:spTree>
    <p:extLst>
      <p:ext uri="{BB962C8B-B14F-4D97-AF65-F5344CB8AC3E}">
        <p14:creationId xmlns:p14="http://schemas.microsoft.com/office/powerpoint/2010/main" val="229624326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2696708"/>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Contraction</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A point when economic activity is slowing down.</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2921824" y="2872917"/>
            <a:ext cx="5889285" cy="3985083"/>
          </a:xfrm>
          <a:prstGeom prst="rect">
            <a:avLst/>
          </a:prstGeom>
        </p:spPr>
      </p:pic>
    </p:spTree>
    <p:extLst>
      <p:ext uri="{BB962C8B-B14F-4D97-AF65-F5344CB8AC3E}">
        <p14:creationId xmlns:p14="http://schemas.microsoft.com/office/powerpoint/2010/main" val="218014842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9850269"/>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Recession</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A point when the nation’s output (real GDP) declines for at least 6 months.</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3841459" y="3018054"/>
            <a:ext cx="4941585" cy="3722661"/>
          </a:xfrm>
          <a:prstGeom prst="rect">
            <a:avLst/>
          </a:prstGeom>
        </p:spPr>
      </p:pic>
    </p:spTree>
    <p:extLst>
      <p:ext uri="{BB962C8B-B14F-4D97-AF65-F5344CB8AC3E}">
        <p14:creationId xmlns:p14="http://schemas.microsoft.com/office/powerpoint/2010/main" val="949284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0740528"/>
              </p:ext>
            </p:extLst>
          </p:nvPr>
        </p:nvGraphicFramePr>
        <p:xfrm>
          <a:off x="0" y="0"/>
          <a:ext cx="12192000" cy="2682240"/>
        </p:xfrm>
        <a:graphic>
          <a:graphicData uri="http://schemas.openxmlformats.org/drawingml/2006/table">
            <a:tbl>
              <a:tblPr firstRow="1" firstCol="1" lastRow="1" lastCol="1" bandRow="1" bandCol="1">
                <a:tableStyleId>{5C22544A-7EE6-4342-B048-85BDC9FD1C3A}</a:tableStyleId>
              </a:tblPr>
              <a:tblGrid>
                <a:gridCol w="4109804"/>
                <a:gridCol w="8082196"/>
              </a:tblGrid>
              <a:tr h="0">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Depression</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4162425" algn="l"/>
                        </a:tabLst>
                      </a:pPr>
                      <a:r>
                        <a:rPr lang="en-US" sz="4400" dirty="0">
                          <a:effectLst/>
                          <a:latin typeface="Times New Roman" panose="02020603050405020304" pitchFamily="18" charset="0"/>
                          <a:ea typeface="Times New Roman" panose="02020603050405020304" pitchFamily="18" charset="0"/>
                        </a:rPr>
                        <a:t>A major slowdown of economic activity.</a:t>
                      </a: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3293499" y="3053638"/>
            <a:ext cx="6198488" cy="2995936"/>
          </a:xfrm>
          <a:prstGeom prst="rect">
            <a:avLst/>
          </a:prstGeom>
        </p:spPr>
      </p:pic>
    </p:spTree>
    <p:extLst>
      <p:ext uri="{BB962C8B-B14F-4D97-AF65-F5344CB8AC3E}">
        <p14:creationId xmlns:p14="http://schemas.microsoft.com/office/powerpoint/2010/main" val="651600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0608"/>
            <a:ext cx="12192000" cy="5416868"/>
          </a:xfrm>
          <a:prstGeom prst="rect">
            <a:avLst/>
          </a:prstGeom>
          <a:solidFill>
            <a:srgbClr val="00B0F0"/>
          </a:solidFill>
        </p:spPr>
        <p:txBody>
          <a:bodyPr wrap="square">
            <a:spAutoFit/>
          </a:bodyPr>
          <a:lstStyle/>
          <a:p>
            <a:pPr lvl="0" algn="ctr"/>
            <a:r>
              <a:rPr lang="en-US" sz="3600" dirty="0" smtClean="0"/>
              <a:t>How </a:t>
            </a:r>
            <a:r>
              <a:rPr lang="en-US" sz="3600" dirty="0"/>
              <a:t>c</a:t>
            </a:r>
            <a:r>
              <a:rPr lang="en-US" sz="3600" dirty="0" smtClean="0"/>
              <a:t>ould you describe the Business Cycle to someone?</a:t>
            </a:r>
          </a:p>
          <a:p>
            <a:pPr lvl="0" algn="ctr"/>
            <a:r>
              <a:rPr lang="en-US" sz="3600" dirty="0" smtClean="0">
                <a:solidFill>
                  <a:schemeClr val="bg1"/>
                </a:solidFill>
              </a:rPr>
              <a:t>When would the business cycle be at a peak?</a:t>
            </a:r>
          </a:p>
          <a:p>
            <a:pPr lvl="0" algn="ctr"/>
            <a:r>
              <a:rPr lang="en-US" sz="3600" dirty="0" smtClean="0"/>
              <a:t>Economic activity slows during what point of the business cycle?</a:t>
            </a:r>
            <a:endParaRPr lang="en-US" sz="3600" dirty="0"/>
          </a:p>
          <a:p>
            <a:pPr lvl="0" algn="ctr"/>
            <a:r>
              <a:rPr lang="en-US" sz="3600" dirty="0" smtClean="0">
                <a:solidFill>
                  <a:schemeClr val="bg1"/>
                </a:solidFill>
              </a:rPr>
              <a:t>How is a recession similar and different from a depression?</a:t>
            </a:r>
          </a:p>
          <a:p>
            <a:pPr lvl="0" algn="ctr"/>
            <a:endParaRPr lang="en-US" sz="3600" dirty="0">
              <a:solidFill>
                <a:schemeClr val="bg1"/>
              </a:solidFill>
            </a:endParaRPr>
          </a:p>
          <a:p>
            <a:pPr algn="ctr" eaLnBrk="0" fontAlgn="base" hangingPunct="0">
              <a:spcBef>
                <a:spcPct val="0"/>
              </a:spcBef>
              <a:spcAft>
                <a:spcPct val="0"/>
              </a:spcAft>
              <a:defRPr/>
            </a:pPr>
            <a:endParaRPr lang="en-US" sz="1200" dirty="0" smtClean="0">
              <a:solidFill>
                <a:prstClr val="black">
                  <a:lumMod val="85000"/>
                  <a:lumOff val="15000"/>
                </a:prst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prstClr val="black">
                    <a:lumMod val="85000"/>
                    <a:lumOff val="15000"/>
                  </a:prstClr>
                </a:solidFill>
                <a:latin typeface="Bradley Hand ITC TT-Bold" charset="0"/>
                <a:sym typeface="Bradley Hand ITC TT-Bold" charset="0"/>
              </a:rPr>
              <a:t>Are </a:t>
            </a:r>
            <a:r>
              <a:rPr lang="en-US" sz="2400" dirty="0">
                <a:solidFill>
                  <a:prstClr val="black">
                    <a:lumMod val="85000"/>
                    <a:lumOff val="15000"/>
                  </a:prstClr>
                </a:solidFill>
                <a:latin typeface="Bradley Hand ITC TT-Bold" charset="0"/>
                <a:sym typeface="Bradley Hand ITC TT-Bold" charset="0"/>
              </a:rPr>
              <a:t>you on target (</a:t>
            </a:r>
            <a:r>
              <a:rPr lang="en-US" sz="2400" dirty="0">
                <a:solidFill>
                  <a:schemeClr val="bg2"/>
                </a:solidFill>
                <a:latin typeface="Bradley Hand ITC TT-Bold" charset="0"/>
                <a:sym typeface="Bradley Hand ITC TT-Bold" charset="0"/>
              </a:rPr>
              <a:t>white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black</a:t>
            </a:r>
            <a:r>
              <a:rPr lang="en-US" sz="2400" dirty="0">
                <a:solidFill>
                  <a:prstClr val="black">
                    <a:lumMod val="85000"/>
                    <a:lumOff val="15000"/>
                  </a:prstClr>
                </a:solidFill>
                <a:latin typeface="Bradley Hand ITC TT-Bold" charset="0"/>
                <a:sym typeface="Bradley Hand ITC TT-Bold" charset="0"/>
              </a:rPr>
              <a:t>, </a:t>
            </a:r>
            <a:r>
              <a:rPr lang="en-US" sz="2400" dirty="0">
                <a:solidFill>
                  <a:srgbClr val="0070C0"/>
                </a:solidFill>
                <a:latin typeface="Bradley Hand ITC TT-Bold" charset="0"/>
                <a:sym typeface="Bradley Hand ITC TT-Bold" charset="0"/>
              </a:rPr>
              <a:t>blue</a:t>
            </a:r>
            <a:r>
              <a:rPr lang="en-US" sz="2400" dirty="0">
                <a:solidFill>
                  <a:prstClr val="black">
                    <a:lumMod val="85000"/>
                    <a:lumOff val="15000"/>
                  </a:prstClr>
                </a:solidFill>
                <a:latin typeface="Bradley Hand ITC TT-Bold" charset="0"/>
                <a:sym typeface="Bradley Hand ITC TT-Bold" charset="0"/>
              </a:rPr>
              <a:t>,</a:t>
            </a:r>
            <a:r>
              <a:rPr lang="en-US" sz="2400" dirty="0">
                <a:solidFill>
                  <a:srgbClr val="000000"/>
                </a:solidFill>
                <a:latin typeface="Bradley Hand ITC TT-Bold" charset="0"/>
                <a:sym typeface="Bradley Hand ITC TT-Bold" charset="0"/>
              </a:rPr>
              <a:t> </a:t>
            </a:r>
            <a:r>
              <a:rPr lang="en-US" sz="2400" dirty="0">
                <a:solidFill>
                  <a:srgbClr val="FF0000"/>
                </a:solidFill>
                <a:latin typeface="Bradley Hand ITC TT-Bold" charset="0"/>
                <a:sym typeface="Bradley Hand ITC TT-Bold" charset="0"/>
              </a:rPr>
              <a:t>red</a:t>
            </a:r>
            <a:r>
              <a:rPr lang="en-US" sz="2400" dirty="0">
                <a:solidFill>
                  <a:srgbClr val="000000"/>
                </a:solidFill>
                <a:latin typeface="Bradley Hand ITC TT-Bold" charset="0"/>
                <a:sym typeface="Bradley Hand ITC TT-Bold" charset="0"/>
              </a:rPr>
              <a:t> </a:t>
            </a:r>
            <a:r>
              <a:rPr lang="en-US" sz="2400" dirty="0">
                <a:solidFill>
                  <a:prstClr val="black">
                    <a:lumMod val="85000"/>
                    <a:lumOff val="15000"/>
                  </a:prstClr>
                </a:solidFill>
                <a:latin typeface="Bradley Hand ITC TT-Bold" charset="0"/>
                <a:sym typeface="Bradley Hand ITC TT-Bold" charset="0"/>
              </a:rPr>
              <a:t>or</a:t>
            </a:r>
            <a:r>
              <a:rPr lang="en-US" sz="2400" dirty="0">
                <a:solidFill>
                  <a:srgbClr val="000000"/>
                </a:solidFill>
                <a:latin typeface="Bradley Hand ITC TT-Bold" charset="0"/>
                <a:sym typeface="Bradley Hand ITC TT-Bold" charset="0"/>
              </a:rPr>
              <a:t> </a:t>
            </a:r>
            <a:r>
              <a:rPr lang="en-US" sz="2400" dirty="0">
                <a:solidFill>
                  <a:srgbClr val="FFFF00"/>
                </a:solidFill>
                <a:latin typeface="Bradley Hand ITC TT-Bold" charset="0"/>
                <a:sym typeface="Bradley Hand ITC TT-Bold" charset="0"/>
              </a:rPr>
              <a:t>yellow</a:t>
            </a:r>
            <a:r>
              <a:rPr lang="en-US" sz="2400" dirty="0">
                <a:solidFill>
                  <a:prstClr val="black">
                    <a:lumMod val="85000"/>
                    <a:lumOff val="15000"/>
                  </a:prstClr>
                </a:solidFill>
                <a:latin typeface="Bradley Hand ITC TT-Bold" charset="0"/>
                <a:sym typeface="Bradley Hand ITC TT-Bold" charset="0"/>
              </a:rPr>
              <a:t>)?</a:t>
            </a:r>
          </a:p>
          <a:p>
            <a:pPr algn="ctr" eaLnBrk="0" fontAlgn="base" hangingPunct="0">
              <a:spcBef>
                <a:spcPct val="0"/>
              </a:spcBef>
              <a:spcAft>
                <a:spcPct val="0"/>
              </a:spcAft>
              <a:defRPr/>
            </a:pPr>
            <a:endParaRPr lang="en-US" sz="1000" dirty="0" smtClean="0">
              <a:solidFill>
                <a:schemeClr val="accent2">
                  <a:lumMod val="75000"/>
                </a:scheme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srgbClr val="C00000"/>
                </a:solidFill>
                <a:latin typeface="Bradley Hand ITC TT-Bold" charset="0"/>
                <a:sym typeface="Bradley Hand ITC TT-Bold" charset="0"/>
              </a:rPr>
              <a:t>Did </a:t>
            </a:r>
            <a:r>
              <a:rPr lang="en-US" sz="2400" dirty="0">
                <a:solidFill>
                  <a:srgbClr val="C00000"/>
                </a:solidFill>
                <a:latin typeface="Bradley Hand ITC TT-Bold" charset="0"/>
                <a:sym typeface="Bradley Hand ITC TT-Bold" charset="0"/>
              </a:rPr>
              <a:t>you hit the bullseye? </a:t>
            </a: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p:txBody>
      </p:sp>
      <p:sp>
        <p:nvSpPr>
          <p:cNvPr id="3" name="Rectangle 2"/>
          <p:cNvSpPr/>
          <p:nvPr/>
        </p:nvSpPr>
        <p:spPr>
          <a:xfrm>
            <a:off x="1752600" y="693084"/>
            <a:ext cx="8610600" cy="461665"/>
          </a:xfrm>
          <a:prstGeom prst="rect">
            <a:avLst/>
          </a:prstGeom>
        </p:spPr>
        <p:txBody>
          <a:bodyPr wrap="square">
            <a:spAutoFit/>
          </a:bodyPr>
          <a:lstStyle/>
          <a:p>
            <a:pPr marL="317500" algn="ctr">
              <a:spcBef>
                <a:spcPts val="2000"/>
              </a:spcBef>
              <a:buSzPct val="46000"/>
              <a:defRPr/>
            </a:pPr>
            <a:r>
              <a:rPr lang="en-US" sz="2400" i="1" kern="0" dirty="0">
                <a:solidFill>
                  <a:prstClr val="black"/>
                </a:solidFill>
                <a:latin typeface="Georgia"/>
                <a:sym typeface="Times" panose="02020603050405020304" pitchFamily="18" charset="0"/>
              </a:rPr>
              <a:t>Discuss at your </a:t>
            </a:r>
            <a:r>
              <a:rPr lang="en-US" sz="2400" i="1" kern="0" dirty="0" smtClean="0">
                <a:solidFill>
                  <a:prstClr val="black"/>
                </a:solidFill>
                <a:latin typeface="Georgia"/>
                <a:sym typeface="Times" panose="02020603050405020304" pitchFamily="18" charset="0"/>
              </a:rPr>
              <a:t>table.</a:t>
            </a:r>
            <a:endParaRPr lang="en-US" sz="2400" i="1" kern="0" dirty="0">
              <a:solidFill>
                <a:prstClr val="black"/>
              </a:solidFill>
              <a:latin typeface="Georgia"/>
              <a:sym typeface="Times"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87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423876"/>
            <a:ext cx="21272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32869"/>
            <a:ext cx="6781800" cy="707886"/>
          </a:xfrm>
          <a:prstGeom prst="rect">
            <a:avLst/>
          </a:prstGeom>
          <a:noFill/>
        </p:spPr>
        <p:txBody>
          <a:bodyPr wrap="square" rtlCol="0">
            <a:spAutoFit/>
          </a:bodyPr>
          <a:lstStyle/>
          <a:p>
            <a:pPr algn="ctr"/>
            <a:r>
              <a:rPr lang="en-US" sz="4000" b="1" u="sng" dirty="0" smtClean="0">
                <a:solidFill>
                  <a:schemeClr val="accent2"/>
                </a:solidFill>
              </a:rPr>
              <a:t>Let’s Review</a:t>
            </a:r>
            <a:endParaRPr lang="en-US" sz="4000" b="1" u="sng" dirty="0">
              <a:solidFill>
                <a:schemeClr val="accent2"/>
              </a:solidFill>
            </a:endParaRPr>
          </a:p>
        </p:txBody>
      </p:sp>
      <p:sp>
        <p:nvSpPr>
          <p:cNvPr id="5" name="Rectangle 4"/>
          <p:cNvSpPr/>
          <p:nvPr/>
        </p:nvSpPr>
        <p:spPr>
          <a:xfrm>
            <a:off x="2409567" y="5108714"/>
            <a:ext cx="7722973" cy="1477328"/>
          </a:xfrm>
          <a:prstGeom prst="rect">
            <a:avLst/>
          </a:prstGeom>
        </p:spPr>
        <p:txBody>
          <a:bodyPr wrap="square">
            <a:spAutoFit/>
          </a:bodyPr>
          <a:lstStyle/>
          <a:p>
            <a:pPr algn="ctr">
              <a:spcBef>
                <a:spcPts val="0"/>
              </a:spcBef>
            </a:pPr>
            <a:r>
              <a:rPr lang="en-US" sz="3000" i="1" dirty="0">
                <a:solidFill>
                  <a:srgbClr val="7030A0"/>
                </a:solidFill>
                <a:latin typeface="Times New Roman" panose="02020603050405020304" pitchFamily="18" charset="0"/>
                <a:ea typeface="Times New Roman" panose="02020603050405020304" pitchFamily="18" charset="0"/>
              </a:rPr>
              <a:t>Learning Target: Understand the forces that cause business fluctuations &amp; the Model of the Business </a:t>
            </a:r>
            <a:r>
              <a:rPr lang="en-US" sz="3000" i="1" dirty="0" smtClean="0">
                <a:solidFill>
                  <a:srgbClr val="7030A0"/>
                </a:solidFill>
                <a:latin typeface="Times New Roman" panose="02020603050405020304" pitchFamily="18" charset="0"/>
                <a:ea typeface="Times New Roman" panose="02020603050405020304" pitchFamily="18" charset="0"/>
              </a:rPr>
              <a:t>Cycle</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4180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19727"/>
            <a:ext cx="10515600" cy="569494"/>
          </a:xfrm>
        </p:spPr>
        <p:txBody>
          <a:bodyPr>
            <a:normAutofit fontScale="90000"/>
          </a:bodyPr>
          <a:lstStyle/>
          <a:p>
            <a:pPr lvl="0" algn="ctr">
              <a:spcBef>
                <a:spcPts val="1000"/>
              </a:spcBef>
            </a:pPr>
            <a:r>
              <a:rPr lang="en-US" u="sng" dirty="0">
                <a:solidFill>
                  <a:schemeClr val="accent5"/>
                </a:solidFill>
              </a:rPr>
              <a:t>ECONOMICS</a:t>
            </a:r>
            <a:br>
              <a:rPr lang="en-US" u="sng" dirty="0">
                <a:solidFill>
                  <a:schemeClr val="accent5"/>
                </a:solidFill>
              </a:rPr>
            </a:br>
            <a:r>
              <a:rPr lang="en-US" sz="4800" dirty="0">
                <a:solidFill>
                  <a:srgbClr val="70AD47">
                    <a:lumMod val="75000"/>
                  </a:srgbClr>
                </a:solidFill>
                <a:latin typeface="Calibri" panose="020F0502020204030204"/>
                <a:ea typeface="+mn-ea"/>
                <a:cs typeface="+mn-cs"/>
              </a:rPr>
              <a:t>Chapter 13.4:  Business Fluctuations</a:t>
            </a:r>
            <a:br>
              <a:rPr lang="en-US" sz="4800" dirty="0">
                <a:solidFill>
                  <a:srgbClr val="70AD47">
                    <a:lumMod val="75000"/>
                  </a:srgbClr>
                </a:solidFill>
                <a:latin typeface="Calibri" panose="020F0502020204030204"/>
                <a:ea typeface="+mn-ea"/>
                <a:cs typeface="+mn-cs"/>
              </a:rPr>
            </a:br>
            <a:r>
              <a:rPr lang="en-US" sz="4800" dirty="0">
                <a:solidFill>
                  <a:srgbClr val="70AD47">
                    <a:lumMod val="75000"/>
                  </a:srgbClr>
                </a:solidFill>
                <a:latin typeface="Calibri" panose="020F0502020204030204"/>
                <a:ea typeface="+mn-ea"/>
                <a:cs typeface="+mn-cs"/>
              </a:rPr>
              <a:t/>
            </a:r>
            <a:br>
              <a:rPr lang="en-US" sz="4800" dirty="0">
                <a:solidFill>
                  <a:srgbClr val="70AD47">
                    <a:lumMod val="75000"/>
                  </a:srgbClr>
                </a:solidFill>
                <a:latin typeface="Calibri" panose="020F0502020204030204"/>
                <a:ea typeface="+mn-ea"/>
                <a:cs typeface="+mn-cs"/>
              </a:rPr>
            </a:br>
            <a:r>
              <a:rPr lang="en-US" sz="4000" i="1" dirty="0" smtClean="0">
                <a:solidFill>
                  <a:srgbClr val="7030A0"/>
                </a:solidFill>
                <a:latin typeface="Times New Roman" panose="02020603050405020304" pitchFamily="18" charset="0"/>
                <a:ea typeface="Times New Roman" panose="02020603050405020304" pitchFamily="18" charset="0"/>
                <a:cs typeface="+mn-cs"/>
              </a:rPr>
              <a:t>Learning </a:t>
            </a:r>
            <a:r>
              <a:rPr lang="en-US" sz="4000" i="1" dirty="0">
                <a:solidFill>
                  <a:srgbClr val="7030A0"/>
                </a:solidFill>
                <a:latin typeface="Times New Roman" panose="02020603050405020304" pitchFamily="18" charset="0"/>
                <a:ea typeface="Times New Roman" panose="02020603050405020304" pitchFamily="18" charset="0"/>
                <a:cs typeface="+mn-cs"/>
              </a:rPr>
              <a:t>Target: Understand the forces that cause business fluctuations &amp; the Model of the Business Cycle</a:t>
            </a:r>
            <a:r>
              <a:rPr lang="en-US" sz="4000" dirty="0">
                <a:solidFill>
                  <a:prstClr val="black"/>
                </a:solidFill>
                <a:latin typeface="Times New Roman" panose="02020603050405020304" pitchFamily="18" charset="0"/>
                <a:ea typeface="Times New Roman" panose="02020603050405020304" pitchFamily="18" charset="0"/>
                <a:cs typeface="+mn-cs"/>
              </a:rPr>
              <a:t/>
            </a:r>
            <a:br>
              <a:rPr lang="en-US" sz="4000" dirty="0">
                <a:solidFill>
                  <a:prstClr val="black"/>
                </a:solidFill>
                <a:latin typeface="Times New Roman" panose="02020603050405020304" pitchFamily="18" charset="0"/>
                <a:ea typeface="Times New Roman" panose="02020603050405020304" pitchFamily="18" charset="0"/>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4" y="3071698"/>
            <a:ext cx="11762509" cy="3387437"/>
          </a:xfrm>
        </p:spPr>
        <p:txBody>
          <a:bodyPr>
            <a:normAutofit lnSpcReduction="10000"/>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lvl="0" indent="0" algn="ctr">
              <a:buClr>
                <a:srgbClr val="83992A"/>
              </a:buClr>
              <a:buNone/>
            </a:pPr>
            <a:r>
              <a:rPr lang="en-US" sz="3200" i="1" dirty="0" smtClean="0">
                <a:solidFill>
                  <a:prstClr val="black"/>
                </a:solidFill>
              </a:rPr>
              <a:t>1</a:t>
            </a:r>
            <a:r>
              <a:rPr lang="en-US" sz="3200" i="1" dirty="0">
                <a:solidFill>
                  <a:prstClr val="black"/>
                </a:solidFill>
              </a:rPr>
              <a:t>. </a:t>
            </a:r>
            <a:r>
              <a:rPr lang="en-US" sz="3200" i="1" dirty="0" smtClean="0">
                <a:solidFill>
                  <a:prstClr val="black"/>
                </a:solidFill>
              </a:rPr>
              <a:t>Describe </a:t>
            </a:r>
            <a:r>
              <a:rPr lang="en-US" sz="3200" i="1" dirty="0">
                <a:solidFill>
                  <a:prstClr val="black"/>
                </a:solidFill>
              </a:rPr>
              <a:t>business fluctuations in the economy.</a:t>
            </a:r>
          </a:p>
          <a:p>
            <a:pPr marL="0" lvl="0" indent="0" algn="ctr">
              <a:buClr>
                <a:srgbClr val="83992A"/>
              </a:buClr>
              <a:buNone/>
            </a:pPr>
            <a:r>
              <a:rPr lang="en-US" sz="3200" i="1" dirty="0" smtClean="0">
                <a:solidFill>
                  <a:prstClr val="black"/>
                </a:solidFill>
              </a:rPr>
              <a:t>2. Explain </a:t>
            </a:r>
            <a:r>
              <a:rPr lang="en-US" sz="3200" i="1" dirty="0">
                <a:solidFill>
                  <a:prstClr val="black"/>
                </a:solidFill>
              </a:rPr>
              <a:t>the business cycle and </a:t>
            </a:r>
            <a:r>
              <a:rPr lang="en-US" sz="3200" i="1" dirty="0" smtClean="0">
                <a:solidFill>
                  <a:prstClr val="black"/>
                </a:solidFill>
              </a:rPr>
              <a:t>identify the </a:t>
            </a:r>
            <a:r>
              <a:rPr lang="en-US" sz="3200" i="1" dirty="0">
                <a:solidFill>
                  <a:prstClr val="black"/>
                </a:solidFill>
              </a:rPr>
              <a:t>different parts of the business cycle.</a:t>
            </a:r>
          </a:p>
          <a:p>
            <a:pPr marL="0" lvl="0" indent="0" algn="ctr">
              <a:buClr>
                <a:srgbClr val="83992A"/>
              </a:buClr>
              <a:buNone/>
            </a:pPr>
            <a:r>
              <a:rPr lang="en-US" sz="3200" i="1" dirty="0" smtClean="0">
                <a:solidFill>
                  <a:prstClr val="black"/>
                </a:solidFill>
              </a:rPr>
              <a:t>3. Provide examples of </a:t>
            </a:r>
            <a:r>
              <a:rPr lang="en-US" sz="3200" i="1" dirty="0">
                <a:solidFill>
                  <a:prstClr val="black"/>
                </a:solidFill>
              </a:rPr>
              <a:t>past </a:t>
            </a:r>
            <a:r>
              <a:rPr lang="en-US" sz="3200" i="1" dirty="0" smtClean="0">
                <a:solidFill>
                  <a:prstClr val="black"/>
                </a:solidFill>
              </a:rPr>
              <a:t>recessions </a:t>
            </a:r>
            <a:r>
              <a:rPr lang="en-US" sz="3200" i="1" dirty="0">
                <a:solidFill>
                  <a:prstClr val="black"/>
                </a:solidFill>
              </a:rPr>
              <a:t>and expansions in the U.S. economy.</a:t>
            </a:r>
          </a:p>
        </p:txBody>
      </p:sp>
    </p:spTree>
    <p:extLst>
      <p:ext uri="{BB962C8B-B14F-4D97-AF65-F5344CB8AC3E}">
        <p14:creationId xmlns:p14="http://schemas.microsoft.com/office/powerpoint/2010/main" val="64762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885</Words>
  <Application>Microsoft Office PowerPoint</Application>
  <PresentationFormat>Widescreen</PresentationFormat>
  <Paragraphs>193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Bradley Hand ITC TT-Bold</vt:lpstr>
      <vt:lpstr>Calibri</vt:lpstr>
      <vt:lpstr>Calibri Light</vt:lpstr>
      <vt:lpstr>Georgia</vt:lpstr>
      <vt:lpstr>Times</vt:lpstr>
      <vt:lpstr>Times New Roman</vt:lpstr>
      <vt:lpstr>Office Theme</vt:lpstr>
      <vt:lpstr>ECONOMICS Chapter 13.4:  Business Fluctuations  Learning Target: Understand the forces that cause business fluctuations &amp; the Model of the Business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 Chapter 13.4:  Business Fluctuations  Learning Target: Understand the forces that cause business fluctuations &amp; the Model of the Business Cycle </vt:lpstr>
      <vt:lpstr>PowerPoint Presentation</vt:lpstr>
      <vt:lpstr>PowerPoint Presentation</vt:lpstr>
      <vt:lpstr>PowerPoint Presentation</vt:lpstr>
      <vt:lpstr>PowerPoint Presentation</vt:lpstr>
      <vt:lpstr>PowerPoint Presentation</vt:lpstr>
      <vt:lpstr>PowerPoint Presentation</vt:lpstr>
      <vt:lpstr>ECONOMICS Chapter 13.4:  Business Fluctuations  Learning Target: Understand the forces that cause business fluctuations &amp; the Model of the Business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 Chapter 13.4:  Business Fluctuations  Learning Target: Understand the forces that cause business fluctuations &amp; the Model of the Business Cycle </vt:lpstr>
      <vt:lpstr>PowerPoint Presentation</vt:lpstr>
      <vt:lpstr>PowerPoint Presentation</vt:lpstr>
      <vt:lpstr>PowerPoint Presentation</vt:lpstr>
      <vt:lpstr>PowerPoint Presentation</vt:lpstr>
      <vt:lpstr>PowerPoint Presentation</vt:lpstr>
      <vt:lpstr>PowerPoint Presentation</vt:lpstr>
      <vt:lpstr>ECONOMICS Chapter 13.4:  Business Fluctuations  Learning Target: Understand the forces that cause business fluctuations &amp; the Model of the Business Cycle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dc:title>
  <dc:creator>Richard Davis</dc:creator>
  <cp:lastModifiedBy>Richard Davis</cp:lastModifiedBy>
  <cp:revision>60</cp:revision>
  <dcterms:created xsi:type="dcterms:W3CDTF">2015-09-14T18:35:59Z</dcterms:created>
  <dcterms:modified xsi:type="dcterms:W3CDTF">2018-11-26T18:30:08Z</dcterms:modified>
</cp:coreProperties>
</file>