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376" r:id="rId2"/>
    <p:sldId id="361" r:id="rId3"/>
    <p:sldId id="331" r:id="rId4"/>
    <p:sldId id="342" r:id="rId5"/>
    <p:sldId id="364" r:id="rId6"/>
    <p:sldId id="365" r:id="rId7"/>
    <p:sldId id="355" r:id="rId8"/>
    <p:sldId id="377" r:id="rId9"/>
    <p:sldId id="334" r:id="rId10"/>
    <p:sldId id="343" r:id="rId11"/>
    <p:sldId id="366" r:id="rId12"/>
    <p:sldId id="344" r:id="rId13"/>
    <p:sldId id="369" r:id="rId14"/>
    <p:sldId id="371" r:id="rId15"/>
    <p:sldId id="345" r:id="rId16"/>
    <p:sldId id="346" r:id="rId17"/>
    <p:sldId id="373" r:id="rId18"/>
    <p:sldId id="347" r:id="rId19"/>
    <p:sldId id="375" r:id="rId20"/>
    <p:sldId id="352" r:id="rId21"/>
    <p:sldId id="353" r:id="rId22"/>
    <p:sldId id="356" r:id="rId23"/>
    <p:sldId id="378" r:id="rId24"/>
    <p:sldId id="359" r:id="rId25"/>
    <p:sldId id="354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6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7BC3F-622E-4DAA-9237-4EE7314764EC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90B26-4531-4C27-9416-3E226D872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95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4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7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2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3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3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8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4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6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419727"/>
            <a:ext cx="10515600" cy="56949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u="sng" dirty="0">
                <a:solidFill>
                  <a:schemeClr val="accent5"/>
                </a:solidFill>
              </a:rPr>
              <a:t>ECONOMICS</a:t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13.3:  Aggregate Demand and </a:t>
            </a:r>
            <a:r>
              <a:rPr lang="en-US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Supply</a:t>
            </a:r>
            <a:br>
              <a:rPr lang="en-US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Apply the Laws of Supply &amp; Demand</a:t>
            </a: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 </a:t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4" y="3071698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1. Compare </a:t>
            </a:r>
            <a:r>
              <a:rPr lang="en-US" sz="3200" i="1" dirty="0">
                <a:solidFill>
                  <a:prstClr val="black"/>
                </a:solidFill>
              </a:rPr>
              <a:t>and contrast aggregate supply and aggregate demand.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2. Graph </a:t>
            </a:r>
            <a:r>
              <a:rPr lang="en-US" sz="3200" i="1" dirty="0">
                <a:solidFill>
                  <a:prstClr val="black"/>
                </a:solidFill>
              </a:rPr>
              <a:t>aggregate supply and aggregate demand.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3. Explain equilibrium </a:t>
            </a:r>
            <a:r>
              <a:rPr lang="en-US" sz="3200" i="1" dirty="0">
                <a:solidFill>
                  <a:prstClr val="black"/>
                </a:solidFill>
              </a:rPr>
              <a:t>price point and how it is impacted by aggregate supply and demand.</a:t>
            </a:r>
          </a:p>
        </p:txBody>
      </p:sp>
    </p:spTree>
    <p:extLst>
      <p:ext uri="{BB962C8B-B14F-4D97-AF65-F5344CB8AC3E}">
        <p14:creationId xmlns:p14="http://schemas.microsoft.com/office/powerpoint/2010/main" val="212627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725" y="442773"/>
            <a:ext cx="6688728" cy="5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75363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Aggregate supply 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curve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 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upward sloping line graph showing the relationship between aggregate supply and the average of all prices.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 production costs go down, businesses will likely produce more leading to increased profits.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See Figure 13.5, page 349 (read description</a:t>
                      </a: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04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317" y="263473"/>
            <a:ext cx="7693068" cy="576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66786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problem might a company encounter if it increases production of an item?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</a:t>
                      </a:r>
                      <a:r>
                        <a:rPr lang="en-US" sz="4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would the company likely deal with the problem</a:t>
                      </a:r>
                      <a:r>
                        <a:rPr lang="en-US" sz="4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possible oversupply or surplus.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supply could outpace demand.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Reduce </a:t>
                      </a:r>
                      <a:r>
                        <a:rPr lang="en-US" sz="4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production of the item(s).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42282"/>
            <a:ext cx="3918812" cy="206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0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808766"/>
              </p:ext>
            </p:extLst>
          </p:nvPr>
        </p:nvGraphicFramePr>
        <p:xfrm>
          <a:off x="0" y="0"/>
          <a:ext cx="12192000" cy="3200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200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is aggregate demand and supply used to find an equilibrium price level</a:t>
                      </a: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equilibrium price is where the aggregate demand curve crosses the aggregate supply curve.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See graph on page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350.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763791"/>
              </p:ext>
            </p:extLst>
          </p:nvPr>
        </p:nvGraphicFramePr>
        <p:xfrm>
          <a:off x="0" y="3200400"/>
          <a:ext cx="12192000" cy="3657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657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will happen to the equilibrium price level if there is an increase in aggregate demand</a:t>
                      </a: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equilibrium price will increase.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7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271" y="1093051"/>
            <a:ext cx="6812714" cy="505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299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1630"/>
            <a:ext cx="5827363" cy="53179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151" y="954367"/>
            <a:ext cx="4831422" cy="474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28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651227"/>
              </p:ext>
            </p:extLst>
          </p:nvPr>
        </p:nvGraphicFramePr>
        <p:xfrm>
          <a:off x="0" y="-1"/>
          <a:ext cx="12192000" cy="68580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could a story in the media cause the equilibrium price to fall?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Reports of bad economic times 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ahead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(a recession).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demand curve could shift to the left, resulting in less demand and a lower equilibrium price.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29" y="3986131"/>
            <a:ext cx="3519192" cy="263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56" y="660674"/>
            <a:ext cx="6549243" cy="554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56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71491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might high taxes and interest rates hurt aggregate supply?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62425" algn="l"/>
                        </a:tabLst>
                        <a:defRPr/>
                      </a:pP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Higher production costs (taxes, interest rates, etc.) cause producers to produce </a:t>
                      </a:r>
                      <a:r>
                        <a:rPr lang="en-US" sz="4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fewer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goods.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311" y="2993136"/>
            <a:ext cx="6175107" cy="37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2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315899"/>
              </p:ext>
            </p:extLst>
          </p:nvPr>
        </p:nvGraphicFramePr>
        <p:xfrm>
          <a:off x="0" y="0"/>
          <a:ext cx="12192000" cy="3200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200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Aggregates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sum of all the individual parts of the economy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465948"/>
              </p:ext>
            </p:extLst>
          </p:nvPr>
        </p:nvGraphicFramePr>
        <p:xfrm>
          <a:off x="0" y="3200400"/>
          <a:ext cx="12192000" cy="3657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657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Aggregate demand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total of all planned expenditures in the entire economy.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27" y="4521656"/>
            <a:ext cx="3113903" cy="233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502" y="632673"/>
            <a:ext cx="6986005" cy="534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22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824" y="600235"/>
            <a:ext cx="6595693" cy="558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66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0608"/>
            <a:ext cx="12192000" cy="541686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/>
              <a:t>How is Aggregate supply different from what we learned</a:t>
            </a:r>
          </a:p>
          <a:p>
            <a:pPr lvl="0" algn="ctr"/>
            <a:r>
              <a:rPr lang="en-US" sz="3600" dirty="0" smtClean="0"/>
              <a:t>about supply previously?</a:t>
            </a:r>
          </a:p>
          <a:p>
            <a:pPr lvl="0" algn="ctr"/>
            <a:r>
              <a:rPr lang="en-US" sz="3600" dirty="0">
                <a:solidFill>
                  <a:schemeClr val="bg1"/>
                </a:solidFill>
              </a:rPr>
              <a:t>What is equilibrium </a:t>
            </a:r>
            <a:r>
              <a:rPr lang="en-US" sz="3600" dirty="0" smtClean="0">
                <a:solidFill>
                  <a:schemeClr val="bg1"/>
                </a:solidFill>
              </a:rPr>
              <a:t>price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  <a:endParaRPr lang="en-US" sz="3600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3600" dirty="0" smtClean="0"/>
              <a:t>What could cause the equilibrium price to change?</a:t>
            </a:r>
            <a:endParaRPr lang="en-US" sz="3600" dirty="0"/>
          </a:p>
          <a:p>
            <a:pPr lvl="0" algn="ctr"/>
            <a:r>
              <a:rPr lang="en-US" sz="3600" dirty="0">
                <a:solidFill>
                  <a:schemeClr val="bg1"/>
                </a:solidFill>
              </a:rPr>
              <a:t>What could cause </a:t>
            </a:r>
            <a:r>
              <a:rPr lang="en-US" sz="3600" dirty="0" smtClean="0">
                <a:solidFill>
                  <a:schemeClr val="bg1"/>
                </a:solidFill>
              </a:rPr>
              <a:t>aggregate supply to change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you on target (</a:t>
            </a:r>
            <a:r>
              <a:rPr lang="en-US" sz="2400" dirty="0">
                <a:solidFill>
                  <a:schemeClr val="bg2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chemeClr val="accent2">
                  <a:lumMod val="75000"/>
                </a:scheme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</a:t>
            </a: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you hit the bullseye? </a:t>
            </a: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3876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0" y="4423876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2"/>
                </a:solidFill>
              </a:rPr>
              <a:t>Let’s Review</a:t>
            </a:r>
            <a:endParaRPr lang="en-US" sz="4000" b="1" u="sng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9567" y="5108714"/>
            <a:ext cx="77229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Apply the Laws of Supply &amp; Demand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419727"/>
            <a:ext cx="10515600" cy="56949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u="sng" dirty="0">
                <a:solidFill>
                  <a:schemeClr val="accent5"/>
                </a:solidFill>
              </a:rPr>
              <a:t>ECONOMICS</a:t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13.3:  Aggregate Demand and </a:t>
            </a:r>
            <a:r>
              <a:rPr lang="en-US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Supply</a:t>
            </a:r>
            <a:br>
              <a:rPr lang="en-US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Apply the Laws of Supply &amp; Demand</a:t>
            </a: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 </a:t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4" y="3071698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1. Compare </a:t>
            </a:r>
            <a:r>
              <a:rPr lang="en-US" sz="3200" i="1" dirty="0">
                <a:solidFill>
                  <a:prstClr val="black"/>
                </a:solidFill>
              </a:rPr>
              <a:t>and contrast aggregate supply and aggregate demand.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2. Graph </a:t>
            </a:r>
            <a:r>
              <a:rPr lang="en-US" sz="3200" i="1" dirty="0">
                <a:solidFill>
                  <a:prstClr val="black"/>
                </a:solidFill>
              </a:rPr>
              <a:t>aggregate supply and aggregate demand.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3. Explain equilibrium </a:t>
            </a:r>
            <a:r>
              <a:rPr lang="en-US" sz="3200" i="1" dirty="0">
                <a:solidFill>
                  <a:prstClr val="black"/>
                </a:solidFill>
              </a:rPr>
              <a:t>price point and how it is impacted by aggregate supply and demand.</a:t>
            </a:r>
          </a:p>
        </p:txBody>
      </p:sp>
    </p:spTree>
    <p:extLst>
      <p:ext uri="{BB962C8B-B14F-4D97-AF65-F5344CB8AC3E}">
        <p14:creationId xmlns:p14="http://schemas.microsoft.com/office/powerpoint/2010/main" val="351869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250" y="6154368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11" y="6154368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76062" y="6063092"/>
            <a:ext cx="10888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Did you hit the </a:t>
            </a:r>
            <a:r>
              <a:rPr lang="en-US" altLang="en-US" sz="2000" i="1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Learning Target</a:t>
            </a:r>
            <a:r>
              <a:rPr lang="en-US" altLang="en-US" sz="20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  Circle a color.     </a:t>
            </a:r>
            <a:r>
              <a:rPr lang="en-US" altLang="en-US" sz="2000" dirty="0" smtClean="0">
                <a:solidFill>
                  <a:prstClr val="white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    Black    Blue    Red    Yellow </a:t>
            </a:r>
            <a:r>
              <a:rPr lang="en-US" altLang="en-US" sz="20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or    </a:t>
            </a:r>
            <a:r>
              <a:rPr lang="en-US" altLang="en-US" sz="2000" dirty="0" smtClean="0">
                <a:solidFill>
                  <a:prstClr val="white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Bullseye</a:t>
            </a:r>
            <a:endParaRPr lang="en-US" altLang="en-US" sz="2000" dirty="0" smtClean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Proof of Success / Success Criteria</a:t>
            </a:r>
            <a:r>
              <a:rPr lang="en-US" altLang="en-US" sz="3600" u="sng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u="sng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(review your Learning Target(s))</a:t>
            </a:r>
            <a:endParaRPr lang="en-US" altLang="en-US" sz="2000" u="sng" dirty="0">
              <a:solidFill>
                <a:prstClr val="white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1) I now know that…</a:t>
            </a:r>
            <a:endParaRPr lang="en-US" altLang="en-US" sz="3200" dirty="0">
              <a:solidFill>
                <a:prstClr val="white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</a:t>
            </a:r>
            <a:endParaRPr lang="en-US" altLang="en-US" sz="2400" dirty="0">
              <a:solidFill>
                <a:prstClr val="white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</a:t>
            </a:r>
            <a:endParaRPr lang="en-US" altLang="en-US" sz="2400" dirty="0">
              <a:solidFill>
                <a:prstClr val="white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b. </a:t>
            </a:r>
            <a:r>
              <a:rPr lang="en-US" altLang="en-US" sz="24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</a:t>
            </a:r>
            <a:endParaRPr lang="en-US" altLang="en-US" sz="24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cs typeface="Times New Roman" panose="02020603050405020304" pitchFamily="18" charset="0"/>
              </a:rPr>
              <a:t>       </a:t>
            </a:r>
            <a:r>
              <a:rPr lang="en-US" altLang="en-US" sz="24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___________________________________________________________________________</a:t>
            </a:r>
            <a:endParaRPr lang="en-US" altLang="en-US" sz="2400" dirty="0">
              <a:solidFill>
                <a:prstClr val="white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c. </a:t>
            </a:r>
            <a:r>
              <a:rPr lang="en-US" altLang="en-US" sz="24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</a:t>
            </a:r>
            <a:endParaRPr lang="en-US" altLang="en-US" sz="24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</a:t>
            </a:r>
            <a:endParaRPr lang="en-US" altLang="en-US" sz="2400" dirty="0">
              <a:solidFill>
                <a:prstClr val="white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2) ONE word that might summarize today’s topic(s) 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</a:t>
            </a:r>
            <a:endParaRPr lang="en-US" altLang="en-US" sz="2400" dirty="0">
              <a:solidFill>
                <a:prstClr val="white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3) My question is </a:t>
            </a:r>
            <a:r>
              <a:rPr lang="en-US" altLang="en-US" sz="24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     ___________________________________________________________________________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     ___________________________________________________________________________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     ___________________________________________________________________________</a:t>
            </a:r>
            <a:endParaRPr lang="en-US" altLang="en-US" sz="20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4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281" y="1620488"/>
            <a:ext cx="2292458" cy="2192095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The END</a:t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>    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8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15192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Aggregate demand curve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downward sloping line graph showing the inverse relationship between aggregate demand and the average of all prices.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See Figure 13.5, page 348 (read description)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24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6962"/>
            <a:ext cx="6076319" cy="4032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832" y="782684"/>
            <a:ext cx="4922391" cy="407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4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46563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is aggregate demand related to spending?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Inflation causes the purchasing power of cash to go down, and deflation causes it to go up.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When price level goes down, the purchasing power of cash goes up causing people to spend more.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 also makes our goods more attractive to foreigners.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74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73037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would increased competition in the economy likely affect aggregate demand?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 would lower prices and thus increase demand.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37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0608"/>
            <a:ext cx="12192000" cy="541686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/>
              <a:t>What are Aggregates?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</a:rPr>
              <a:t>How does Aggregate demand differ from what we learned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</a:rPr>
              <a:t>about demand previously?</a:t>
            </a:r>
          </a:p>
          <a:p>
            <a:pPr lvl="0" algn="ctr"/>
            <a:r>
              <a:rPr lang="en-US" sz="3600" dirty="0" smtClean="0"/>
              <a:t>How does inflation and deflation relate to aggregate demand?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</a:rPr>
              <a:t>How </a:t>
            </a:r>
            <a:r>
              <a:rPr lang="en-US" sz="3600" dirty="0">
                <a:solidFill>
                  <a:schemeClr val="bg1"/>
                </a:solidFill>
              </a:rPr>
              <a:t>does </a:t>
            </a:r>
            <a:r>
              <a:rPr lang="en-US" sz="3600" dirty="0" smtClean="0">
                <a:solidFill>
                  <a:schemeClr val="bg1"/>
                </a:solidFill>
              </a:rPr>
              <a:t>competition relate </a:t>
            </a:r>
            <a:r>
              <a:rPr lang="en-US" sz="3600" dirty="0">
                <a:solidFill>
                  <a:schemeClr val="bg1"/>
                </a:solidFill>
              </a:rPr>
              <a:t>to aggregate </a:t>
            </a:r>
            <a:r>
              <a:rPr lang="en-US" sz="3600" dirty="0" smtClean="0">
                <a:solidFill>
                  <a:schemeClr val="bg1"/>
                </a:solidFill>
              </a:rPr>
              <a:t>demand?</a:t>
            </a:r>
            <a:endParaRPr lang="en-US" sz="3600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you on target (</a:t>
            </a:r>
            <a:r>
              <a:rPr lang="en-US" sz="2400" dirty="0">
                <a:solidFill>
                  <a:schemeClr val="bg2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chemeClr val="accent2">
                  <a:lumMod val="75000"/>
                </a:scheme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you hit the bullseye? </a:t>
            </a: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3876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0" y="4423876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2"/>
                </a:solidFill>
              </a:rPr>
              <a:t>Let’s Review</a:t>
            </a:r>
            <a:endParaRPr lang="en-US" sz="4000" b="1" u="sng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9567" y="5108714"/>
            <a:ext cx="7722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Apply the Laws of Supply &amp; Demand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2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419727"/>
            <a:ext cx="10515600" cy="56949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u="sng" dirty="0">
                <a:solidFill>
                  <a:schemeClr val="accent5"/>
                </a:solidFill>
              </a:rPr>
              <a:t>ECONOMICS</a:t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13.3:  Aggregate Demand and </a:t>
            </a:r>
            <a:r>
              <a:rPr lang="en-US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Supply</a:t>
            </a:r>
            <a:br>
              <a:rPr lang="en-US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Apply the Laws of Supply &amp; Demand</a:t>
            </a: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 </a:t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4" y="3071698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1. Compare </a:t>
            </a:r>
            <a:r>
              <a:rPr lang="en-US" sz="3200" i="1" dirty="0">
                <a:solidFill>
                  <a:prstClr val="black"/>
                </a:solidFill>
              </a:rPr>
              <a:t>and contrast aggregate supply and aggregate demand.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2. Graph </a:t>
            </a:r>
            <a:r>
              <a:rPr lang="en-US" sz="3200" i="1" dirty="0">
                <a:solidFill>
                  <a:prstClr val="black"/>
                </a:solidFill>
              </a:rPr>
              <a:t>aggregate supply and aggregate demand.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200" i="1" dirty="0" smtClean="0">
                <a:solidFill>
                  <a:prstClr val="black"/>
                </a:solidFill>
              </a:rPr>
              <a:t>3. Explain equilibrium </a:t>
            </a:r>
            <a:r>
              <a:rPr lang="en-US" sz="3200" i="1" dirty="0">
                <a:solidFill>
                  <a:prstClr val="black"/>
                </a:solidFill>
              </a:rPr>
              <a:t>price point and how it is impacted by aggregate supply and demand.</a:t>
            </a:r>
          </a:p>
        </p:txBody>
      </p:sp>
    </p:spTree>
    <p:extLst>
      <p:ext uri="{BB962C8B-B14F-4D97-AF65-F5344CB8AC3E}">
        <p14:creationId xmlns:p14="http://schemas.microsoft.com/office/powerpoint/2010/main" val="16302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43790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Aggregate supply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real domestic output of producers based on the rise and fall of the price level.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4" name="Picture 2" descr="https://sp.yimg.com/xj/th?id=OIP.M4ba928b785f247540bf309258e6ba370o0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95" y="3285452"/>
            <a:ext cx="8251115" cy="280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565</Words>
  <Application>Microsoft Office PowerPoint</Application>
  <PresentationFormat>Widescreen</PresentationFormat>
  <Paragraphs>134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Berlin Sans FB</vt:lpstr>
      <vt:lpstr>Bradley Hand ITC TT-Bold</vt:lpstr>
      <vt:lpstr>Calibri</vt:lpstr>
      <vt:lpstr>Calibri Light</vt:lpstr>
      <vt:lpstr>Georgia</vt:lpstr>
      <vt:lpstr>Times</vt:lpstr>
      <vt:lpstr>Times New Roman</vt:lpstr>
      <vt:lpstr>Wingdings</vt:lpstr>
      <vt:lpstr>Office Theme</vt:lpstr>
      <vt:lpstr>ECONOMICS Chapter 13.3:  Aggregate Demand and Supply  Learning Target: Apply the Laws of Supply &amp; Demand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Chapter 13.3:  Aggregate Demand and Supply  Learning Target: Apply the Laws of Supply &amp; Demand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Chapter 13.3:  Aggregate Demand and Supply  Learning Target: Apply the Laws of Supply &amp; Demand  </vt:lpstr>
      <vt:lpstr>PowerPoint Presentation</vt:lpstr>
      <vt:lpstr>The END       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Richard Davis</dc:creator>
  <cp:lastModifiedBy>Richard Davis</cp:lastModifiedBy>
  <cp:revision>66</cp:revision>
  <cp:lastPrinted>2017-11-08T19:33:27Z</cp:lastPrinted>
  <dcterms:created xsi:type="dcterms:W3CDTF">2015-09-14T18:35:59Z</dcterms:created>
  <dcterms:modified xsi:type="dcterms:W3CDTF">2018-11-08T13:46:07Z</dcterms:modified>
</cp:coreProperties>
</file>