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366" r:id="rId3"/>
    <p:sldId id="391" r:id="rId4"/>
    <p:sldId id="369" r:id="rId5"/>
    <p:sldId id="358" r:id="rId6"/>
    <p:sldId id="343" r:id="rId7"/>
    <p:sldId id="344" r:id="rId8"/>
    <p:sldId id="361" r:id="rId9"/>
    <p:sldId id="385" r:id="rId10"/>
    <p:sldId id="371" r:id="rId11"/>
    <p:sldId id="375" r:id="rId12"/>
    <p:sldId id="376" r:id="rId13"/>
    <p:sldId id="349" r:id="rId14"/>
    <p:sldId id="377" r:id="rId15"/>
    <p:sldId id="362" r:id="rId16"/>
    <p:sldId id="386" r:id="rId17"/>
    <p:sldId id="379" r:id="rId18"/>
    <p:sldId id="351" r:id="rId19"/>
    <p:sldId id="363" r:id="rId20"/>
    <p:sldId id="387" r:id="rId21"/>
    <p:sldId id="352" r:id="rId22"/>
    <p:sldId id="350" r:id="rId23"/>
    <p:sldId id="381" r:id="rId24"/>
    <p:sldId id="383" r:id="rId25"/>
    <p:sldId id="356" r:id="rId26"/>
    <p:sldId id="364" r:id="rId27"/>
    <p:sldId id="388" r:id="rId28"/>
    <p:sldId id="3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94" y="906379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13.2:  Correcting Statistics for Inflation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Inflation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&amp; how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 measure it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2372043"/>
            <a:ext cx="11852562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Explain inflation</a:t>
            </a:r>
            <a:r>
              <a:rPr lang="en-US" sz="3200" i="1" dirty="0">
                <a:solidFill>
                  <a:prstClr val="black"/>
                </a:solidFill>
              </a:rPr>
              <a:t>, purchasing </a:t>
            </a:r>
            <a:r>
              <a:rPr lang="en-US" sz="3200" i="1" dirty="0" smtClean="0">
                <a:solidFill>
                  <a:prstClr val="black"/>
                </a:solidFill>
              </a:rPr>
              <a:t>power </a:t>
            </a:r>
            <a:r>
              <a:rPr lang="en-US" sz="3200" i="1" dirty="0">
                <a:solidFill>
                  <a:prstClr val="black"/>
                </a:solidFill>
              </a:rPr>
              <a:t>and deflation.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Explain </a:t>
            </a:r>
            <a:r>
              <a:rPr lang="en-US" sz="3200" i="1" dirty="0">
                <a:solidFill>
                  <a:prstClr val="black"/>
                </a:solidFill>
              </a:rPr>
              <a:t>how inflation is measured.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Describe </a:t>
            </a:r>
            <a:r>
              <a:rPr lang="en-US" sz="3200" i="1" dirty="0">
                <a:solidFill>
                  <a:prstClr val="black"/>
                </a:solidFill>
              </a:rPr>
              <a:t>the different price indexes and how they impact each other.</a:t>
            </a:r>
          </a:p>
        </p:txBody>
      </p:sp>
    </p:spTree>
    <p:extLst>
      <p:ext uri="{BB962C8B-B14F-4D97-AF65-F5344CB8AC3E}">
        <p14:creationId xmlns:p14="http://schemas.microsoft.com/office/powerpoint/2010/main" val="11564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79137"/>
              </p:ext>
            </p:extLst>
          </p:nvPr>
        </p:nvGraphicFramePr>
        <p:xfrm>
          <a:off x="0" y="0"/>
          <a:ext cx="12192000" cy="3076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768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is the value of the dollar determined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 its purchasing power – the real goods and services it can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buy.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36332"/>
              </p:ext>
            </p:extLst>
          </p:nvPr>
        </p:nvGraphicFramePr>
        <p:xfrm>
          <a:off x="0" y="3076832"/>
          <a:ext cx="12192000" cy="3781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78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does the drop in the dollar’s purchasing power skew GDP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change in dollar value doesn’t represent an increase in output, just a change in price.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9772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can inflation be measured?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government measures inflation in 3 common ways (statistics).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 Consumer Price Index (CPI)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 Producer Price Index (PPI)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 GDP price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deflator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6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0759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Consumer Price Index (CPI)?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measure of the change in price (average) over time of a specific group of goods and services purchased by households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 descr="https://sp.yimg.com/xj/th?id=OIP.M438b8098d6ea5f66ec049ce5e0be766c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" y="4188941"/>
            <a:ext cx="3898134" cy="25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nsumer Index background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59" y="3879469"/>
            <a:ext cx="3842988" cy="28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sumer Price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10" y="193727"/>
            <a:ext cx="6059245" cy="60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525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Market basket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group of goods and services used to compile the Consumer Price Index (CPI).  This includes common items like food, housing, education, recreation, and medical care.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2" name="Picture 4" descr="What is the Consumer Price Index (CPI)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" y="3049030"/>
            <a:ext cx="2743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050" y="1140608"/>
            <a:ext cx="10299700" cy="338554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How is inflation measured?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is CPI?</a:t>
            </a:r>
          </a:p>
          <a:p>
            <a:pPr lvl="0" algn="ctr"/>
            <a:r>
              <a:rPr lang="en-US" sz="3600" dirty="0" smtClean="0"/>
              <a:t>What things are used to measure CPI?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are the things above called? 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" y="460277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41" y="460277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Inflation 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how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measure it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94" y="906379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13.2:  Correcting Statistics for Inflation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Inflation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&amp; how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 measure it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2372043"/>
            <a:ext cx="11852562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Explain inflation</a:t>
            </a:r>
            <a:r>
              <a:rPr lang="en-US" sz="3200" i="1" dirty="0">
                <a:solidFill>
                  <a:prstClr val="black"/>
                </a:solidFill>
              </a:rPr>
              <a:t>, purchasing </a:t>
            </a:r>
            <a:r>
              <a:rPr lang="en-US" sz="3200" i="1" dirty="0" smtClean="0">
                <a:solidFill>
                  <a:prstClr val="black"/>
                </a:solidFill>
              </a:rPr>
              <a:t>power </a:t>
            </a:r>
            <a:r>
              <a:rPr lang="en-US" sz="3200" i="1" dirty="0">
                <a:solidFill>
                  <a:prstClr val="black"/>
                </a:solidFill>
              </a:rPr>
              <a:t>and deflation.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Explain </a:t>
            </a:r>
            <a:r>
              <a:rPr lang="en-US" sz="3200" i="1" dirty="0">
                <a:solidFill>
                  <a:prstClr val="black"/>
                </a:solidFill>
              </a:rPr>
              <a:t>how inflation is measured.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Describe </a:t>
            </a:r>
            <a:r>
              <a:rPr lang="en-US" sz="3200" i="1" dirty="0">
                <a:solidFill>
                  <a:prstClr val="black"/>
                </a:solidFill>
              </a:rPr>
              <a:t>the different price indexes and how they impact each other.</a:t>
            </a:r>
          </a:p>
        </p:txBody>
      </p:sp>
    </p:spTree>
    <p:extLst>
      <p:ext uri="{BB962C8B-B14F-4D97-AF65-F5344CB8AC3E}">
        <p14:creationId xmlns:p14="http://schemas.microsoft.com/office/powerpoint/2010/main" val="827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43579"/>
              </p:ext>
            </p:extLst>
          </p:nvPr>
        </p:nvGraphicFramePr>
        <p:xfrm>
          <a:off x="-1" y="0"/>
          <a:ext cx="12192001" cy="2162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6"/>
              </a:tblGrid>
              <a:tr h="2162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Base year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year used as a point of comparison for other years in a series of statistics.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7594"/>
              </p:ext>
            </p:extLst>
          </p:nvPr>
        </p:nvGraphicFramePr>
        <p:xfrm>
          <a:off x="-1" y="2162432"/>
          <a:ext cx="12192000" cy="4695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695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Producer Price Index (PPI)?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measure of (average) change in the prices producers charge for the goods they sell.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Prices included in the PPIs include mining,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manufacturing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agriculture.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PPIs</a:t>
                      </a:r>
                      <a:r>
                        <a:rPr lang="en-US" sz="3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usually increase before the CPI</a:t>
                      </a:r>
                      <a:r>
                        <a:rPr lang="en-US" sz="3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ducer Price Index August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5" y="780241"/>
            <a:ext cx="7515583" cy="46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050" y="1140608"/>
            <a:ext cx="10299700" cy="338554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What is PPI?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things are used to measure PPI?</a:t>
            </a:r>
          </a:p>
          <a:p>
            <a:pPr lvl="0" algn="ctr"/>
            <a:r>
              <a:rPr lang="en-US" sz="3600" dirty="0" smtClean="0"/>
              <a:t>What is the relationship between CPI and PPI?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Why might a Base Year be important?</a:t>
            </a:r>
            <a:r>
              <a:rPr lang="en-US" sz="3600" dirty="0" smtClean="0"/>
              <a:t> </a:t>
            </a:r>
            <a:endParaRPr lang="en-US" sz="3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" y="460277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41" y="460277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Inflation 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how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measure it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84477"/>
              </p:ext>
            </p:extLst>
          </p:nvPr>
        </p:nvGraphicFramePr>
        <p:xfrm>
          <a:off x="0" y="1"/>
          <a:ext cx="12191999" cy="31756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4"/>
              </a:tblGrid>
              <a:tr h="317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Inflation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prolonged rise in the general price level of final goods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services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3" y="838850"/>
            <a:ext cx="3590346" cy="22379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12200"/>
              </p:ext>
            </p:extLst>
          </p:nvPr>
        </p:nvGraphicFramePr>
        <p:xfrm>
          <a:off x="1" y="3175687"/>
          <a:ext cx="12191999" cy="36823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4"/>
              </a:tblGrid>
              <a:tr h="3682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Purchasing power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real goods and services that money can buy (the value of money).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94" y="906379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13.2:  Correcting Statistics for Inflation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Inflation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&amp; how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 measure it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2372043"/>
            <a:ext cx="11852562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Explain inflation</a:t>
            </a:r>
            <a:r>
              <a:rPr lang="en-US" sz="3200" i="1" dirty="0">
                <a:solidFill>
                  <a:prstClr val="black"/>
                </a:solidFill>
              </a:rPr>
              <a:t>, purchasing </a:t>
            </a:r>
            <a:r>
              <a:rPr lang="en-US" sz="3200" i="1" dirty="0" smtClean="0">
                <a:solidFill>
                  <a:prstClr val="black"/>
                </a:solidFill>
              </a:rPr>
              <a:t>power </a:t>
            </a:r>
            <a:r>
              <a:rPr lang="en-US" sz="3200" i="1" dirty="0">
                <a:solidFill>
                  <a:prstClr val="black"/>
                </a:solidFill>
              </a:rPr>
              <a:t>and deflation.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Explain </a:t>
            </a:r>
            <a:r>
              <a:rPr lang="en-US" sz="3200" i="1" dirty="0">
                <a:solidFill>
                  <a:prstClr val="black"/>
                </a:solidFill>
              </a:rPr>
              <a:t>how inflation is measured.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Describe </a:t>
            </a:r>
            <a:r>
              <a:rPr lang="en-US" sz="3200" i="1" dirty="0">
                <a:solidFill>
                  <a:prstClr val="black"/>
                </a:solidFill>
              </a:rPr>
              <a:t>the different price indexes and how they impact each other.</a:t>
            </a:r>
          </a:p>
        </p:txBody>
      </p:sp>
    </p:spTree>
    <p:extLst>
      <p:ext uri="{BB962C8B-B14F-4D97-AF65-F5344CB8AC3E}">
        <p14:creationId xmlns:p14="http://schemas.microsoft.com/office/powerpoint/2010/main" val="25174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p.yimg.com/xj/th?id=OIP.M1d34be3b8dcb27032e17f3ce422ba11eo0&amp;pid=15.1&amp;P=0&amp;w=322&amp;h=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29" y="903342"/>
            <a:ext cx="8589245" cy="41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p.yimg.com/xj/th?id=OIP.M392bfb850e5359fb46f648747ca7a5f1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68" y="650846"/>
            <a:ext cx="8428884" cy="525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78391"/>
              </p:ext>
            </p:extLst>
          </p:nvPr>
        </p:nvGraphicFramePr>
        <p:xfrm>
          <a:off x="0" y="0"/>
          <a:ext cx="12192000" cy="36081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5373"/>
                <a:gridCol w="8126627"/>
              </a:tblGrid>
              <a:tr h="3608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should consumers care about the producer price index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PPI measures factors that affect the CPI.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an increase in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PPIs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signals the possibility of increased inflation and an increase in the CPI.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00564"/>
              </p:ext>
            </p:extLst>
          </p:nvPr>
        </p:nvGraphicFramePr>
        <p:xfrm>
          <a:off x="0" y="3608173"/>
          <a:ext cx="12192000" cy="32498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76697"/>
                <a:gridCol w="8115303"/>
              </a:tblGrid>
              <a:tr h="3249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GDP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deflator?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price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index that removes the effect of inflation from GDP so the overall economy in one year can be compared to another year.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8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81068"/>
              </p:ext>
            </p:extLst>
          </p:nvPr>
        </p:nvGraphicFramePr>
        <p:xfrm>
          <a:off x="0" y="0"/>
          <a:ext cx="121920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Real GDP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GDP that has been adjusted (by the price deflator) for inflation.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266" name="Picture 2" descr="Sierra Leone and Gambia Lead the World in Real GDP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39113"/>
            <a:ext cx="4090088" cy="27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79200"/>
              </p:ext>
            </p:extLst>
          </p:nvPr>
        </p:nvGraphicFramePr>
        <p:xfrm>
          <a:off x="-1" y="3200400"/>
          <a:ext cx="12192001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does the PPI affect the CPI?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Increases in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PPIs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usually lead to CPI increases.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When the cost of production goes up, consumers will eventually pay more for final products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8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al GDP Sets Record, Highest Gain Since 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1298"/>
            <a:ext cx="5113745" cy="43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o Q Growth in Real GDP Nov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25" y="1607760"/>
            <a:ext cx="5921256" cy="38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16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050" y="1140608"/>
            <a:ext cx="10299700" cy="338554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Why does an increase in PPI matter?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does the GDP Price Deflator do?</a:t>
            </a:r>
          </a:p>
          <a:p>
            <a:pPr lvl="0" algn="ctr"/>
            <a:r>
              <a:rPr lang="en-US" sz="3600" dirty="0" smtClean="0"/>
              <a:t>Why is the </a:t>
            </a:r>
            <a:r>
              <a:rPr lang="en-US" sz="3600" dirty="0"/>
              <a:t>GDP Price Deflator </a:t>
            </a:r>
            <a:r>
              <a:rPr lang="en-US" sz="3600" dirty="0" smtClean="0"/>
              <a:t>used?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is Real GDP?</a:t>
            </a:r>
            <a:r>
              <a:rPr lang="en-US" sz="3600" dirty="0" smtClean="0"/>
              <a:t> </a:t>
            </a:r>
            <a:endParaRPr lang="en-US" sz="3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" y="460277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41" y="460277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Inflation 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how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measure it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94" y="906379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13.2:  Correcting Statistics for Inflation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Inflation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&amp; how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 measure it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2372043"/>
            <a:ext cx="11852562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Explain inflation</a:t>
            </a:r>
            <a:r>
              <a:rPr lang="en-US" sz="3200" i="1" dirty="0">
                <a:solidFill>
                  <a:prstClr val="black"/>
                </a:solidFill>
              </a:rPr>
              <a:t>, purchasing </a:t>
            </a:r>
            <a:r>
              <a:rPr lang="en-US" sz="3200" i="1" dirty="0" smtClean="0">
                <a:solidFill>
                  <a:prstClr val="black"/>
                </a:solidFill>
              </a:rPr>
              <a:t>power </a:t>
            </a:r>
            <a:r>
              <a:rPr lang="en-US" sz="3200" i="1" dirty="0">
                <a:solidFill>
                  <a:prstClr val="black"/>
                </a:solidFill>
              </a:rPr>
              <a:t>and deflation.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Explain </a:t>
            </a:r>
            <a:r>
              <a:rPr lang="en-US" sz="3200" i="1" dirty="0">
                <a:solidFill>
                  <a:prstClr val="black"/>
                </a:solidFill>
              </a:rPr>
              <a:t>how inflation is measured.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Describe </a:t>
            </a:r>
            <a:r>
              <a:rPr lang="en-US" sz="3200" i="1" dirty="0">
                <a:solidFill>
                  <a:prstClr val="black"/>
                </a:solidFill>
              </a:rPr>
              <a:t>the different price indexes and how they impact each other.</a:t>
            </a:r>
          </a:p>
        </p:txBody>
      </p:sp>
    </p:spTree>
    <p:extLst>
      <p:ext uri="{BB962C8B-B14F-4D97-AF65-F5344CB8AC3E}">
        <p14:creationId xmlns:p14="http://schemas.microsoft.com/office/powerpoint/2010/main" val="7694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1493" y="6086175"/>
            <a:ext cx="90789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hit the </a:t>
            </a:r>
            <a:r>
              <a:rPr lang="en-US" altLang="en-US" sz="1700" i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</a:t>
            </a:r>
            <a:r>
              <a:rPr lang="en-US" altLang="en-US" sz="17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Circle a color.     </a:t>
            </a:r>
            <a:r>
              <a:rPr lang="en-US" altLang="en-US" sz="1700" dirty="0" smtClean="0">
                <a:solidFill>
                  <a:prstClr val="white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   Black    Blue    Red    Yellow </a:t>
            </a:r>
            <a:r>
              <a:rPr lang="en-US" altLang="en-US" sz="17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or    </a:t>
            </a:r>
            <a:r>
              <a:rPr lang="en-US" altLang="en-US" sz="1700" dirty="0" smtClean="0">
                <a:solidFill>
                  <a:prstClr val="white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Bullseye</a:t>
            </a:r>
            <a:endParaRPr lang="en-US" altLang="en-US" sz="17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Success / Success Criteria</a:t>
            </a:r>
            <a:r>
              <a:rPr lang="en-US" altLang="en-US" sz="36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(review your Learning Target(s))</a:t>
            </a:r>
            <a:endParaRPr lang="en-US" altLang="en-US" sz="2000" u="sng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 now know that…</a:t>
            </a:r>
            <a:endParaRPr lang="en-US" altLang="en-US" sz="32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b.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c.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ONE word that might summarize today’s topic(s)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My question is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___________________________________________________________________________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___________________________________________________________________________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___________________________________________________________________________</a:t>
            </a:r>
            <a:endParaRPr lang="en-US" altLang="en-US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79384"/>
              </p:ext>
            </p:extLst>
          </p:nvPr>
        </p:nvGraphicFramePr>
        <p:xfrm>
          <a:off x="0" y="1"/>
          <a:ext cx="12191999" cy="31756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4"/>
              </a:tblGrid>
              <a:tr h="317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Real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Real values have been adjusted for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inflation.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Example: Real wages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3" y="838850"/>
            <a:ext cx="3590346" cy="22379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56275"/>
              </p:ext>
            </p:extLst>
          </p:nvPr>
        </p:nvGraphicFramePr>
        <p:xfrm>
          <a:off x="1" y="3175687"/>
          <a:ext cx="12191999" cy="36823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4"/>
              </a:tblGrid>
              <a:tr h="3682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Nominal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values,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not adjusted for inflation.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1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12306"/>
              </p:ext>
            </p:extLst>
          </p:nvPr>
        </p:nvGraphicFramePr>
        <p:xfrm>
          <a:off x="0" y="-2"/>
          <a:ext cx="12192000" cy="3496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496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happens when inflation occurs?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purchasing power of the dollar declines.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948" y="1273394"/>
            <a:ext cx="2604555" cy="21370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1555"/>
              </p:ext>
            </p:extLst>
          </p:nvPr>
        </p:nvGraphicFramePr>
        <p:xfrm>
          <a:off x="0" y="3496962"/>
          <a:ext cx="12192000" cy="3361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61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Deflation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prolonged decline in the general price levels of goods and services.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2" y="4434060"/>
            <a:ext cx="3348681" cy="242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204" y="5469121"/>
            <a:ext cx="2091299" cy="13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187" y="980667"/>
            <a:ext cx="5017443" cy="4115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1" y="288689"/>
            <a:ext cx="4767485" cy="2969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9" y="3601610"/>
            <a:ext cx="4371211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eflation Definition &amp; Example | Investing 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5" y="513542"/>
            <a:ext cx="9202880" cy="50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p.yimg.com/xj/th?id=OIP.M7eef5db9d1c5870dd347ce90ec127982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36" y="278969"/>
            <a:ext cx="8022686" cy="60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700" y="1293714"/>
            <a:ext cx="10299700" cy="317009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Describe an example of the effect of inflation.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Describe Purchasing Power in your own words.</a:t>
            </a:r>
          </a:p>
          <a:p>
            <a:pPr lvl="0" algn="ctr"/>
            <a:r>
              <a:rPr lang="en-US" sz="3600" dirty="0" smtClean="0"/>
              <a:t>Compare and contrast inflation and deflation. </a:t>
            </a:r>
            <a:endParaRPr lang="en-US" sz="3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" y="460277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41" y="460277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Inflation 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how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measure it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94" y="906379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13.2:  Correcting Statistics for Inflation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Inflation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&amp; how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 measure it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2372043"/>
            <a:ext cx="11852562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Explain inflation</a:t>
            </a:r>
            <a:r>
              <a:rPr lang="en-US" sz="3200" i="1" dirty="0">
                <a:solidFill>
                  <a:prstClr val="black"/>
                </a:solidFill>
              </a:rPr>
              <a:t>, purchasing </a:t>
            </a:r>
            <a:r>
              <a:rPr lang="en-US" sz="3200" i="1" dirty="0" smtClean="0">
                <a:solidFill>
                  <a:prstClr val="black"/>
                </a:solidFill>
              </a:rPr>
              <a:t>power </a:t>
            </a:r>
            <a:r>
              <a:rPr lang="en-US" sz="3200" i="1" dirty="0">
                <a:solidFill>
                  <a:prstClr val="black"/>
                </a:solidFill>
              </a:rPr>
              <a:t>and deflation.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Explain </a:t>
            </a:r>
            <a:r>
              <a:rPr lang="en-US" sz="3200" i="1" dirty="0">
                <a:solidFill>
                  <a:prstClr val="black"/>
                </a:solidFill>
              </a:rPr>
              <a:t>how inflation is measured.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Describe </a:t>
            </a:r>
            <a:r>
              <a:rPr lang="en-US" sz="3200" i="1" dirty="0">
                <a:solidFill>
                  <a:prstClr val="black"/>
                </a:solidFill>
              </a:rPr>
              <a:t>the different price indexes and how they impact each other.</a:t>
            </a:r>
          </a:p>
        </p:txBody>
      </p:sp>
    </p:spTree>
    <p:extLst>
      <p:ext uri="{BB962C8B-B14F-4D97-AF65-F5344CB8AC3E}">
        <p14:creationId xmlns:p14="http://schemas.microsoft.com/office/powerpoint/2010/main" val="7675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741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Berlin Sans FB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 ECONOMICS Chapter 13.2:  Correcting Statistics for Inflation Learning Target: Understand Inflation &amp; how to measure it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ECONOMICS Chapter 13.2:  Correcting Statistics for Inflation Learning Target: Understand Inflation &amp; how to measure it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ECONOMICS Chapter 13.2:  Correcting Statistics for Inflation Learning Target: Understand Inflation &amp; how to measure it  </vt:lpstr>
      <vt:lpstr>PowerPoint Presentation</vt:lpstr>
      <vt:lpstr>PowerPoint Presentation</vt:lpstr>
      <vt:lpstr>PowerPoint Presentation</vt:lpstr>
      <vt:lpstr> ECONOMICS Chapter 13.2:  Correcting Statistics for Inflation Learning Target: Understand Inflation &amp; how to measure it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ECONOMICS Chapter 13.2:  Correcting Statistics for Inflation Learning Target: Understand Inflation &amp; how to measure it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64</cp:revision>
  <dcterms:created xsi:type="dcterms:W3CDTF">2015-09-14T18:35:59Z</dcterms:created>
  <dcterms:modified xsi:type="dcterms:W3CDTF">2018-11-08T12:59:30Z</dcterms:modified>
</cp:coreProperties>
</file>