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279" r:id="rId4"/>
    <p:sldId id="284" r:id="rId5"/>
    <p:sldId id="285" r:id="rId6"/>
    <p:sldId id="287" r:id="rId7"/>
    <p:sldId id="290" r:id="rId8"/>
    <p:sldId id="273" r:id="rId9"/>
    <p:sldId id="324" r:id="rId10"/>
    <p:sldId id="291" r:id="rId11"/>
    <p:sldId id="292" r:id="rId12"/>
    <p:sldId id="293" r:id="rId13"/>
    <p:sldId id="274" r:id="rId14"/>
    <p:sldId id="325" r:id="rId15"/>
    <p:sldId id="295" r:id="rId16"/>
    <p:sldId id="297" r:id="rId17"/>
    <p:sldId id="299" r:id="rId18"/>
    <p:sldId id="304" r:id="rId19"/>
    <p:sldId id="306" r:id="rId20"/>
    <p:sldId id="307" r:id="rId21"/>
    <p:sldId id="275" r:id="rId22"/>
    <p:sldId id="326" r:id="rId23"/>
    <p:sldId id="271" r:id="rId24"/>
    <p:sldId id="309" r:id="rId25"/>
    <p:sldId id="312" r:id="rId26"/>
    <p:sldId id="310" r:id="rId27"/>
    <p:sldId id="311" r:id="rId28"/>
    <p:sldId id="313" r:id="rId29"/>
    <p:sldId id="327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203199"/>
            <a:ext cx="8791575" cy="9953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Economics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2" y="1443038"/>
            <a:ext cx="8791576" cy="46910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Ch. 13.1: </a:t>
            </a:r>
            <a:r>
              <a:rPr lang="en-US" sz="3600" dirty="0"/>
              <a:t>National Income Accounting</a:t>
            </a:r>
            <a:endParaRPr lang="en-US" sz="3600" dirty="0" smtClean="0"/>
          </a:p>
          <a:p>
            <a:pPr algn="ctr"/>
            <a:r>
              <a:rPr lang="en-US" sz="2800" dirty="0" smtClean="0"/>
              <a:t>p. 335-340</a:t>
            </a:r>
          </a:p>
          <a:p>
            <a:pPr algn="ctr"/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economists measure the economy’s performance; GDP, NDP, NI, PI, DPI, transfer payments, net exports 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57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70922"/>
              </p:ext>
            </p:extLst>
          </p:nvPr>
        </p:nvGraphicFramePr>
        <p:xfrm>
          <a:off x="1295400" y="88899"/>
          <a:ext cx="9906000" cy="66675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2360"/>
                <a:gridCol w="7373640"/>
              </a:tblGrid>
              <a:tr h="333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Imports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Products bought from other countries (brought in to the U.S.).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Exports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Products sold to other countries (shipped out of the U.S.).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33851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 we compute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GDP?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 the expenditures in 4 categories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GDP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Consumer sector  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Investment sector  +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sector  +/–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Net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exports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13.2, page 338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67785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 we compute Net Exports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difference between a nation’s exports and imports.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Exports – Imports = Net Exports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 be negative.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050" y="963164"/>
            <a:ext cx="10299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List the four categories economists use to derive GDP and two examples of each.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09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474098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3"/>
                </a:solidFill>
              </a:rPr>
              <a:t>Let’s Review</a:t>
            </a:r>
            <a:endParaRPr lang="en-US" sz="4000" b="1" u="sng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108714"/>
            <a:ext cx="524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economists measure the economy’s performance; GDP, NDP, NI, PI, DPI, transfer payments, net exports 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20328"/>
              </p:ext>
            </p:extLst>
          </p:nvPr>
        </p:nvGraphicFramePr>
        <p:xfrm>
          <a:off x="1181100" y="1424829"/>
          <a:ext cx="9740900" cy="28550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35225"/>
                <a:gridCol w="2435225"/>
                <a:gridCol w="2746495"/>
                <a:gridCol w="2123955"/>
              </a:tblGrid>
              <a:tr h="729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Consumer Sector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Investment Sector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Sector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 Exports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379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/>
              <a:t>Ch. 13.1: National Income Accounting</a:t>
            </a:r>
            <a:br>
              <a:rPr lang="en-US" sz="4000" dirty="0"/>
            </a:b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how economists measure the economy’s performance; GDP, NDP, NI, PI, DPI, transfer payments, net exports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852498"/>
            <a:ext cx="11762509" cy="433009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 smtClean="0">
                <a:solidFill>
                  <a:prstClr val="black"/>
                </a:solidFill>
              </a:rPr>
              <a:t>1. Explain </a:t>
            </a:r>
            <a:r>
              <a:rPr lang="en-US" sz="3900" i="1" dirty="0">
                <a:solidFill>
                  <a:prstClr val="black"/>
                </a:solidFill>
              </a:rPr>
              <a:t>how a nation’s economy is </a:t>
            </a:r>
            <a:r>
              <a:rPr lang="en-US" sz="3900" i="1" dirty="0" smtClean="0">
                <a:solidFill>
                  <a:prstClr val="black"/>
                </a:solidFill>
              </a:rPr>
              <a:t>measured using GDP</a:t>
            </a:r>
            <a:r>
              <a:rPr lang="en-US" sz="3900" i="1" dirty="0">
                <a:solidFill>
                  <a:prstClr val="black"/>
                </a:solidFill>
              </a:rPr>
              <a:t>, NDP, NI, PI and DPI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2. Explain what Transfer Payments are and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3. Show how to </a:t>
            </a:r>
            <a:r>
              <a:rPr lang="en-US" sz="3900" i="1" dirty="0" smtClean="0">
                <a:solidFill>
                  <a:prstClr val="black"/>
                </a:solidFill>
              </a:rPr>
              <a:t>calculate Net </a:t>
            </a:r>
            <a:r>
              <a:rPr lang="en-US" sz="3900" i="1" dirty="0">
                <a:solidFill>
                  <a:prstClr val="black"/>
                </a:solidFill>
              </a:rPr>
              <a:t>Exports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28568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Depreciation?</a:t>
                      </a:r>
                      <a:endParaRPr lang="en-US" sz="3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loss of value of a good due to wear and tear or age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72469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Net Domestic Product (NDP)?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value of the nation’s total output (GDP) minus the total value lost through depreciation on equipment.  NDP is a better measure than GDP because it accounts for depreciation.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NDP = GDP –  Depreciation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81537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National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 (NI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income earned by everyone in the economy.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15303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five sources of income make up the national income?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Wages and salaries</a:t>
                      </a: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 of the self-employed</a:t>
                      </a: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Rental income</a:t>
                      </a: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Corporate profits</a:t>
                      </a:r>
                    </a:p>
                    <a:p>
                      <a:pPr marL="742950" marR="0" indent="-7429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Interest on savings and </a:t>
                      </a: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investments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308"/>
              </p:ext>
            </p:extLst>
          </p:nvPr>
        </p:nvGraphicFramePr>
        <p:xfrm>
          <a:off x="1295400" y="88899"/>
          <a:ext cx="9906000" cy="66675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2360"/>
                <a:gridCol w="7373640"/>
              </a:tblGrid>
              <a:tr h="333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Personal Income (PI)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income that individuals receive before paying taxes.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Disposable Personal Income (DPI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 remaining for people to spend or save after all taxes have been paid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4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379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/>
              <a:t>Ch. 13.1: National Income Accounting</a:t>
            </a:r>
            <a:br>
              <a:rPr lang="en-US" sz="4000" dirty="0"/>
            </a:b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how economists measure the economy’s performance; GDP, NDP, NI, PI, DPI, transfer payments, net exports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852498"/>
            <a:ext cx="11762509" cy="433009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 smtClean="0">
                <a:solidFill>
                  <a:prstClr val="black"/>
                </a:solidFill>
              </a:rPr>
              <a:t>1. Explain </a:t>
            </a:r>
            <a:r>
              <a:rPr lang="en-US" sz="3900" i="1" dirty="0">
                <a:solidFill>
                  <a:prstClr val="black"/>
                </a:solidFill>
              </a:rPr>
              <a:t>how a nation’s economy is </a:t>
            </a:r>
            <a:r>
              <a:rPr lang="en-US" sz="3900" i="1" dirty="0" smtClean="0">
                <a:solidFill>
                  <a:prstClr val="black"/>
                </a:solidFill>
              </a:rPr>
              <a:t>measured using GDP</a:t>
            </a:r>
            <a:r>
              <a:rPr lang="en-US" sz="3900" i="1" dirty="0">
                <a:solidFill>
                  <a:prstClr val="black"/>
                </a:solidFill>
              </a:rPr>
              <a:t>, NDP, NI, PI and DPI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2. Explain what Transfer Payments are and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3. Show how to </a:t>
            </a:r>
            <a:r>
              <a:rPr lang="en-US" sz="3900" i="1" dirty="0" smtClean="0">
                <a:solidFill>
                  <a:prstClr val="black"/>
                </a:solidFill>
              </a:rPr>
              <a:t>calculate Net </a:t>
            </a:r>
            <a:r>
              <a:rPr lang="en-US" sz="3900" i="1" dirty="0">
                <a:solidFill>
                  <a:prstClr val="black"/>
                </a:solidFill>
              </a:rPr>
              <a:t>Exports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6592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Transfer payments?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Welfare and other supplementary payments that a state or the federal government makes to individuals.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1293714"/>
            <a:ext cx="10299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What is the difference between GDP and NDP?</a:t>
            </a:r>
          </a:p>
          <a:p>
            <a:pPr lvl="0" algn="ctr"/>
            <a:r>
              <a:rPr lang="en-US" sz="3600" dirty="0" smtClean="0"/>
              <a:t>What are some of the sources of income that make up National Income?</a:t>
            </a:r>
          </a:p>
          <a:p>
            <a:pPr lvl="0" algn="ctr"/>
            <a:r>
              <a:rPr lang="en-US" sz="3600" dirty="0" smtClean="0"/>
              <a:t>What is the difference between PI and DPI?</a:t>
            </a:r>
          </a:p>
          <a:p>
            <a:pPr lvl="0" algn="ctr"/>
            <a:r>
              <a:rPr lang="en-US" sz="3600" dirty="0" smtClean="0"/>
              <a:t>What is a transfer payment?</a:t>
            </a:r>
            <a:endParaRPr lang="en-US" sz="3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09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474098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3"/>
                </a:solidFill>
              </a:rPr>
              <a:t>Let’s Review</a:t>
            </a:r>
            <a:endParaRPr lang="en-US" sz="4000" b="1" u="sng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108714"/>
            <a:ext cx="524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economists measure the economy’s performance; GDP, NDP, NI, PI, DPI, transfer payments, net exports 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379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/>
              <a:t>Ch. 13.1: National Income Accounting</a:t>
            </a:r>
            <a:br>
              <a:rPr lang="en-US" sz="4000" dirty="0"/>
            </a:b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how economists measure the economy’s performance; GDP, NDP, NI, PI, DPI, transfer payments, net exports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852498"/>
            <a:ext cx="11762509" cy="433009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 smtClean="0">
                <a:solidFill>
                  <a:prstClr val="black"/>
                </a:solidFill>
              </a:rPr>
              <a:t>1. Explain </a:t>
            </a:r>
            <a:r>
              <a:rPr lang="en-US" sz="3900" i="1" dirty="0">
                <a:solidFill>
                  <a:prstClr val="black"/>
                </a:solidFill>
              </a:rPr>
              <a:t>how a nation’s economy is </a:t>
            </a:r>
            <a:r>
              <a:rPr lang="en-US" sz="3900" i="1" dirty="0" smtClean="0">
                <a:solidFill>
                  <a:prstClr val="black"/>
                </a:solidFill>
              </a:rPr>
              <a:t>measured using GDP</a:t>
            </a:r>
            <a:r>
              <a:rPr lang="en-US" sz="3900" i="1" dirty="0">
                <a:solidFill>
                  <a:prstClr val="black"/>
                </a:solidFill>
              </a:rPr>
              <a:t>, NDP, NI, PI and DPI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2. Explain what Transfer Payments are and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3. Show how to </a:t>
            </a:r>
            <a:r>
              <a:rPr lang="en-US" sz="3900" i="1" dirty="0" smtClean="0">
                <a:solidFill>
                  <a:prstClr val="black"/>
                </a:solidFill>
              </a:rPr>
              <a:t>calculate Net </a:t>
            </a:r>
            <a:r>
              <a:rPr lang="en-US" sz="3900" i="1" dirty="0">
                <a:solidFill>
                  <a:prstClr val="black"/>
                </a:solidFill>
              </a:rPr>
              <a:t>Exports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56326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13.1, page 336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According to the graph, what is the difference in dollars between gross domestic product and disposable personal income?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en-US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Pair Share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67039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13.1, page 336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According to the graph, what is the difference in dollars between gross domestic product and disposable personal income?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kumimoji="0" lang="en-US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Pair Share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GDP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DPI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 – 10.1 = 3.9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$3.9 trillion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220663"/>
            <a:ext cx="8791575" cy="2387600"/>
          </a:xfrm>
        </p:spPr>
        <p:txBody>
          <a:bodyPr/>
          <a:lstStyle/>
          <a:p>
            <a:pPr algn="ctr"/>
            <a:r>
              <a:rPr lang="en-US" sz="5400" dirty="0" smtClean="0"/>
              <a:t>Economic Concepts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Student Activity 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GDP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916238"/>
            <a:ext cx="10048877" cy="1655762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View the pictures on the following slides.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Answer the questions on the handout with a partner and discuss them at your table.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" y="2219325"/>
            <a:ext cx="29464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0"/>
            <a:ext cx="5105400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24" y="0"/>
            <a:ext cx="6988176" cy="3212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5" y="3619500"/>
            <a:ext cx="6105525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814535"/>
            <a:ext cx="4260850" cy="30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600" cy="3249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45" y="0"/>
            <a:ext cx="4207055" cy="2556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307556"/>
            <a:ext cx="5334000" cy="355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163" y="3512245"/>
            <a:ext cx="4389437" cy="31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4894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379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/>
              <a:t>Ch. 13.1: National Income Accounting</a:t>
            </a:r>
            <a:br>
              <a:rPr lang="en-US" sz="4000" dirty="0"/>
            </a:b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how economists measure the economy’s performance; GDP, NDP, NI, PI, DPI, transfer payments, net exports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852498"/>
            <a:ext cx="11762509" cy="433009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 smtClean="0">
                <a:solidFill>
                  <a:prstClr val="black"/>
                </a:solidFill>
              </a:rPr>
              <a:t>1. Explain </a:t>
            </a:r>
            <a:r>
              <a:rPr lang="en-US" sz="3900" i="1" dirty="0">
                <a:solidFill>
                  <a:prstClr val="black"/>
                </a:solidFill>
              </a:rPr>
              <a:t>how a nation’s economy is </a:t>
            </a:r>
            <a:r>
              <a:rPr lang="en-US" sz="3900" i="1" dirty="0" smtClean="0">
                <a:solidFill>
                  <a:prstClr val="black"/>
                </a:solidFill>
              </a:rPr>
              <a:t>measured using GDP</a:t>
            </a:r>
            <a:r>
              <a:rPr lang="en-US" sz="3900" i="1" dirty="0">
                <a:solidFill>
                  <a:prstClr val="black"/>
                </a:solidFill>
              </a:rPr>
              <a:t>, NDP, NI, PI and DPI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2. Explain what Transfer Payments are and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3. Show how to </a:t>
            </a:r>
            <a:r>
              <a:rPr lang="en-US" sz="3900" i="1" dirty="0" smtClean="0">
                <a:solidFill>
                  <a:prstClr val="black"/>
                </a:solidFill>
              </a:rPr>
              <a:t>calculate Net </a:t>
            </a:r>
            <a:r>
              <a:rPr lang="en-US" sz="3900" i="1" dirty="0">
                <a:solidFill>
                  <a:prstClr val="black"/>
                </a:solidFill>
              </a:rPr>
              <a:t>Exports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12292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 we usually measure the economic performance of a nation?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National Income Accounting.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Deals with the economy’s overall output and income.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measurement of the national economy’s performance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5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1493" y="6086175"/>
            <a:ext cx="90789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hit the </a:t>
            </a:r>
            <a:r>
              <a:rPr kumimoji="0" lang="en-US" altLang="en-US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Circle a color.     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   Black    Blue    Red    Yellow 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    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Bullseye</a:t>
            </a:r>
            <a:endParaRPr kumimoji="0" lang="en-US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300" y="0"/>
            <a:ext cx="101473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Success / Success Criteria</a:t>
            </a:r>
            <a:r>
              <a:rPr lang="en-US" altLang="en-US" sz="36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(review your Learning Target(s))</a:t>
            </a:r>
            <a:endParaRPr lang="en-US" altLang="en-US" sz="2000" u="sng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 now know that…</a:t>
            </a:r>
            <a:endParaRPr lang="en-US" altLang="en-US" sz="32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ONE word that might summarize today’s topic(s) is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My question is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______________________________________________________________</a:t>
            </a:r>
            <a:endParaRPr lang="en-US" altLang="en-US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39005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five major statistics used to measure the nation’s economy?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Gross Domestic Product (GDP)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  Net Domestic Product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  National Income</a:t>
                      </a:r>
                    </a:p>
                    <a:p>
                      <a:pPr marL="742950" marR="0" indent="-7429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4"/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Personal Income</a:t>
                      </a: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Disposable Personal Income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80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79015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GDP and how is it measured?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total dollar value of all final goods and services produced in a nation in a single year.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18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22946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measuring value (unit) used for GDP?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total value of the items produced using the dollar ($).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GDP is expressed in dollar terms.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18454"/>
              </p:ext>
            </p:extLst>
          </p:nvPr>
        </p:nvGraphicFramePr>
        <p:xfrm>
          <a:off x="1244600" y="88900"/>
          <a:ext cx="9969500" cy="666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8594"/>
                <a:gridCol w="7420906"/>
              </a:tblGrid>
              <a:tr h="6667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 we measure GDP?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Only the value of the final good or service is used for measuring GDP.  Parts of a product are not counted, only the final product.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Ex.: We count the cell phone, not any of the parts (battery, etc.)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Used items are NOT counted, only new production.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1293714"/>
            <a:ext cx="10299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What </a:t>
            </a:r>
            <a:r>
              <a:rPr lang="en-US" sz="3600" dirty="0"/>
              <a:t>would happen if a nation counted the sales of used items in its GDP</a:t>
            </a:r>
            <a:r>
              <a:rPr lang="en-US" sz="3600" dirty="0" smtClean="0"/>
              <a:t>?</a:t>
            </a:r>
          </a:p>
          <a:p>
            <a:pPr lvl="0" algn="ctr"/>
            <a:r>
              <a:rPr lang="en-US" sz="3600" dirty="0" smtClean="0"/>
              <a:t>Why </a:t>
            </a:r>
            <a:r>
              <a:rPr lang="en-US" sz="3600" dirty="0"/>
              <a:t>are only new and final goods counted in GDP?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09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474098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3"/>
                </a:solidFill>
              </a:rPr>
              <a:t>Let’s Review</a:t>
            </a:r>
            <a:endParaRPr lang="en-US" sz="4000" b="1" u="sng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108714"/>
            <a:ext cx="524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economists measure the economy’s performance; GDP, NDP, NI, PI, DPI, transfer payments, net exports 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379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/>
              <a:t>Ch. 13.1: National Income Accounting</a:t>
            </a:r>
            <a:br>
              <a:rPr lang="en-US" sz="4000" dirty="0"/>
            </a:b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how economists measure the economy’s performance; GDP, NDP, NI, PI, DPI, transfer payments, net exports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852498"/>
            <a:ext cx="11762509" cy="433009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 smtClean="0">
                <a:solidFill>
                  <a:prstClr val="black"/>
                </a:solidFill>
              </a:rPr>
              <a:t>1. Explain </a:t>
            </a:r>
            <a:r>
              <a:rPr lang="en-US" sz="3900" i="1" dirty="0">
                <a:solidFill>
                  <a:prstClr val="black"/>
                </a:solidFill>
              </a:rPr>
              <a:t>how a nation’s economy is </a:t>
            </a:r>
            <a:r>
              <a:rPr lang="en-US" sz="3900" i="1" dirty="0" smtClean="0">
                <a:solidFill>
                  <a:prstClr val="black"/>
                </a:solidFill>
              </a:rPr>
              <a:t>measured using GDP</a:t>
            </a:r>
            <a:r>
              <a:rPr lang="en-US" sz="3900" i="1" dirty="0">
                <a:solidFill>
                  <a:prstClr val="black"/>
                </a:solidFill>
              </a:rPr>
              <a:t>, NDP, NI, PI and DPI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2. Explain what Transfer Payments are and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900" i="1" dirty="0">
                <a:solidFill>
                  <a:prstClr val="black"/>
                </a:solidFill>
              </a:rPr>
              <a:t>3. Show how to </a:t>
            </a:r>
            <a:r>
              <a:rPr lang="en-US" sz="3900" i="1" dirty="0" smtClean="0">
                <a:solidFill>
                  <a:prstClr val="black"/>
                </a:solidFill>
              </a:rPr>
              <a:t>calculate Net </a:t>
            </a:r>
            <a:r>
              <a:rPr lang="en-US" sz="3900" i="1" dirty="0">
                <a:solidFill>
                  <a:prstClr val="black"/>
                </a:solidFill>
              </a:rPr>
              <a:t>Exports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1496</TotalTime>
  <Words>818</Words>
  <Application>Microsoft Office PowerPoint</Application>
  <PresentationFormat>Widescreen</PresentationFormat>
  <Paragraphs>226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Berlin Sans FB</vt:lpstr>
      <vt:lpstr>Bradley Hand ITC TT-Bold</vt:lpstr>
      <vt:lpstr>Calibri</vt:lpstr>
      <vt:lpstr>Georgia</vt:lpstr>
      <vt:lpstr>Times</vt:lpstr>
      <vt:lpstr>Times New Roman</vt:lpstr>
      <vt:lpstr>Trebuchet MS</vt:lpstr>
      <vt:lpstr>Tw Cen MT</vt:lpstr>
      <vt:lpstr>Circuit</vt:lpstr>
      <vt:lpstr>Economics</vt:lpstr>
      <vt:lpstr>ECONOMICS Ch. 13.1: National Income Accounting Learning Target: Understand how economists measure the economy’s performance; GDP, NDP, NI, PI, DPI, transfer payments, net exports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13.1: National Income Accounting Learning Target: Understand how economists measure the economy’s performance; GDP, NDP, NI, PI, DPI, transfer payments, net exports  </vt:lpstr>
      <vt:lpstr>PowerPoint Presentation</vt:lpstr>
      <vt:lpstr>PowerPoint Presentation</vt:lpstr>
      <vt:lpstr>PowerPoint Presentation</vt:lpstr>
      <vt:lpstr>PowerPoint Presentation</vt:lpstr>
      <vt:lpstr>ECONOMICS Ch. 13.1: National Income Accounting Learning Target: Understand how economists measure the economy’s performance; GDP, NDP, NI, PI, DPI, transfer payments, net exports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13.1: National Income Accounting Learning Target: Understand how economists measure the economy’s performance; GDP, NDP, NI, PI, DPI, transfer payments, net exports  </vt:lpstr>
      <vt:lpstr>PowerPoint Presentation</vt:lpstr>
      <vt:lpstr>PowerPoint Presentation</vt:lpstr>
      <vt:lpstr>Economic Concepts Student Activity 13 GDP</vt:lpstr>
      <vt:lpstr>PowerPoint Presentation</vt:lpstr>
      <vt:lpstr>PowerPoint Presentation</vt:lpstr>
      <vt:lpstr>PowerPoint Presentation</vt:lpstr>
      <vt:lpstr>ECONOMICS Ch. 13.1: National Income Accounting Learning Target: Understand how economists measure the economy’s performance; GDP, NDP, NI, PI, DPI, transfer payments, net exports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31</cp:revision>
  <dcterms:created xsi:type="dcterms:W3CDTF">2017-11-01T14:11:32Z</dcterms:created>
  <dcterms:modified xsi:type="dcterms:W3CDTF">2018-11-08T12:57:52Z</dcterms:modified>
</cp:coreProperties>
</file>